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69" r:id="rId5"/>
  </p:sldMasterIdLst>
  <p:notesMasterIdLst>
    <p:notesMasterId r:id="rId22"/>
  </p:notesMasterIdLst>
  <p:sldIdLst>
    <p:sldId id="257" r:id="rId6"/>
    <p:sldId id="1680" r:id="rId7"/>
    <p:sldId id="258" r:id="rId8"/>
    <p:sldId id="1057" r:id="rId9"/>
    <p:sldId id="1086" r:id="rId10"/>
    <p:sldId id="262" r:id="rId11"/>
    <p:sldId id="271" r:id="rId12"/>
    <p:sldId id="265" r:id="rId13"/>
    <p:sldId id="267" r:id="rId14"/>
    <p:sldId id="277" r:id="rId15"/>
    <p:sldId id="1077" r:id="rId16"/>
    <p:sldId id="263" r:id="rId17"/>
    <p:sldId id="1100" r:id="rId18"/>
    <p:sldId id="1101" r:id="rId19"/>
    <p:sldId id="1678" r:id="rId20"/>
    <p:sldId id="1079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Shipley" initials="TS" lastIdx="1" clrIdx="0">
    <p:extLst>
      <p:ext uri="{19B8F6BF-5375-455C-9EA6-DF929625EA0E}">
        <p15:presenceInfo xmlns:p15="http://schemas.microsoft.com/office/powerpoint/2012/main" userId="S-1-5-21-1177566989-3004835464-2405936013-4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3"/>
    <a:srgbClr val="AA1F2F"/>
    <a:srgbClr val="90979C"/>
    <a:srgbClr val="919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895E4-2294-409B-9C6B-1F8ABDA82FC7}" v="11" dt="2022-12-12T20:44:57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1" autoAdjust="0"/>
    <p:restoredTop sz="93817" autoAdjust="0"/>
  </p:normalViewPr>
  <p:slideViewPr>
    <p:cSldViewPr snapToGrid="0" snapToObjects="1">
      <p:cViewPr varScale="1">
        <p:scale>
          <a:sx n="52" d="100"/>
          <a:sy n="52" d="100"/>
        </p:scale>
        <p:origin x="88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AA97C9C-E431-4AF7-8E1E-8E544A6755F2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809BD76-D7AE-4463-9F8C-7C6874B53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5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563429" y="1247752"/>
            <a:ext cx="3083615" cy="3781448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3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3429" y="1247752"/>
            <a:ext cx="3083615" cy="3781448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77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6166" y="127203"/>
            <a:ext cx="8411667" cy="43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13230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18496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70320"/>
            <a:ext cx="9144000" cy="94615"/>
          </a:xfrm>
          <a:custGeom>
            <a:avLst/>
            <a:gdLst/>
            <a:ahLst/>
            <a:cxnLst/>
            <a:rect l="l" t="t" r="r" b="b"/>
            <a:pathLst>
              <a:path w="9144000" h="94614">
                <a:moveTo>
                  <a:pt x="0" y="94487"/>
                </a:moveTo>
                <a:lnTo>
                  <a:pt x="9144000" y="94487"/>
                </a:lnTo>
                <a:lnTo>
                  <a:pt x="9144000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AA1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64807"/>
            <a:ext cx="9143999" cy="39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64808"/>
            <a:ext cx="9144000" cy="393700"/>
          </a:xfrm>
          <a:custGeom>
            <a:avLst/>
            <a:gdLst/>
            <a:ahLst/>
            <a:cxnLst/>
            <a:rect l="l" t="t" r="r" b="b"/>
            <a:pathLst>
              <a:path w="9144000" h="393700">
                <a:moveTo>
                  <a:pt x="0" y="393191"/>
                </a:moveTo>
                <a:lnTo>
                  <a:pt x="9144000" y="393191"/>
                </a:lnTo>
                <a:lnTo>
                  <a:pt x="9144000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000000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838200"/>
                </a:moveTo>
                <a:lnTo>
                  <a:pt x="9144000" y="838200"/>
                </a:lnTo>
                <a:lnTo>
                  <a:pt x="914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AA1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10600" y="537972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82296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547359" y="6504427"/>
            <a:ext cx="3137154" cy="353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5759" y="6016750"/>
            <a:ext cx="1271016" cy="807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10600" y="44958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8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19072" y="2508504"/>
            <a:ext cx="4215384" cy="3867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9035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918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70320"/>
            <a:ext cx="9144000" cy="94615"/>
          </a:xfrm>
          <a:custGeom>
            <a:avLst/>
            <a:gdLst/>
            <a:ahLst/>
            <a:cxnLst/>
            <a:rect l="l" t="t" r="r" b="b"/>
            <a:pathLst>
              <a:path w="9144000" h="94614">
                <a:moveTo>
                  <a:pt x="0" y="94487"/>
                </a:moveTo>
                <a:lnTo>
                  <a:pt x="9144000" y="94487"/>
                </a:lnTo>
                <a:lnTo>
                  <a:pt x="9144000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AA1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64807"/>
            <a:ext cx="9143999" cy="39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64808"/>
            <a:ext cx="9144000" cy="393700"/>
          </a:xfrm>
          <a:custGeom>
            <a:avLst/>
            <a:gdLst/>
            <a:ahLst/>
            <a:cxnLst/>
            <a:rect l="l" t="t" r="r" b="b"/>
            <a:pathLst>
              <a:path w="9144000" h="393700">
                <a:moveTo>
                  <a:pt x="0" y="393191"/>
                </a:moveTo>
                <a:lnTo>
                  <a:pt x="9144000" y="393191"/>
                </a:lnTo>
                <a:lnTo>
                  <a:pt x="9144000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000000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838200"/>
                </a:moveTo>
                <a:lnTo>
                  <a:pt x="9144000" y="838200"/>
                </a:lnTo>
                <a:lnTo>
                  <a:pt x="914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AA1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547359" y="6504427"/>
            <a:ext cx="3137154" cy="353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9380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49AB-1B6E-8745-9B7F-5F345634E6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71815"/>
            <a:ext cx="9143999" cy="97992"/>
          </a:xfrm>
          <a:prstGeom prst="rect">
            <a:avLst/>
          </a:prstGeom>
          <a:solidFill>
            <a:srgbClr val="AA1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64526"/>
            <a:ext cx="9143999" cy="3934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6464526"/>
            <a:ext cx="9143999" cy="393474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23068"/>
            <a:ext cx="9143999" cy="861898"/>
          </a:xfrm>
          <a:prstGeom prst="rect">
            <a:avLst/>
          </a:prstGeom>
          <a:solidFill>
            <a:srgbClr val="AA1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779373" y="6567062"/>
            <a:ext cx="58674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05EB951-52C0-434F-A3B9-CDF16D37D73B}" type="slidenum">
              <a:rPr lang="en-US" sz="788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788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10600" y="497606"/>
            <a:ext cx="533400" cy="827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448" y="139147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613032" y="6523813"/>
            <a:ext cx="5519856" cy="3000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b="1" spc="3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YOUR TRUSTED PARTNER</a:t>
            </a:r>
          </a:p>
        </p:txBody>
      </p:sp>
      <p:pic>
        <p:nvPicPr>
          <p:cNvPr id="16" name="Picture 15" descr="A black sign with white text&#10;&#10;Description automatically generated">
            <a:extLst>
              <a:ext uri="{FF2B5EF4-FFF2-40B4-BE49-F238E27FC236}">
                <a16:creationId xmlns:a16="http://schemas.microsoft.com/office/drawing/2014/main" id="{42E0636B-07F5-0742-AF9A-817CB5B7028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7" y="6015337"/>
            <a:ext cx="1270997" cy="80855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C779EC-2CFF-C543-9F37-3F929A2DBE0B}"/>
              </a:ext>
            </a:extLst>
          </p:cNvPr>
          <p:cNvSpPr/>
          <p:nvPr userDrawn="1"/>
        </p:nvSpPr>
        <p:spPr>
          <a:xfrm>
            <a:off x="8610598" y="407881"/>
            <a:ext cx="533400" cy="827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4587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70320"/>
            <a:ext cx="9144000" cy="94615"/>
          </a:xfrm>
          <a:custGeom>
            <a:avLst/>
            <a:gdLst/>
            <a:ahLst/>
            <a:cxnLst/>
            <a:rect l="l" t="t" r="r" b="b"/>
            <a:pathLst>
              <a:path w="9144000" h="94614">
                <a:moveTo>
                  <a:pt x="0" y="94487"/>
                </a:moveTo>
                <a:lnTo>
                  <a:pt x="9144000" y="94487"/>
                </a:lnTo>
                <a:lnTo>
                  <a:pt x="9144000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AA1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64807"/>
            <a:ext cx="9143999" cy="3931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64808"/>
            <a:ext cx="9144000" cy="393700"/>
          </a:xfrm>
          <a:custGeom>
            <a:avLst/>
            <a:gdLst/>
            <a:ahLst/>
            <a:cxnLst/>
            <a:rect l="l" t="t" r="r" b="b"/>
            <a:pathLst>
              <a:path w="9144000" h="393700">
                <a:moveTo>
                  <a:pt x="0" y="393191"/>
                </a:moveTo>
                <a:lnTo>
                  <a:pt x="9144000" y="393191"/>
                </a:lnTo>
                <a:lnTo>
                  <a:pt x="9144000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000000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838200"/>
                </a:moveTo>
                <a:lnTo>
                  <a:pt x="9144000" y="838200"/>
                </a:lnTo>
                <a:lnTo>
                  <a:pt x="914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AA1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10600" y="537972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82296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547359" y="6504427"/>
            <a:ext cx="3137154" cy="3535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5759" y="6016750"/>
            <a:ext cx="1271016" cy="8077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10600" y="44958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8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358" y="401777"/>
            <a:ext cx="290322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6166" y="1179165"/>
            <a:ext cx="8411667" cy="302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2345" y="6564731"/>
            <a:ext cx="243395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93790" y="6543152"/>
            <a:ext cx="2810509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5517" y="6622033"/>
            <a:ext cx="180340" cy="126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3740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jpg"/><Relationship Id="rId34" Type="http://schemas.openxmlformats.org/officeDocument/2006/relationships/image" Target="../media/image43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5" Type="http://schemas.openxmlformats.org/officeDocument/2006/relationships/image" Target="../media/image34.jpg"/><Relationship Id="rId33" Type="http://schemas.openxmlformats.org/officeDocument/2006/relationships/image" Target="../media/image42.jp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29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24" Type="http://schemas.openxmlformats.org/officeDocument/2006/relationships/image" Target="../media/image33.jpg"/><Relationship Id="rId32" Type="http://schemas.openxmlformats.org/officeDocument/2006/relationships/image" Target="../media/image41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23" Type="http://schemas.openxmlformats.org/officeDocument/2006/relationships/image" Target="../media/image32.jpg"/><Relationship Id="rId28" Type="http://schemas.openxmlformats.org/officeDocument/2006/relationships/image" Target="../media/image37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31" Type="http://schemas.openxmlformats.org/officeDocument/2006/relationships/image" Target="../media/image40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jpg"/><Relationship Id="rId22" Type="http://schemas.openxmlformats.org/officeDocument/2006/relationships/image" Target="../media/image31.jpg"/><Relationship Id="rId27" Type="http://schemas.openxmlformats.org/officeDocument/2006/relationships/image" Target="../media/image36.jpg"/><Relationship Id="rId30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58B0EE5-436D-4E52-A839-921E7502ED7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2286"/>
            <a:ext cx="9144000" cy="5502911"/>
          </a:xfrm>
          <a:prstGeom prst="rect">
            <a:avLst/>
          </a:prstGeom>
          <a:effectLst/>
        </p:spPr>
      </p:pic>
      <p:sp>
        <p:nvSpPr>
          <p:cNvPr id="2" name="AutoShape 2" descr="Image result for jiffy lube logo">
            <a:extLst>
              <a:ext uri="{FF2B5EF4-FFF2-40B4-BE49-F238E27FC236}">
                <a16:creationId xmlns:a16="http://schemas.microsoft.com/office/drawing/2014/main" id="{3323432E-C9F2-426F-9F76-BE180EFEC3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75BBFD9-841B-4180-A5EA-C892A9780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6" y="5194522"/>
            <a:ext cx="2884119" cy="162007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5168BA-FCE8-4A4E-A196-12F9CD5592D3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B49AB-1B6E-8745-9B7F-5F345634E62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3463F-5997-48D1-9842-AAC0509E30DC}"/>
              </a:ext>
            </a:extLst>
          </p:cNvPr>
          <p:cNvSpPr txBox="1"/>
          <p:nvPr/>
        </p:nvSpPr>
        <p:spPr>
          <a:xfrm>
            <a:off x="3635077" y="2029330"/>
            <a:ext cx="1873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Prepared for: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FFDA9-1841-4AE5-8CD5-16E324895F13}"/>
              </a:ext>
            </a:extLst>
          </p:cNvPr>
          <p:cNvSpPr txBox="1"/>
          <p:nvPr/>
        </p:nvSpPr>
        <p:spPr>
          <a:xfrm>
            <a:off x="6835713" y="578607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December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0880-32C8-491C-9F8C-E2DEE1469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579" y="2701158"/>
            <a:ext cx="4345372" cy="23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C799-3FCA-488A-8F79-9FB4EC69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58" y="401777"/>
            <a:ext cx="2903220" cy="307777"/>
          </a:xfrm>
        </p:spPr>
        <p:txBody>
          <a:bodyPr/>
          <a:lstStyle/>
          <a:p>
            <a:r>
              <a:rPr lang="en-US" dirty="0"/>
              <a:t>Stocking Filter Cost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02768-71D9-4045-BF0F-21315D248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166" y="1179165"/>
            <a:ext cx="8411667" cy="369332"/>
          </a:xfrm>
        </p:spPr>
        <p:txBody>
          <a:bodyPr/>
          <a:lstStyle/>
          <a:p>
            <a:r>
              <a:rPr lang="en-US" sz="2400" b="1" i="1" dirty="0"/>
              <a:t>“ How much will a stocking filter program cost 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AEE1B-B42C-47E9-AEBB-F3F5F066E881}"/>
              </a:ext>
            </a:extLst>
          </p:cNvPr>
          <p:cNvSpPr txBox="1"/>
          <p:nvPr/>
        </p:nvSpPr>
        <p:spPr>
          <a:xfrm>
            <a:off x="-13716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81B65-6DFD-4868-A4D4-94B5C1B450BD}"/>
              </a:ext>
            </a:extLst>
          </p:cNvPr>
          <p:cNvSpPr txBox="1"/>
          <p:nvPr/>
        </p:nvSpPr>
        <p:spPr>
          <a:xfrm>
            <a:off x="533400" y="1752600"/>
            <a:ext cx="77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Oil Filters </a:t>
            </a:r>
            <a:r>
              <a:rPr lang="en-US" sz="2000" dirty="0"/>
              <a:t>– Stocking the top 20 Oil Filters gives you a 94.4% coverage – suggested initial inventory is 189 filters at a cost of $376.88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Air Filters </a:t>
            </a:r>
            <a:r>
              <a:rPr lang="en-US" sz="2000" dirty="0"/>
              <a:t>– Stocking the top 20 Air Filters gives you a 38.1% coverage – suggested initial inventory is 40 air filters at a cost of $174.22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Cabin Filters </a:t>
            </a:r>
            <a:r>
              <a:rPr lang="en-US" sz="2000" dirty="0"/>
              <a:t>– Stocking the top 20 Cabin Filters gives you a 76.1% coverage – suggested initial stocking inventory is 22 filters at a cost of $102.40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Your initial Filter stocking investment ( in this model) is </a:t>
            </a:r>
            <a:r>
              <a:rPr lang="en-US" sz="2000" b="1" dirty="0"/>
              <a:t>$653.50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We can customize based on % coverage , units , space , </a:t>
            </a:r>
            <a:r>
              <a:rPr lang="en-US" sz="2000" b="1" dirty="0" err="1"/>
              <a:t>etc</a:t>
            </a:r>
            <a:r>
              <a:rPr lang="en-US" sz="2000" b="1" dirty="0"/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120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EC5B5B3-0018-4ABF-AC14-EE1EEC530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136527"/>
            <a:ext cx="7886700" cy="663574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Growth Opportunities for Meineke 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EB7FF1D-EE48-48F7-9F8A-736328E5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178117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Equipment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Tools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Belts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Chemicals Program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33CCD-2D59-442F-B417-6F0D23DD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19896" y="1508404"/>
            <a:ext cx="5549368" cy="44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EB7A055-DF0E-423C-9A28-BE73155A611D}"/>
              </a:ext>
            </a:extLst>
          </p:cNvPr>
          <p:cNvSpPr txBox="1">
            <a:spLocks/>
          </p:cNvSpPr>
          <p:nvPr/>
        </p:nvSpPr>
        <p:spPr>
          <a:xfrm>
            <a:off x="287183" y="2057720"/>
            <a:ext cx="3879874" cy="388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Quality Equipment Options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Major Brands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Competitive Pricing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Comprehensive product assortment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Lifts and Alignment Racks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Tire Changers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Wheel Balancers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A/C Equipment R134 &amp; R1234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7046F-3C05-4349-8E15-71ED88F52AAF}"/>
              </a:ext>
            </a:extLst>
          </p:cNvPr>
          <p:cNvSpPr/>
          <p:nvPr/>
        </p:nvSpPr>
        <p:spPr>
          <a:xfrm>
            <a:off x="287183" y="106524"/>
            <a:ext cx="5508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Resource For Shop Equipment!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79778-A9A3-4C5C-A9E4-A2543132CC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7748" y="2057720"/>
            <a:ext cx="4570990" cy="4038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4A86B-EC55-4A5D-92EE-801DF9EB6D70}"/>
              </a:ext>
            </a:extLst>
          </p:cNvPr>
          <p:cNvSpPr txBox="1"/>
          <p:nvPr/>
        </p:nvSpPr>
        <p:spPr>
          <a:xfrm>
            <a:off x="1363429" y="1112899"/>
            <a:ext cx="641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Brand Name/High Quality Shop Equipment</a:t>
            </a:r>
          </a:p>
        </p:txBody>
      </p:sp>
    </p:spTree>
    <p:extLst>
      <p:ext uri="{BB962C8B-B14F-4D97-AF65-F5344CB8AC3E}">
        <p14:creationId xmlns:p14="http://schemas.microsoft.com/office/powerpoint/2010/main" val="110470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BFD3-DDEF-4184-8850-FD9FACA8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09" y="-13648"/>
            <a:ext cx="7886700" cy="96899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Flush Machines and Extractors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13022-EA36-407E-83DB-5D4CA6903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0" t="25175" r="28315" b="16425"/>
          <a:stretch/>
        </p:blipFill>
        <p:spPr>
          <a:xfrm>
            <a:off x="251717" y="955343"/>
            <a:ext cx="4628508" cy="3134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EE68AA-2FBF-43C2-9986-E50C7C69F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17" t="30867" r="26629" b="24438"/>
          <a:stretch/>
        </p:blipFill>
        <p:spPr>
          <a:xfrm>
            <a:off x="93880" y="4090056"/>
            <a:ext cx="4786345" cy="2178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01876B-5CE0-4FFC-A4C0-01EF5FE83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67" t="33397" r="26517" b="14107"/>
          <a:stretch/>
        </p:blipFill>
        <p:spPr>
          <a:xfrm>
            <a:off x="4880225" y="925462"/>
            <a:ext cx="4263775" cy="2558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4EC993-6171-49FF-A947-6187686D32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42" t="33398" r="26629" b="9258"/>
          <a:stretch/>
        </p:blipFill>
        <p:spPr>
          <a:xfrm>
            <a:off x="4880224" y="3513608"/>
            <a:ext cx="4263775" cy="27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1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A2FC-F1BB-4D2B-B889-D6D8A559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1" y="0"/>
            <a:ext cx="7886700" cy="8631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Diagnostic Tools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8D6BA5-1190-4CED-B1FC-7360C89FC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30" t="30823" r="27072" b="7823"/>
          <a:stretch/>
        </p:blipFill>
        <p:spPr>
          <a:xfrm>
            <a:off x="4718972" y="863961"/>
            <a:ext cx="3872568" cy="27107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0B8EC6-7329-441C-91A1-117002D42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2" t="34030" r="26967" b="6939"/>
          <a:stretch/>
        </p:blipFill>
        <p:spPr>
          <a:xfrm>
            <a:off x="224816" y="3562771"/>
            <a:ext cx="4027470" cy="2710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2FE74-DC2E-423C-A34A-B94852515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7" t="33186" r="59805" b="15812"/>
          <a:stretch/>
        </p:blipFill>
        <p:spPr>
          <a:xfrm>
            <a:off x="4765205" y="3574758"/>
            <a:ext cx="3313416" cy="2698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9F270-2C6C-4496-94AF-C20EB9887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84" y="1284514"/>
            <a:ext cx="2013716" cy="1926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A0C2AA-9B20-49D7-A54F-A09F42FF3D26}"/>
              </a:ext>
            </a:extLst>
          </p:cNvPr>
          <p:cNvSpPr txBox="1"/>
          <p:nvPr/>
        </p:nvSpPr>
        <p:spPr>
          <a:xfrm>
            <a:off x="947058" y="914791"/>
            <a:ext cx="16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AUTEL MX808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CFA72-218B-4889-B16D-C593C397F55E}"/>
              </a:ext>
            </a:extLst>
          </p:cNvPr>
          <p:cNvSpPr txBox="1"/>
          <p:nvPr/>
        </p:nvSpPr>
        <p:spPr>
          <a:xfrm>
            <a:off x="2879834" y="1284123"/>
            <a:ext cx="15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and In stock!!</a:t>
            </a:r>
          </a:p>
        </p:txBody>
      </p:sp>
    </p:spTree>
    <p:extLst>
      <p:ext uri="{BB962C8B-B14F-4D97-AF65-F5344CB8AC3E}">
        <p14:creationId xmlns:p14="http://schemas.microsoft.com/office/powerpoint/2010/main" val="340804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7AC9-77B8-4224-16E4-0AD08C51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572"/>
            <a:ext cx="7886700" cy="5885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Mag 1 Oil Program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AF4954-1979-92CF-79DD-FD315275B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51" y="1156138"/>
            <a:ext cx="3815255" cy="4829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B69E6-ACDB-FD59-7B06-F1C6FA5B5A68}"/>
              </a:ext>
            </a:extLst>
          </p:cNvPr>
          <p:cNvSpPr txBox="1"/>
          <p:nvPr/>
        </p:nvSpPr>
        <p:spPr>
          <a:xfrm>
            <a:off x="4393324" y="1639614"/>
            <a:ext cx="4393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Oil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 Gallon Enviro Boxes / Bottles / 5 gallon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Conventional, Synthetic Blend , Full Synthetic , Diesel Oil, Transmission Fluids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These purchases are REBATE ELIGIABLE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www.mag1.com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5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hank you">
            <a:extLst>
              <a:ext uri="{FF2B5EF4-FFF2-40B4-BE49-F238E27FC236}">
                <a16:creationId xmlns:a16="http://schemas.microsoft.com/office/drawing/2014/main" id="{07D9DC70-B5E3-4D70-A09C-795CE7D3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12" y="2499905"/>
            <a:ext cx="2469393" cy="18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6" name="Straight Connector 72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73887"/>
            <a:ext cx="0" cy="3710227"/>
          </a:xfrm>
          <a:prstGeom prst="line">
            <a:avLst/>
          </a:prstGeom>
          <a:ln w="19050">
            <a:solidFill>
              <a:srgbClr val="F02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A05C91A-5160-416D-B6B1-7A022261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07" y="2121367"/>
            <a:ext cx="4638435" cy="26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166" y="106172"/>
            <a:ext cx="400431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spc="-25" dirty="0"/>
              <a:t>Strategic </a:t>
            </a:r>
            <a:r>
              <a:rPr sz="2700" dirty="0"/>
              <a:t>Industry</a:t>
            </a:r>
            <a:r>
              <a:rPr sz="2700" spc="-185" dirty="0"/>
              <a:t> </a:t>
            </a:r>
            <a:r>
              <a:rPr sz="2700" spc="5" dirty="0"/>
              <a:t>Expertise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679195" y="4237101"/>
            <a:ext cx="73240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35 </a:t>
            </a:r>
            <a:r>
              <a:rPr sz="1800" spc="-15" dirty="0">
                <a:latin typeface="Calibri"/>
                <a:cs typeface="Calibri"/>
              </a:rPr>
              <a:t>years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experience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the #1 Quick Lube </a:t>
            </a:r>
            <a:r>
              <a:rPr sz="1800" spc="-10" dirty="0">
                <a:latin typeface="Calibri"/>
                <a:cs typeface="Calibri"/>
              </a:rPr>
              <a:t>Distributor </a:t>
            </a:r>
            <a:r>
              <a:rPr sz="1800" spc="-5" dirty="0">
                <a:latin typeface="Calibri"/>
                <a:cs typeface="Calibri"/>
              </a:rPr>
              <a:t>in the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Nation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Preferred </a:t>
            </a:r>
            <a:r>
              <a:rPr sz="1800" spc="-10" dirty="0">
                <a:latin typeface="Calibri"/>
                <a:cs typeface="Calibri"/>
              </a:rPr>
              <a:t>Supplier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Over </a:t>
            </a:r>
            <a:r>
              <a:rPr sz="1800" dirty="0">
                <a:latin typeface="Calibri"/>
                <a:cs typeface="Calibri"/>
              </a:rPr>
              <a:t>5K </a:t>
            </a:r>
            <a:r>
              <a:rPr sz="1800" spc="-15" dirty="0">
                <a:latin typeface="Calibri"/>
                <a:cs typeface="Calibri"/>
              </a:rPr>
              <a:t>Customers </a:t>
            </a:r>
            <a:r>
              <a:rPr sz="1800" spc="-5" dirty="0">
                <a:latin typeface="Calibri"/>
                <a:cs typeface="Calibri"/>
              </a:rPr>
              <a:t>Servicing </a:t>
            </a:r>
            <a:r>
              <a:rPr sz="1800" spc="-10" dirty="0">
                <a:latin typeface="Calibri"/>
                <a:cs typeface="Calibri"/>
              </a:rPr>
              <a:t>Over </a:t>
            </a:r>
            <a:r>
              <a:rPr sz="1800" dirty="0">
                <a:latin typeface="Calibri"/>
                <a:cs typeface="Calibri"/>
              </a:rPr>
              <a:t>8K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Locations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Deep </a:t>
            </a:r>
            <a:r>
              <a:rPr sz="1800" spc="-15" dirty="0">
                <a:latin typeface="Calibri"/>
                <a:cs typeface="Calibri"/>
              </a:rPr>
              <a:t>industry expertise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knowledge helping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Installers </a:t>
            </a:r>
            <a:r>
              <a:rPr sz="1800" spc="-5" dirty="0">
                <a:latin typeface="Calibri"/>
                <a:cs typeface="Calibri"/>
              </a:rPr>
              <a:t>run </a:t>
            </a:r>
            <a:r>
              <a:rPr sz="1800" spc="-10" dirty="0">
                <a:latin typeface="Calibri"/>
                <a:cs typeface="Calibri"/>
              </a:rPr>
              <a:t>their business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source </a:t>
            </a:r>
            <a:r>
              <a:rPr sz="1800" spc="-15" dirty="0">
                <a:latin typeface="Calibri"/>
                <a:cs typeface="Calibri"/>
              </a:rPr>
              <a:t>for independent </a:t>
            </a:r>
            <a:r>
              <a:rPr sz="1800" spc="-20" dirty="0">
                <a:latin typeface="Calibri"/>
                <a:cs typeface="Calibri"/>
              </a:rPr>
              <a:t>operators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gain industry product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Leading </a:t>
            </a:r>
            <a:r>
              <a:rPr sz="1800" spc="-10" dirty="0">
                <a:latin typeface="Calibri"/>
                <a:cs typeface="Calibri"/>
              </a:rPr>
              <a:t>national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regional product stocking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0135" y="893063"/>
            <a:ext cx="5239512" cy="2941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693790" y="6543152"/>
            <a:ext cx="2810509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50" b="1" i="0" kern="1200">
                <a:solidFill>
                  <a:schemeClr val="bg1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lang="pt-BR" spc="-5"/>
              <a:t>Y O</a:t>
            </a:r>
            <a:r>
              <a:rPr lang="pt-BR" spc="-204"/>
              <a:t> </a:t>
            </a:r>
            <a:r>
              <a:rPr lang="pt-BR" spc="-5"/>
              <a:t>U</a:t>
            </a:r>
            <a:r>
              <a:rPr lang="pt-BR" spc="-100"/>
              <a:t> </a:t>
            </a:r>
            <a:r>
              <a:rPr lang="pt-BR" spc="-5"/>
              <a:t>R	T</a:t>
            </a:r>
            <a:r>
              <a:rPr lang="pt-BR" spc="-85"/>
              <a:t> </a:t>
            </a:r>
            <a:r>
              <a:rPr lang="pt-BR" spc="-5"/>
              <a:t>R</a:t>
            </a:r>
            <a:r>
              <a:rPr lang="pt-BR" spc="-80"/>
              <a:t> </a:t>
            </a:r>
            <a:r>
              <a:rPr lang="pt-BR" spc="-5"/>
              <a:t>U</a:t>
            </a:r>
            <a:r>
              <a:rPr lang="pt-BR" spc="-100"/>
              <a:t> </a:t>
            </a:r>
            <a:r>
              <a:rPr lang="pt-BR" spc="-5"/>
              <a:t>S</a:t>
            </a:r>
            <a:r>
              <a:rPr lang="pt-BR" spc="-90"/>
              <a:t> </a:t>
            </a:r>
            <a:r>
              <a:rPr lang="pt-BR" spc="-5"/>
              <a:t>T</a:t>
            </a:r>
            <a:r>
              <a:rPr lang="pt-BR" spc="-85"/>
              <a:t> </a:t>
            </a:r>
            <a:r>
              <a:rPr lang="pt-BR" spc="-5"/>
              <a:t>E</a:t>
            </a:r>
            <a:r>
              <a:rPr lang="pt-BR" spc="-85"/>
              <a:t> </a:t>
            </a:r>
            <a:r>
              <a:rPr lang="pt-BR" spc="-5"/>
              <a:t>D	P</a:t>
            </a:r>
            <a:r>
              <a:rPr lang="pt-BR" spc="-180"/>
              <a:t> </a:t>
            </a:r>
            <a:r>
              <a:rPr lang="pt-BR" spc="-5"/>
              <a:t>A</a:t>
            </a:r>
            <a:r>
              <a:rPr lang="pt-BR" spc="-110"/>
              <a:t> </a:t>
            </a:r>
            <a:r>
              <a:rPr lang="pt-BR" spc="-5"/>
              <a:t>R</a:t>
            </a:r>
            <a:r>
              <a:rPr lang="pt-BR" spc="-114"/>
              <a:t> </a:t>
            </a:r>
            <a:r>
              <a:rPr lang="pt-BR" spc="-5"/>
              <a:t>T</a:t>
            </a:r>
            <a:r>
              <a:rPr lang="pt-BR" spc="-100"/>
              <a:t> </a:t>
            </a:r>
            <a:r>
              <a:rPr lang="pt-BR" spc="-5"/>
              <a:t>N</a:t>
            </a:r>
            <a:r>
              <a:rPr lang="pt-BR" spc="-110"/>
              <a:t> </a:t>
            </a:r>
            <a:r>
              <a:rPr lang="pt-BR" spc="-5"/>
              <a:t>E</a:t>
            </a:r>
            <a:r>
              <a:rPr lang="pt-BR" spc="-100"/>
              <a:t> </a:t>
            </a:r>
            <a:r>
              <a:rPr lang="pt-BR" spc="-5"/>
              <a:t>R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752345" y="6564731"/>
            <a:ext cx="243395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10"/>
              </a:lnSpc>
            </a:pPr>
            <a:r>
              <a:rPr lang="en-US" spc="-15"/>
              <a:t>Exclusive </a:t>
            </a:r>
            <a:r>
              <a:rPr lang="en-US" spc="-5"/>
              <a:t>and</a:t>
            </a:r>
            <a:r>
              <a:rPr lang="en-US" spc="40"/>
              <a:t> </a:t>
            </a:r>
            <a:r>
              <a:rPr lang="en-US" spc="-10"/>
              <a:t>Confidential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35517" y="6622033"/>
            <a:ext cx="180340" cy="12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lang="en-US" spc="-5" smtClean="0"/>
              <a:pPr marL="38100">
                <a:lnSpc>
                  <a:spcPts val="855"/>
                </a:lnSpc>
              </a:pPr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3" y="2235687"/>
            <a:ext cx="835983" cy="1192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535" y="2653030"/>
            <a:ext cx="765810" cy="354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180" marR="5080" indent="-30480">
              <a:lnSpc>
                <a:spcPct val="102899"/>
              </a:lnSpc>
              <a:spcBef>
                <a:spcPts val="90"/>
              </a:spcBef>
            </a:pPr>
            <a:r>
              <a:rPr sz="1050" b="1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eat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ts  Chemicals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878" y="4905740"/>
            <a:ext cx="829904" cy="1079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1023" y="5185994"/>
            <a:ext cx="589915" cy="516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2000"/>
              </a:lnSpc>
              <a:spcBef>
                <a:spcPts val="105"/>
              </a:spcBef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Shop 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Office  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upp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96" y="4831079"/>
            <a:ext cx="6072505" cy="0"/>
          </a:xfrm>
          <a:custGeom>
            <a:avLst/>
            <a:gdLst/>
            <a:ahLst/>
            <a:cxnLst/>
            <a:rect l="l" t="t" r="r" b="b"/>
            <a:pathLst>
              <a:path w="6072505">
                <a:moveTo>
                  <a:pt x="0" y="0"/>
                </a:moveTo>
                <a:lnTo>
                  <a:pt x="6072124" y="0"/>
                </a:lnTo>
              </a:path>
            </a:pathLst>
          </a:custGeom>
          <a:ln w="190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7569" y="2159726"/>
            <a:ext cx="1248410" cy="126174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509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Fuel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Additives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09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Fuel System</a:t>
            </a:r>
            <a:r>
              <a:rPr sz="1000" spc="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Cleaners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4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Engine Oil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Additives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Functional</a:t>
            </a:r>
            <a:r>
              <a:rPr sz="1000" spc="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Fluids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09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Windshield</a:t>
            </a:r>
            <a:r>
              <a:rPr sz="1000" spc="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Solvent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4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Aerosols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5247" y="4893386"/>
            <a:ext cx="1166495" cy="10534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505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Shop</a:t>
            </a:r>
            <a:r>
              <a:rPr sz="1000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Supplies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09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Office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Supplies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Floor 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Seat</a:t>
            </a:r>
            <a:r>
              <a:rPr sz="1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Covers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4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Safety 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First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Aid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05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Janitorial</a:t>
            </a:r>
            <a:r>
              <a:rPr sz="1000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Product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791" y="3570723"/>
            <a:ext cx="835983" cy="1195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5854" y="3908805"/>
            <a:ext cx="688340" cy="516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105"/>
              </a:spcBef>
            </a:pP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wa</a:t>
            </a: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e,  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Tire 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Wheel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296" y="2176272"/>
            <a:ext cx="6091555" cy="0"/>
          </a:xfrm>
          <a:custGeom>
            <a:avLst/>
            <a:gdLst/>
            <a:ahLst/>
            <a:cxnLst/>
            <a:rect l="l" t="t" r="r" b="b"/>
            <a:pathLst>
              <a:path w="6091555">
                <a:moveTo>
                  <a:pt x="0" y="0"/>
                </a:moveTo>
                <a:lnTo>
                  <a:pt x="6091428" y="0"/>
                </a:lnTo>
              </a:path>
            </a:pathLst>
          </a:custGeom>
          <a:ln w="190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4521" y="3602177"/>
            <a:ext cx="1118870" cy="10534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505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Drain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Plugs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09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Oil Filter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Caps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4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Tire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Repair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Specialty</a:t>
            </a:r>
            <a:r>
              <a:rPr sz="1000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Tools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09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Service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Equipment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791" y="1022563"/>
            <a:ext cx="835983" cy="1104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0238" y="1313433"/>
            <a:ext cx="643890" cy="516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ctr">
              <a:lnSpc>
                <a:spcPct val="101899"/>
              </a:lnSpc>
              <a:spcBef>
                <a:spcPts val="105"/>
              </a:spcBef>
            </a:pP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on,  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Wipers, 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Lighting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43" y="3486911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226" y="0"/>
                </a:lnTo>
              </a:path>
            </a:pathLst>
          </a:custGeom>
          <a:ln w="190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77264" y="1004010"/>
            <a:ext cx="836930" cy="10534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509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Oil</a:t>
            </a:r>
            <a:r>
              <a:rPr sz="1000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Filters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09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Air</a:t>
            </a:r>
            <a:r>
              <a:rPr sz="1000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Filters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Cabin</a:t>
            </a:r>
            <a:r>
              <a:rPr sz="10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Filters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34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Wiper</a:t>
            </a:r>
            <a:r>
              <a:rPr sz="10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Blades</a:t>
            </a:r>
            <a:endParaRPr sz="10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405"/>
              </a:spcBef>
              <a:buClr>
                <a:srgbClr val="1F487C"/>
              </a:buClr>
              <a:buFont typeface="Wingdings"/>
              <a:buChar char=""/>
              <a:tabLst>
                <a:tab pos="128905" algn="l"/>
              </a:tabLst>
            </a:pP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Lighting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3098" y="257683"/>
            <a:ext cx="801115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/>
              <a:t>Single Largest </a:t>
            </a:r>
            <a:r>
              <a:rPr sz="1900" spc="-5" dirty="0"/>
              <a:t>Source </a:t>
            </a:r>
            <a:r>
              <a:rPr sz="1900" spc="-20" dirty="0"/>
              <a:t>of </a:t>
            </a:r>
            <a:r>
              <a:rPr sz="1900" spc="-5" dirty="0"/>
              <a:t>Over </a:t>
            </a:r>
            <a:r>
              <a:rPr sz="1900" spc="-20" dirty="0"/>
              <a:t>168 </a:t>
            </a:r>
            <a:r>
              <a:rPr sz="1900" spc="5" dirty="0"/>
              <a:t>Brands </a:t>
            </a:r>
            <a:r>
              <a:rPr sz="1900" spc="-30" dirty="0"/>
              <a:t>to </a:t>
            </a:r>
            <a:r>
              <a:rPr sz="1900" spc="-5" dirty="0"/>
              <a:t>the </a:t>
            </a:r>
            <a:r>
              <a:rPr sz="1900" spc="-20" dirty="0"/>
              <a:t>Quick </a:t>
            </a:r>
            <a:r>
              <a:rPr sz="1900" dirty="0"/>
              <a:t>Lube</a:t>
            </a:r>
            <a:r>
              <a:rPr sz="1900" spc="-350" dirty="0"/>
              <a:t> </a:t>
            </a:r>
            <a:r>
              <a:rPr sz="1900" spc="-100" dirty="0"/>
              <a:t>&amp; </a:t>
            </a:r>
            <a:r>
              <a:rPr sz="1900" spc="-20" dirty="0"/>
              <a:t>Repair Facilities</a:t>
            </a:r>
            <a:endParaRPr sz="1900"/>
          </a:p>
        </p:txBody>
      </p:sp>
      <p:sp>
        <p:nvSpPr>
          <p:cNvPr id="19" name="object 19"/>
          <p:cNvSpPr/>
          <p:nvPr/>
        </p:nvSpPr>
        <p:spPr>
          <a:xfrm>
            <a:off x="4227533" y="1597152"/>
            <a:ext cx="1801367" cy="493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89826" y="2332150"/>
            <a:ext cx="732654" cy="984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1671" y="1609344"/>
            <a:ext cx="438912" cy="5242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55954" y="2368295"/>
            <a:ext cx="366943" cy="9418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3753" y="1154823"/>
            <a:ext cx="1935479" cy="213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18944" y="4928615"/>
            <a:ext cx="941832" cy="530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66159" y="1039367"/>
            <a:ext cx="661374" cy="5486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19271" y="3709996"/>
            <a:ext cx="842731" cy="625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0871" y="3663696"/>
            <a:ext cx="390144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29967" y="1164336"/>
            <a:ext cx="1417320" cy="835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4967" y="5791200"/>
            <a:ext cx="499872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1344" y="5535167"/>
            <a:ext cx="667512" cy="6232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99400" y="5553495"/>
            <a:ext cx="399937" cy="6781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9307" y="4916042"/>
            <a:ext cx="523113" cy="6525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82667" y="2289048"/>
            <a:ext cx="806800" cy="10268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1984" y="4922520"/>
            <a:ext cx="576609" cy="8656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18303" y="4184903"/>
            <a:ext cx="499872" cy="4815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94759" y="2346960"/>
            <a:ext cx="292608" cy="9692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58651" y="3727703"/>
            <a:ext cx="660779" cy="8321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95727" y="4456176"/>
            <a:ext cx="832103" cy="2804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24400" y="2471927"/>
            <a:ext cx="448055" cy="8473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3880" y="3489743"/>
            <a:ext cx="927709" cy="9355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83864" y="4309871"/>
            <a:ext cx="1002791" cy="3992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20767" y="5745479"/>
            <a:ext cx="694943" cy="4602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57444" y="3599688"/>
            <a:ext cx="1203915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01233" y="4882896"/>
            <a:ext cx="635006" cy="7132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92167" y="4953000"/>
            <a:ext cx="996696" cy="6888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07944" y="5684520"/>
            <a:ext cx="440162" cy="5150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20567" y="987552"/>
            <a:ext cx="448056" cy="4480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84391" y="902208"/>
            <a:ext cx="2822448" cy="53461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xfrm>
            <a:off x="5693790" y="6543152"/>
            <a:ext cx="2810509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50" b="1" i="0" kern="1200">
                <a:solidFill>
                  <a:schemeClr val="bg1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lang="pt-BR" spc="-5"/>
              <a:t>Y O</a:t>
            </a:r>
            <a:r>
              <a:rPr lang="pt-BR" spc="-204"/>
              <a:t> </a:t>
            </a:r>
            <a:r>
              <a:rPr lang="pt-BR" spc="-5"/>
              <a:t>U</a:t>
            </a:r>
            <a:r>
              <a:rPr lang="pt-BR" spc="-100"/>
              <a:t> </a:t>
            </a:r>
            <a:r>
              <a:rPr lang="pt-BR" spc="-5"/>
              <a:t>R	T</a:t>
            </a:r>
            <a:r>
              <a:rPr lang="pt-BR" spc="-85"/>
              <a:t> </a:t>
            </a:r>
            <a:r>
              <a:rPr lang="pt-BR" spc="-5"/>
              <a:t>R</a:t>
            </a:r>
            <a:r>
              <a:rPr lang="pt-BR" spc="-80"/>
              <a:t> </a:t>
            </a:r>
            <a:r>
              <a:rPr lang="pt-BR" spc="-5"/>
              <a:t>U</a:t>
            </a:r>
            <a:r>
              <a:rPr lang="pt-BR" spc="-100"/>
              <a:t> </a:t>
            </a:r>
            <a:r>
              <a:rPr lang="pt-BR" spc="-5"/>
              <a:t>S</a:t>
            </a:r>
            <a:r>
              <a:rPr lang="pt-BR" spc="-90"/>
              <a:t> </a:t>
            </a:r>
            <a:r>
              <a:rPr lang="pt-BR" spc="-5"/>
              <a:t>T</a:t>
            </a:r>
            <a:r>
              <a:rPr lang="pt-BR" spc="-85"/>
              <a:t> </a:t>
            </a:r>
            <a:r>
              <a:rPr lang="pt-BR" spc="-5"/>
              <a:t>E</a:t>
            </a:r>
            <a:r>
              <a:rPr lang="pt-BR" spc="-85"/>
              <a:t> </a:t>
            </a:r>
            <a:r>
              <a:rPr lang="pt-BR" spc="-5"/>
              <a:t>D	P</a:t>
            </a:r>
            <a:r>
              <a:rPr lang="pt-BR" spc="-180"/>
              <a:t> </a:t>
            </a:r>
            <a:r>
              <a:rPr lang="pt-BR" spc="-5"/>
              <a:t>A</a:t>
            </a:r>
            <a:r>
              <a:rPr lang="pt-BR" spc="-110"/>
              <a:t> </a:t>
            </a:r>
            <a:r>
              <a:rPr lang="pt-BR" spc="-5"/>
              <a:t>R</a:t>
            </a:r>
            <a:r>
              <a:rPr lang="pt-BR" spc="-114"/>
              <a:t> </a:t>
            </a:r>
            <a:r>
              <a:rPr lang="pt-BR" spc="-5"/>
              <a:t>T</a:t>
            </a:r>
            <a:r>
              <a:rPr lang="pt-BR" spc="-100"/>
              <a:t> </a:t>
            </a:r>
            <a:r>
              <a:rPr lang="pt-BR" spc="-5"/>
              <a:t>N</a:t>
            </a:r>
            <a:r>
              <a:rPr lang="pt-BR" spc="-110"/>
              <a:t> </a:t>
            </a:r>
            <a:r>
              <a:rPr lang="pt-BR" spc="-5"/>
              <a:t>E</a:t>
            </a:r>
            <a:r>
              <a:rPr lang="pt-BR" spc="-100"/>
              <a:t> </a:t>
            </a:r>
            <a:r>
              <a:rPr lang="pt-BR" spc="-5"/>
              <a:t>R</a:t>
            </a:r>
            <a:endParaRPr spc="-5"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1752345" y="6564731"/>
            <a:ext cx="243395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10"/>
              </a:lnSpc>
            </a:pPr>
            <a:r>
              <a:rPr lang="en-US" spc="-15"/>
              <a:t>Exclusive </a:t>
            </a:r>
            <a:r>
              <a:rPr lang="en-US" spc="-5"/>
              <a:t>and</a:t>
            </a:r>
            <a:r>
              <a:rPr lang="en-US" spc="40"/>
              <a:t> </a:t>
            </a:r>
            <a:r>
              <a:rPr lang="en-US" spc="-10"/>
              <a:t>Confidential</a:t>
            </a:r>
            <a:endParaRPr spc="-10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8835517" y="6622033"/>
            <a:ext cx="180340" cy="12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lang="en-US" spc="-5" smtClean="0"/>
              <a:pPr marL="38100">
                <a:lnSpc>
                  <a:spcPts val="855"/>
                </a:lnSpc>
              </a:pPr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8907" y="1130643"/>
            <a:ext cx="797740" cy="42716"/>
          </a:xfrm>
          <a:prstGeom prst="rect">
            <a:avLst/>
          </a:prstGeom>
          <a:solidFill>
            <a:srgbClr val="AA1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servicechamp.com/INTERSHOP/static/WFS/HIGHLINE-SERVICECHAMP-Site/-/HIGHLINE/en_US/our_team/SC%20Delivery%20Time%20Heat%20Map%20New19%20vK3%20copy.jpg">
            <a:extLst>
              <a:ext uri="{FF2B5EF4-FFF2-40B4-BE49-F238E27FC236}">
                <a16:creationId xmlns:a16="http://schemas.microsoft.com/office/drawing/2014/main" id="{9D866276-8216-49E4-ABAE-C36EDBF2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9396"/>
            <a:ext cx="9144000" cy="362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548C4F-9EB5-4F85-9CDA-5652CC25A840}"/>
              </a:ext>
            </a:extLst>
          </p:cNvPr>
          <p:cNvSpPr txBox="1"/>
          <p:nvPr/>
        </p:nvSpPr>
        <p:spPr>
          <a:xfrm>
            <a:off x="-19456" y="3693830"/>
            <a:ext cx="93585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a typeface="Franklin Gothic Book" charset="0"/>
                <a:cs typeface="Franklin Gothic Book" charset="0"/>
                <a:sym typeface="Bebas Neue" charset="0"/>
              </a:rPr>
              <a:t>1-2 Day Delivery to 99% of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a typeface="Franklin Gothic Book" charset="0"/>
                <a:cs typeface="Franklin Gothic Book" charset="0"/>
                <a:sym typeface="Bebas Neue" charset="0"/>
              </a:rPr>
              <a:t>5 Distribution Centers across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a typeface="Franklin Gothic Book" charset="0"/>
                <a:cs typeface="Franklin Gothic Book" charset="0"/>
                <a:sym typeface="Bebas Neue" charset="0"/>
              </a:rPr>
              <a:t>2 Canadian Distribution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State of the Art order processing for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Distribute Filtration, Wipers, Chemicals, Equipment, Tools, Janitorial+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03AFB-E749-054A-94F6-D83D3D09BC7A}"/>
              </a:ext>
            </a:extLst>
          </p:cNvPr>
          <p:cNvSpPr/>
          <p:nvPr/>
        </p:nvSpPr>
        <p:spPr>
          <a:xfrm>
            <a:off x="167511" y="35013"/>
            <a:ext cx="5226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sym typeface="Bebas Neue" charset="0"/>
              </a:rPr>
              <a:t>Nationwide Footprint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E0AA1-5540-411A-88DF-D3612F7F5866}"/>
              </a:ext>
            </a:extLst>
          </p:cNvPr>
          <p:cNvSpPr txBox="1"/>
          <p:nvPr/>
        </p:nvSpPr>
        <p:spPr>
          <a:xfrm>
            <a:off x="1673143" y="6486903"/>
            <a:ext cx="559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800" b="0" i="0" dirty="0">
                <a:solidFill>
                  <a:schemeClr val="bg1"/>
                </a:solidFill>
                <a:effectLst/>
                <a:latin typeface="-apple-system"/>
              </a:rPr>
              <a:t>Confidential 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78B0116-5CB5-42FC-AE69-9FF461B27D8B}"/>
              </a:ext>
            </a:extLst>
          </p:cNvPr>
          <p:cNvSpPr/>
          <p:nvPr/>
        </p:nvSpPr>
        <p:spPr>
          <a:xfrm>
            <a:off x="6054744" y="3501957"/>
            <a:ext cx="443334" cy="418290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CAC190-7F41-4508-886D-E0DFC9CF37EC}"/>
              </a:ext>
            </a:extLst>
          </p:cNvPr>
          <p:cNvSpPr txBox="1"/>
          <p:nvPr/>
        </p:nvSpPr>
        <p:spPr>
          <a:xfrm>
            <a:off x="2551283" y="5892629"/>
            <a:ext cx="350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Service Champ Distribution Center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6569C18-20D9-4D93-8F1D-558B6AADF2AF}"/>
              </a:ext>
            </a:extLst>
          </p:cNvPr>
          <p:cNvSpPr/>
          <p:nvPr/>
        </p:nvSpPr>
        <p:spPr>
          <a:xfrm>
            <a:off x="7997032" y="2589319"/>
            <a:ext cx="447473" cy="408821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783EF16D-0700-4917-A389-690D05CB778A}"/>
              </a:ext>
            </a:extLst>
          </p:cNvPr>
          <p:cNvSpPr/>
          <p:nvPr/>
        </p:nvSpPr>
        <p:spPr>
          <a:xfrm>
            <a:off x="7171472" y="2236448"/>
            <a:ext cx="447473" cy="408820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DEBE791-896C-4846-9CAB-A7A49D996736}"/>
              </a:ext>
            </a:extLst>
          </p:cNvPr>
          <p:cNvSpPr/>
          <p:nvPr/>
        </p:nvSpPr>
        <p:spPr>
          <a:xfrm>
            <a:off x="4993203" y="2213182"/>
            <a:ext cx="447473" cy="450347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1802BEE-D542-4C0B-8604-9E6B75575D8F}"/>
              </a:ext>
            </a:extLst>
          </p:cNvPr>
          <p:cNvSpPr/>
          <p:nvPr/>
        </p:nvSpPr>
        <p:spPr>
          <a:xfrm>
            <a:off x="4043780" y="2337425"/>
            <a:ext cx="447473" cy="450347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78913DC2-D566-49D5-AC47-0CA6EDC4D22F}"/>
              </a:ext>
            </a:extLst>
          </p:cNvPr>
          <p:cNvSpPr/>
          <p:nvPr/>
        </p:nvSpPr>
        <p:spPr>
          <a:xfrm>
            <a:off x="2062725" y="5852727"/>
            <a:ext cx="488558" cy="40923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3161F-8E1C-4C44-9479-12202AEB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571" y="1123123"/>
            <a:ext cx="1242915" cy="2577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46E92-4395-4DD3-B04F-1CB9782C9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994" y="1123122"/>
            <a:ext cx="1468033" cy="254473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541FDB6-F502-4B6B-AAF5-F0CC2442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23" y="99709"/>
            <a:ext cx="8319906" cy="701731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 Neue" charset="0"/>
              </a:rPr>
              <a:t>DC Space Expanded 200,000+ Sq Ft</a:t>
            </a:r>
            <a:endParaRPr lang="en-US" sz="4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B3F58F2-50C1-4237-85CD-2BACB6217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67" y="1123122"/>
            <a:ext cx="6858000" cy="316293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3 Supplemental DC’s Stocking Filters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/>
              <a:t>2 in California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/>
              <a:t>1 in Indiana</a:t>
            </a:r>
          </a:p>
          <a:p>
            <a:pPr algn="l"/>
            <a:r>
              <a:rPr lang="en-US" sz="2800" b="1" dirty="0"/>
              <a:t>Brand New DC in Elkton, MD  </a:t>
            </a:r>
          </a:p>
          <a:p>
            <a:pPr algn="l"/>
            <a:r>
              <a:rPr lang="en-US" sz="2800" b="1" dirty="0"/>
              <a:t>Brand New DC in Dallas , TX</a:t>
            </a:r>
          </a:p>
          <a:p>
            <a:pPr algn="l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7F26F-9270-4AD6-91AE-9A3ACEF73B8B}"/>
              </a:ext>
            </a:extLst>
          </p:cNvPr>
          <p:cNvSpPr txBox="1"/>
          <p:nvPr/>
        </p:nvSpPr>
        <p:spPr>
          <a:xfrm>
            <a:off x="1673143" y="6486903"/>
            <a:ext cx="559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800" b="0" i="0" dirty="0">
                <a:solidFill>
                  <a:schemeClr val="bg1"/>
                </a:solidFill>
                <a:effectLst/>
                <a:latin typeface="-apple-system"/>
              </a:rPr>
              <a:t>Confidential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A717CD-69FF-4647-A798-BFEB2E98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09" y="3667861"/>
            <a:ext cx="8614981" cy="24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0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4802" y="1019548"/>
            <a:ext cx="3243852" cy="3920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1072896"/>
            <a:ext cx="3087623" cy="3764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9102" y="1053846"/>
            <a:ext cx="3126105" cy="3802379"/>
          </a:xfrm>
          <a:custGeom>
            <a:avLst/>
            <a:gdLst/>
            <a:ahLst/>
            <a:cxnLst/>
            <a:rect l="l" t="t" r="r" b="b"/>
            <a:pathLst>
              <a:path w="3126104" h="3802379">
                <a:moveTo>
                  <a:pt x="0" y="3802379"/>
                </a:moveTo>
                <a:lnTo>
                  <a:pt x="3125724" y="3802379"/>
                </a:lnTo>
                <a:lnTo>
                  <a:pt x="3125724" y="0"/>
                </a:lnTo>
                <a:lnTo>
                  <a:pt x="0" y="0"/>
                </a:lnTo>
                <a:lnTo>
                  <a:pt x="0" y="380237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002" y="3849469"/>
            <a:ext cx="5079365" cy="21443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5" dirty="0">
                <a:latin typeface="Calibri"/>
                <a:cs typeface="Calibri"/>
              </a:rPr>
              <a:t>Customizable product catalog </a:t>
            </a:r>
            <a:r>
              <a:rPr sz="1300" spc="-5" dirty="0">
                <a:latin typeface="Calibri"/>
                <a:cs typeface="Calibri"/>
              </a:rPr>
              <a:t>based </a:t>
            </a:r>
            <a:r>
              <a:rPr sz="1300" spc="-10" dirty="0">
                <a:latin typeface="Calibri"/>
                <a:cs typeface="Calibri"/>
              </a:rPr>
              <a:t>on </a:t>
            </a:r>
            <a:r>
              <a:rPr sz="1300" spc="-15" dirty="0">
                <a:latin typeface="Calibri"/>
                <a:cs typeface="Calibri"/>
              </a:rPr>
              <a:t>unique </a:t>
            </a:r>
            <a:r>
              <a:rPr sz="1300" spc="-10" dirty="0">
                <a:latin typeface="Calibri"/>
                <a:cs typeface="Calibri"/>
              </a:rPr>
              <a:t>user</a:t>
            </a:r>
            <a:r>
              <a:rPr sz="1300" spc="-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ID</a:t>
            </a:r>
          </a:p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0" dirty="0">
                <a:latin typeface="Calibri"/>
                <a:cs typeface="Calibri"/>
              </a:rPr>
              <a:t>Fully </a:t>
            </a:r>
            <a:r>
              <a:rPr sz="1300" spc="-20" dirty="0">
                <a:latin typeface="Calibri"/>
                <a:cs typeface="Calibri"/>
              </a:rPr>
              <a:t>integrated </a:t>
            </a:r>
            <a:r>
              <a:rPr sz="1300" spc="-10" dirty="0">
                <a:latin typeface="Calibri"/>
                <a:cs typeface="Calibri"/>
              </a:rPr>
              <a:t>application </a:t>
            </a:r>
            <a:r>
              <a:rPr sz="1300" spc="-15" dirty="0">
                <a:latin typeface="Calibri"/>
                <a:cs typeface="Calibri"/>
              </a:rPr>
              <a:t>look </a:t>
            </a:r>
            <a:r>
              <a:rPr sz="1300" spc="-10" dirty="0">
                <a:latin typeface="Calibri"/>
                <a:cs typeface="Calibri"/>
              </a:rPr>
              <a:t>up showing </a:t>
            </a:r>
            <a:r>
              <a:rPr sz="1300" spc="-5" dirty="0">
                <a:latin typeface="Calibri"/>
                <a:cs typeface="Calibri"/>
              </a:rPr>
              <a:t>parts </a:t>
            </a:r>
            <a:r>
              <a:rPr sz="1300" spc="-15" dirty="0">
                <a:latin typeface="Calibri"/>
                <a:cs typeface="Calibri"/>
              </a:rPr>
              <a:t>available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0" dirty="0">
                <a:latin typeface="Calibri"/>
                <a:cs typeface="Calibri"/>
              </a:rPr>
              <a:t>purchase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0" dirty="0">
                <a:latin typeface="Calibri"/>
                <a:cs typeface="Calibri"/>
              </a:rPr>
              <a:t>Suggested </a:t>
            </a:r>
            <a:r>
              <a:rPr sz="1300" spc="-15" dirty="0">
                <a:latin typeface="Calibri"/>
                <a:cs typeface="Calibri"/>
              </a:rPr>
              <a:t>products </a:t>
            </a:r>
            <a:r>
              <a:rPr sz="1300" spc="-5" dirty="0">
                <a:latin typeface="Calibri"/>
                <a:cs typeface="Calibri"/>
              </a:rPr>
              <a:t>based </a:t>
            </a:r>
            <a:r>
              <a:rPr sz="1300" spc="-10" dirty="0">
                <a:latin typeface="Calibri"/>
                <a:cs typeface="Calibri"/>
              </a:rPr>
              <a:t>on Industry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expertise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5" dirty="0">
                <a:latin typeface="Calibri"/>
                <a:cs typeface="Calibri"/>
              </a:rPr>
              <a:t>Buyer </a:t>
            </a:r>
            <a:r>
              <a:rPr sz="1300" spc="-5" dirty="0">
                <a:latin typeface="Calibri"/>
                <a:cs typeface="Calibri"/>
              </a:rPr>
              <a:t>&amp; Owner access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0" dirty="0">
                <a:latin typeface="Calibri"/>
                <a:cs typeface="Calibri"/>
              </a:rPr>
              <a:t>individual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account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0" dirty="0">
                <a:latin typeface="Calibri"/>
                <a:cs typeface="Calibri"/>
              </a:rPr>
              <a:t>Ability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5" dirty="0">
                <a:latin typeface="Calibri"/>
                <a:cs typeface="Calibri"/>
              </a:rPr>
              <a:t>create </a:t>
            </a:r>
            <a:r>
              <a:rPr sz="1300" spc="-10" dirty="0">
                <a:latin typeface="Calibri"/>
                <a:cs typeface="Calibri"/>
              </a:rPr>
              <a:t>multiple </a:t>
            </a:r>
            <a:r>
              <a:rPr sz="1300" spc="-20" dirty="0">
                <a:latin typeface="Calibri"/>
                <a:cs typeface="Calibri"/>
              </a:rPr>
              <a:t>Favorites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lists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0" dirty="0">
                <a:latin typeface="Calibri"/>
                <a:cs typeface="Calibri"/>
              </a:rPr>
              <a:t>Optimized </a:t>
            </a:r>
            <a:r>
              <a:rPr sz="1300" spc="-20" dirty="0">
                <a:latin typeface="Calibri"/>
                <a:cs typeface="Calibri"/>
              </a:rPr>
              <a:t>for </a:t>
            </a:r>
            <a:r>
              <a:rPr sz="1300" spc="-10" dirty="0">
                <a:latin typeface="Calibri"/>
                <a:cs typeface="Calibri"/>
              </a:rPr>
              <a:t>mobile and tablet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devises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5" dirty="0">
                <a:latin typeface="Calibri"/>
                <a:cs typeface="Calibri"/>
              </a:rPr>
              <a:t>Access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0" dirty="0">
                <a:latin typeface="Calibri"/>
                <a:cs typeface="Calibri"/>
              </a:rPr>
              <a:t>current </a:t>
            </a:r>
            <a:r>
              <a:rPr sz="1300" spc="-15" dirty="0">
                <a:latin typeface="Calibri"/>
                <a:cs typeface="Calibri"/>
              </a:rPr>
              <a:t>promotions </a:t>
            </a:r>
            <a:r>
              <a:rPr sz="1300" spc="-10" dirty="0">
                <a:latin typeface="Calibri"/>
                <a:cs typeface="Calibri"/>
              </a:rPr>
              <a:t>and </a:t>
            </a:r>
            <a:r>
              <a:rPr sz="1300" spc="-15" dirty="0">
                <a:latin typeface="Calibri"/>
                <a:cs typeface="Calibri"/>
              </a:rPr>
              <a:t>suggested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items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0" dirty="0">
                <a:latin typeface="Calibri"/>
                <a:cs typeface="Calibri"/>
              </a:rPr>
              <a:t>Product pages </a:t>
            </a:r>
            <a:r>
              <a:rPr sz="1300" spc="-5" dirty="0">
                <a:latin typeface="Calibri"/>
                <a:cs typeface="Calibri"/>
              </a:rPr>
              <a:t>with </a:t>
            </a:r>
            <a:r>
              <a:rPr sz="1300" spc="-10" dirty="0">
                <a:latin typeface="Calibri"/>
                <a:cs typeface="Calibri"/>
              </a:rPr>
              <a:t>both warranty codes </a:t>
            </a:r>
            <a:r>
              <a:rPr sz="1300" spc="-5" dirty="0">
                <a:latin typeface="Calibri"/>
                <a:cs typeface="Calibri"/>
              </a:rPr>
              <a:t>&amp; </a:t>
            </a:r>
            <a:r>
              <a:rPr sz="1300" spc="-10" dirty="0">
                <a:latin typeface="Calibri"/>
                <a:cs typeface="Calibri"/>
              </a:rPr>
              <a:t>Filter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cross-ref.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5" dirty="0">
                <a:latin typeface="Calibri"/>
                <a:cs typeface="Calibri"/>
              </a:rPr>
              <a:t>Registered </a:t>
            </a:r>
            <a:r>
              <a:rPr sz="1300" spc="-10" dirty="0">
                <a:latin typeface="Calibri"/>
                <a:cs typeface="Calibri"/>
              </a:rPr>
              <a:t>user </a:t>
            </a:r>
            <a:r>
              <a:rPr sz="1300" spc="-5" dirty="0">
                <a:latin typeface="Calibri"/>
                <a:cs typeface="Calibri"/>
              </a:rPr>
              <a:t>access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0" dirty="0">
                <a:latin typeface="Calibri"/>
                <a:cs typeface="Calibri"/>
              </a:rPr>
              <a:t>our proprietary </a:t>
            </a:r>
            <a:r>
              <a:rPr sz="1300" spc="-5" dirty="0">
                <a:latin typeface="Calibri"/>
                <a:cs typeface="Calibri"/>
              </a:rPr>
              <a:t>Stock-IT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guide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5" dirty="0">
                <a:latin typeface="Calibri"/>
                <a:cs typeface="Calibri"/>
              </a:rPr>
              <a:t>Call </a:t>
            </a:r>
            <a:r>
              <a:rPr sz="1300" spc="-15" dirty="0">
                <a:latin typeface="Calibri"/>
                <a:cs typeface="Calibri"/>
              </a:rPr>
              <a:t>center </a:t>
            </a:r>
            <a:r>
              <a:rPr sz="1300" spc="-10" dirty="0">
                <a:latin typeface="Calibri"/>
                <a:cs typeface="Calibri"/>
              </a:rPr>
              <a:t>log in </a:t>
            </a:r>
            <a:r>
              <a:rPr sz="1300" spc="-5" dirty="0">
                <a:latin typeface="Calibri"/>
                <a:cs typeface="Calibri"/>
              </a:rPr>
              <a:t>(Sales </a:t>
            </a:r>
            <a:r>
              <a:rPr sz="1300" spc="-15" dirty="0">
                <a:latin typeface="Calibri"/>
                <a:cs typeface="Calibri"/>
              </a:rPr>
              <a:t>rep </a:t>
            </a:r>
            <a:r>
              <a:rPr sz="1300" spc="-5" dirty="0">
                <a:latin typeface="Calibri"/>
                <a:cs typeface="Calibri"/>
              </a:rPr>
              <a:t>access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5" dirty="0">
                <a:latin typeface="Calibri"/>
                <a:cs typeface="Calibri"/>
              </a:rPr>
              <a:t>customer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details)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65847" y="4928615"/>
            <a:ext cx="842009" cy="1332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2904" y="4995671"/>
            <a:ext cx="658368" cy="1149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3854" y="4976621"/>
            <a:ext cx="696595" cy="1187450"/>
          </a:xfrm>
          <a:custGeom>
            <a:avLst/>
            <a:gdLst/>
            <a:ahLst/>
            <a:cxnLst/>
            <a:rect l="l" t="t" r="r" b="b"/>
            <a:pathLst>
              <a:path w="696595" h="1187450">
                <a:moveTo>
                  <a:pt x="0" y="1187195"/>
                </a:moveTo>
                <a:lnTo>
                  <a:pt x="696468" y="1187195"/>
                </a:lnTo>
                <a:lnTo>
                  <a:pt x="696468" y="0"/>
                </a:lnTo>
                <a:lnTo>
                  <a:pt x="0" y="0"/>
                </a:lnTo>
                <a:lnTo>
                  <a:pt x="0" y="118719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4797" y="149809"/>
            <a:ext cx="6807834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700" spc="-25" dirty="0"/>
              <a:t> </a:t>
            </a:r>
            <a:r>
              <a:rPr sz="2700" u="heavy" spc="-20" dirty="0">
                <a:uFill>
                  <a:solidFill>
                    <a:srgbClr val="FFFFFF"/>
                  </a:solidFill>
                </a:uFill>
              </a:rPr>
              <a:t>ServiceChamp.com</a:t>
            </a:r>
            <a:r>
              <a:rPr sz="2700" spc="-20" dirty="0"/>
              <a:t> </a:t>
            </a:r>
            <a:r>
              <a:rPr sz="2700" spc="-35" dirty="0"/>
              <a:t>Ecommerce</a:t>
            </a:r>
            <a:r>
              <a:rPr sz="2700" spc="-185" dirty="0"/>
              <a:t> </a:t>
            </a:r>
            <a:r>
              <a:rPr sz="2700" spc="-55" dirty="0"/>
              <a:t>Platform!</a:t>
            </a:r>
            <a:endParaRPr sz="2700" dirty="0"/>
          </a:p>
        </p:txBody>
      </p:sp>
      <p:sp>
        <p:nvSpPr>
          <p:cNvPr id="10" name="object 10"/>
          <p:cNvSpPr txBox="1"/>
          <p:nvPr/>
        </p:nvSpPr>
        <p:spPr>
          <a:xfrm>
            <a:off x="197002" y="791661"/>
            <a:ext cx="4899025" cy="308038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245"/>
              </a:spcBef>
            </a:pPr>
            <a:r>
              <a:rPr lang="en-US" sz="1800" b="1" spc="-5" dirty="0">
                <a:latin typeface="Calibri"/>
                <a:cs typeface="Calibri"/>
              </a:rPr>
              <a:t>www.servicechamp.com</a:t>
            </a:r>
            <a:endParaRPr sz="18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0" dirty="0">
                <a:latin typeface="Calibri"/>
                <a:cs typeface="Calibri"/>
              </a:rPr>
              <a:t>B2B </a:t>
            </a:r>
            <a:r>
              <a:rPr sz="1300" spc="-15" dirty="0">
                <a:latin typeface="Calibri"/>
                <a:cs typeface="Calibri"/>
              </a:rPr>
              <a:t>Amazon </a:t>
            </a:r>
            <a:r>
              <a:rPr sz="1300" spc="-20" dirty="0">
                <a:latin typeface="Calibri"/>
                <a:cs typeface="Calibri"/>
              </a:rPr>
              <a:t>like </a:t>
            </a:r>
            <a:r>
              <a:rPr sz="1300" spc="-15" dirty="0">
                <a:latin typeface="Calibri"/>
                <a:cs typeface="Calibri"/>
              </a:rPr>
              <a:t>shopping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experience</a:t>
            </a:r>
            <a:endParaRPr sz="1300" dirty="0">
              <a:latin typeface="Calibri"/>
              <a:cs typeface="Calibri"/>
            </a:endParaRPr>
          </a:p>
          <a:p>
            <a:pPr marL="265430" marR="5080" indent="-253365">
              <a:lnSpc>
                <a:spcPct val="106200"/>
              </a:lnSpc>
              <a:spcBef>
                <a:spcPts val="2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5" dirty="0">
                <a:latin typeface="Calibri"/>
                <a:cs typeface="Calibri"/>
              </a:rPr>
              <a:t>Comprehensive product </a:t>
            </a:r>
            <a:r>
              <a:rPr sz="1300" spc="-10" dirty="0">
                <a:latin typeface="Calibri"/>
                <a:cs typeface="Calibri"/>
              </a:rPr>
              <a:t>assortment of </a:t>
            </a:r>
            <a:r>
              <a:rPr sz="1300" spc="-15" dirty="0">
                <a:latin typeface="Calibri"/>
                <a:cs typeface="Calibri"/>
              </a:rPr>
              <a:t>over </a:t>
            </a:r>
            <a:r>
              <a:rPr sz="1300" spc="-10" dirty="0">
                <a:latin typeface="Calibri"/>
                <a:cs typeface="Calibri"/>
              </a:rPr>
              <a:t>+4k items </a:t>
            </a:r>
            <a:r>
              <a:rPr sz="1300" spc="-5" dirty="0">
                <a:latin typeface="Calibri"/>
                <a:cs typeface="Calibri"/>
              </a:rPr>
              <a:t>with </a:t>
            </a:r>
            <a:r>
              <a:rPr sz="1300" spc="-15" dirty="0">
                <a:latin typeface="Calibri"/>
                <a:cs typeface="Calibri"/>
              </a:rPr>
              <a:t>customer  </a:t>
            </a:r>
            <a:r>
              <a:rPr sz="1300" spc="-10" dirty="0">
                <a:latin typeface="Calibri"/>
                <a:cs typeface="Calibri"/>
              </a:rPr>
              <a:t>pricing and </a:t>
            </a:r>
            <a:r>
              <a:rPr sz="1300" spc="-5" dirty="0">
                <a:latin typeface="Calibri"/>
                <a:cs typeface="Calibri"/>
              </a:rPr>
              <a:t>rich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content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5" dirty="0">
                <a:latin typeface="Calibri"/>
                <a:cs typeface="Calibri"/>
              </a:rPr>
              <a:t>One </a:t>
            </a:r>
            <a:r>
              <a:rPr sz="1300" spc="-10" dirty="0">
                <a:latin typeface="Calibri"/>
                <a:cs typeface="Calibri"/>
              </a:rPr>
              <a:t>click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5" dirty="0">
                <a:latin typeface="Calibri"/>
                <a:cs typeface="Calibri"/>
              </a:rPr>
              <a:t>cart / </a:t>
            </a:r>
            <a:r>
              <a:rPr sz="1300" spc="-10" dirty="0">
                <a:latin typeface="Calibri"/>
                <a:cs typeface="Calibri"/>
              </a:rPr>
              <a:t>easy bulk ordering and </a:t>
            </a:r>
            <a:r>
              <a:rPr sz="1300" spc="-15" dirty="0">
                <a:latin typeface="Calibri"/>
                <a:cs typeface="Calibri"/>
              </a:rPr>
              <a:t>express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checkout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5" dirty="0">
                <a:latin typeface="Calibri"/>
                <a:cs typeface="Calibri"/>
              </a:rPr>
              <a:t>Fast </a:t>
            </a:r>
            <a:r>
              <a:rPr sz="1300" spc="-20" dirty="0">
                <a:latin typeface="Calibri"/>
                <a:cs typeface="Calibri"/>
              </a:rPr>
              <a:t>navigation </a:t>
            </a:r>
            <a:r>
              <a:rPr sz="1300" spc="-10" dirty="0">
                <a:latin typeface="Calibri"/>
                <a:cs typeface="Calibri"/>
              </a:rPr>
              <a:t>and page load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speeds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10" dirty="0">
                <a:latin typeface="Calibri"/>
                <a:cs typeface="Calibri"/>
              </a:rPr>
              <a:t>Multiple </a:t>
            </a:r>
            <a:r>
              <a:rPr sz="1300" spc="-15" dirty="0">
                <a:latin typeface="Calibri"/>
                <a:cs typeface="Calibri"/>
              </a:rPr>
              <a:t>contemporary </a:t>
            </a:r>
            <a:r>
              <a:rPr sz="1300" spc="-10" dirty="0">
                <a:latin typeface="Calibri"/>
                <a:cs typeface="Calibri"/>
              </a:rPr>
              <a:t>search</a:t>
            </a:r>
            <a:r>
              <a:rPr sz="1300" spc="22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options</a:t>
            </a:r>
            <a:endParaRPr sz="1300" dirty="0">
              <a:latin typeface="Calibri"/>
              <a:cs typeface="Calibri"/>
            </a:endParaRPr>
          </a:p>
          <a:p>
            <a:pPr marL="713740" lvl="1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713740" algn="l"/>
                <a:tab pos="714375" algn="l"/>
              </a:tabLst>
            </a:pPr>
            <a:r>
              <a:rPr sz="1300" spc="-10" dirty="0">
                <a:latin typeface="Calibri"/>
                <a:cs typeface="Calibri"/>
              </a:rPr>
              <a:t>Product, brand, </a:t>
            </a:r>
            <a:r>
              <a:rPr sz="1300" spc="-25" dirty="0">
                <a:latin typeface="Calibri"/>
                <a:cs typeface="Calibri"/>
              </a:rPr>
              <a:t>category, </a:t>
            </a:r>
            <a:r>
              <a:rPr sz="1300" spc="-5" dirty="0">
                <a:latin typeface="Calibri"/>
                <a:cs typeface="Calibri"/>
              </a:rPr>
              <a:t>and part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numbers</a:t>
            </a:r>
            <a:endParaRPr sz="1300" dirty="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65430" algn="l"/>
                <a:tab pos="266065" algn="l"/>
              </a:tabLst>
            </a:pPr>
            <a:r>
              <a:rPr sz="1300" spc="-5" dirty="0">
                <a:latin typeface="Calibri"/>
                <a:cs typeface="Calibri"/>
              </a:rPr>
              <a:t>24-7 Self Service </a:t>
            </a:r>
            <a:r>
              <a:rPr sz="1300" spc="-10" dirty="0">
                <a:latin typeface="Calibri"/>
                <a:cs typeface="Calibri"/>
              </a:rPr>
              <a:t>via </a:t>
            </a:r>
            <a:r>
              <a:rPr sz="1300" spc="-5" dirty="0">
                <a:latin typeface="Calibri"/>
                <a:cs typeface="Calibri"/>
              </a:rPr>
              <a:t>“My Account”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0" dirty="0">
                <a:latin typeface="Calibri"/>
                <a:cs typeface="Calibri"/>
              </a:rPr>
              <a:t>be able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5" dirty="0">
                <a:latin typeface="Calibri"/>
                <a:cs typeface="Calibri"/>
              </a:rPr>
              <a:t>view:</a:t>
            </a:r>
            <a:endParaRPr sz="1300" dirty="0">
              <a:latin typeface="Calibri"/>
              <a:cs typeface="Calibri"/>
            </a:endParaRPr>
          </a:p>
          <a:p>
            <a:pPr marL="713740" lvl="1" indent="-2533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713740" algn="l"/>
                <a:tab pos="714375" algn="l"/>
              </a:tabLst>
            </a:pPr>
            <a:r>
              <a:rPr sz="1300" spc="-15" dirty="0">
                <a:latin typeface="Calibri"/>
                <a:cs typeface="Calibri"/>
              </a:rPr>
              <a:t>Orders</a:t>
            </a:r>
            <a:endParaRPr sz="1300" dirty="0">
              <a:latin typeface="Calibri"/>
              <a:cs typeface="Calibri"/>
            </a:endParaRPr>
          </a:p>
          <a:p>
            <a:pPr marL="713740" lvl="1" indent="-2533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713740" algn="l"/>
                <a:tab pos="714375" algn="l"/>
              </a:tabLst>
            </a:pPr>
            <a:r>
              <a:rPr sz="1300" spc="-15" dirty="0">
                <a:latin typeface="Calibri"/>
                <a:cs typeface="Calibri"/>
              </a:rPr>
              <a:t>Invoice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history</a:t>
            </a:r>
            <a:endParaRPr sz="1300" dirty="0">
              <a:latin typeface="Calibri"/>
              <a:cs typeface="Calibri"/>
            </a:endParaRPr>
          </a:p>
          <a:p>
            <a:pPr marL="713740" lvl="1" indent="-2533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713740" algn="l"/>
                <a:tab pos="714375" algn="l"/>
              </a:tabLst>
            </a:pPr>
            <a:r>
              <a:rPr sz="1300" spc="-15" dirty="0">
                <a:latin typeface="Calibri"/>
                <a:cs typeface="Calibri"/>
              </a:rPr>
              <a:t>Shipment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tracking</a:t>
            </a:r>
            <a:endParaRPr sz="1300" dirty="0">
              <a:latin typeface="Calibri"/>
              <a:cs typeface="Calibri"/>
            </a:endParaRPr>
          </a:p>
          <a:p>
            <a:pPr marL="713740" lvl="1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713740" algn="l"/>
                <a:tab pos="714375" algn="l"/>
              </a:tabLst>
            </a:pPr>
            <a:r>
              <a:rPr sz="1300" spc="-15" dirty="0">
                <a:latin typeface="Calibri"/>
                <a:cs typeface="Calibri"/>
              </a:rPr>
              <a:t>Buyer </a:t>
            </a:r>
            <a:r>
              <a:rPr sz="1300" spc="-5" dirty="0">
                <a:latin typeface="Calibri"/>
                <a:cs typeface="Calibri"/>
              </a:rPr>
              <a:t>&amp; </a:t>
            </a:r>
            <a:r>
              <a:rPr sz="1300" spc="-10" dirty="0">
                <a:latin typeface="Calibri"/>
                <a:cs typeface="Calibri"/>
              </a:rPr>
              <a:t>owner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authorization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91271" y="5020055"/>
            <a:ext cx="975359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05703" y="5302122"/>
            <a:ext cx="14782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E50"/>
                </a:solidFill>
                <a:latin typeface="Calibri"/>
                <a:cs typeface="Calibri"/>
              </a:rPr>
              <a:t>Desktop </a:t>
            </a:r>
            <a:r>
              <a:rPr sz="1400" b="1" spc="-5" dirty="0">
                <a:solidFill>
                  <a:srgbClr val="333E50"/>
                </a:solidFill>
                <a:latin typeface="Calibri"/>
                <a:cs typeface="Calibri"/>
              </a:rPr>
              <a:t>/ </a:t>
            </a:r>
            <a:r>
              <a:rPr sz="1400" b="1" spc="-10" dirty="0">
                <a:solidFill>
                  <a:srgbClr val="333E50"/>
                </a:solidFill>
                <a:latin typeface="Calibri"/>
                <a:cs typeface="Calibri"/>
              </a:rPr>
              <a:t>Mobile &amp;  </a:t>
            </a:r>
            <a:r>
              <a:rPr sz="1400" b="1" spc="-25" dirty="0">
                <a:solidFill>
                  <a:srgbClr val="333E50"/>
                </a:solidFill>
                <a:latin typeface="Calibri"/>
                <a:cs typeface="Calibri"/>
              </a:rPr>
              <a:t>Tablet</a:t>
            </a:r>
            <a:r>
              <a:rPr sz="14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33E50"/>
                </a:solidFill>
                <a:latin typeface="Calibri"/>
                <a:cs typeface="Calibri"/>
              </a:rPr>
              <a:t>Friendly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1462-FF8B-4326-8E65-B21837BA4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166" y="1179164"/>
            <a:ext cx="8411667" cy="64633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Pricing</a:t>
            </a:r>
            <a:r>
              <a:rPr lang="en-US" sz="2400" dirty="0"/>
              <a:t> </a:t>
            </a:r>
            <a:r>
              <a:rPr lang="en-US" sz="2400" i="1" dirty="0"/>
              <a:t>– Aggressive Price Plan  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Tiered Rebate Program </a:t>
            </a:r>
            <a:r>
              <a:rPr lang="en-US" sz="2400" dirty="0"/>
              <a:t>– Paid Quarterly ( To the MDPCI)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$2,500 - $9,999 – 2% Rebate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$10,000 - $19,999 – 3% Rebate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+ $20,000 – 4% Rebate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Total by Bill to Account for rebates ( Owner can combine all their locations )</a:t>
            </a:r>
            <a:endParaRPr lang="en-US" sz="2400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This is for total Purchases – NO EXCLUDED CATAGORIES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AutoNum type="arabicPeriod" startAt="3"/>
            </a:pPr>
            <a:r>
              <a:rPr lang="en-US" sz="2400" b="1" dirty="0"/>
              <a:t>Trip Incentive </a:t>
            </a:r>
            <a:r>
              <a:rPr lang="en-US" sz="2400" dirty="0"/>
              <a:t>– </a:t>
            </a:r>
            <a:r>
              <a:rPr lang="en-US" sz="2400" dirty="0">
                <a:highlight>
                  <a:srgbClr val="FFFF00"/>
                </a:highlight>
              </a:rPr>
              <a:t>3% paid for Dealers attending the trip</a:t>
            </a:r>
            <a:r>
              <a:rPr lang="en-US" sz="2400" dirty="0"/>
              <a:t>.  </a:t>
            </a:r>
          </a:p>
          <a:p>
            <a:pPr marL="342900" indent="-342900">
              <a:buAutoNum type="arabicPeriod" startAt="3"/>
            </a:pPr>
            <a:endParaRPr lang="en-US" sz="2400" dirty="0"/>
          </a:p>
          <a:p>
            <a:r>
              <a:rPr lang="en-US" sz="2400" dirty="0"/>
              <a:t>* </a:t>
            </a:r>
            <a:r>
              <a:rPr lang="en-US" sz="2000" dirty="0"/>
              <a:t>Program is for Service Champ , Highline Lube Supply and Complete Lube Supply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A10D9-AE86-4C1A-A13A-2230419C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58" y="401777"/>
            <a:ext cx="6860642" cy="436423"/>
          </a:xfrm>
        </p:spPr>
        <p:txBody>
          <a:bodyPr/>
          <a:lstStyle/>
          <a:p>
            <a:r>
              <a:rPr lang="en-US" sz="2800" dirty="0"/>
              <a:t>Meineke Program Review  </a:t>
            </a:r>
          </a:p>
        </p:txBody>
      </p:sp>
    </p:spTree>
    <p:extLst>
      <p:ext uri="{BB962C8B-B14F-4D97-AF65-F5344CB8AC3E}">
        <p14:creationId xmlns:p14="http://schemas.microsoft.com/office/powerpoint/2010/main" val="57996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166" y="127203"/>
            <a:ext cx="7558634" cy="43024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2700" spc="-20" dirty="0"/>
              <a:t>Stocking vs Hot Shot Filters and Wipers </a:t>
            </a:r>
            <a:endParaRPr sz="2700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B4FCD-8C58-4736-9441-379154C2D62F}"/>
              </a:ext>
            </a:extLst>
          </p:cNvPr>
          <p:cNvSpPr txBox="1"/>
          <p:nvPr/>
        </p:nvSpPr>
        <p:spPr>
          <a:xfrm>
            <a:off x="119009" y="990600"/>
            <a:ext cx="83518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“</a:t>
            </a:r>
            <a:r>
              <a:rPr lang="en-US" sz="2000" b="1" i="1" dirty="0"/>
              <a:t>Why should I stock Filters and Wipers , when I can get them in 20 Mins locally “ </a:t>
            </a:r>
          </a:p>
          <a:p>
            <a:endParaRPr lang="en-US" sz="2000" b="1" i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Product Cost savings – ( Oil Filters 15% savings ,wiper air and cabin 50% savings )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Bay Efficiency – You are not waiting on a delivery and you free the bay up for the next job 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Better Customer Experience – More and more customers are waiting for their vehicles rather than dropping off 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Higher add on sales – How many cars do your shops check for Air, Cabin and Wipers ?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2D3D8-6924-4360-951F-6E982184CC53}"/>
              </a:ext>
            </a:extLst>
          </p:cNvPr>
          <p:cNvSpPr txBox="1"/>
          <p:nvPr/>
        </p:nvSpPr>
        <p:spPr>
          <a:xfrm>
            <a:off x="1752345" y="3649439"/>
            <a:ext cx="793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Industry statistics Show : For every Oil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highlight>
                  <a:srgbClr val="FFFF00"/>
                </a:highlight>
              </a:rPr>
              <a:t>20.59% Vehicles get an Air Filter      ( Avg Retail of $24 )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highlight>
                  <a:srgbClr val="FFFF00"/>
                </a:highlight>
              </a:rPr>
              <a:t>18.9% Vehicles get new wipers     ( Avg Retail of $55 pair)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highlight>
                  <a:srgbClr val="FFFF00"/>
                </a:highlight>
              </a:rPr>
              <a:t>10.79% Vehicles get a Cabin Filter  ( Avg Retail of $30 )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7667F-EA10-4F46-A2D5-F1BE008E7FD8}"/>
              </a:ext>
            </a:extLst>
          </p:cNvPr>
          <p:cNvSpPr txBox="1"/>
          <p:nvPr/>
        </p:nvSpPr>
        <p:spPr>
          <a:xfrm>
            <a:off x="366166" y="4844631"/>
            <a:ext cx="8104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shop does 25 oil changes per week ….That’s an additional $475 in sales per week , additional $25,550 in yearly sales ….based off of Service Champ prices you </a:t>
            </a:r>
            <a:r>
              <a:rPr lang="en-US" u="sng" dirty="0"/>
              <a:t>make an </a:t>
            </a:r>
            <a:r>
              <a:rPr lang="en-US" b="1" u="sng" dirty="0"/>
              <a:t>additional profit of  $362 per week and $18,824 per year 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166" y="127203"/>
            <a:ext cx="3648075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2700" dirty="0"/>
              <a:t>Stocking </a:t>
            </a:r>
            <a:endParaRPr sz="270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715645" algn="l"/>
                <a:tab pos="1818005" algn="l"/>
              </a:tabLst>
            </a:pPr>
            <a:r>
              <a:rPr spc="-5" dirty="0"/>
              <a:t>Y O</a:t>
            </a:r>
            <a:r>
              <a:rPr spc="-204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R	T</a:t>
            </a:r>
            <a:r>
              <a:rPr spc="-85" dirty="0"/>
              <a:t> </a:t>
            </a:r>
            <a:r>
              <a:rPr spc="-5" dirty="0"/>
              <a:t>R</a:t>
            </a:r>
            <a:r>
              <a:rPr spc="-80" dirty="0"/>
              <a:t> </a:t>
            </a:r>
            <a:r>
              <a:rPr spc="-5" dirty="0"/>
              <a:t>U</a:t>
            </a:r>
            <a:r>
              <a:rPr spc="-100" dirty="0"/>
              <a:t> </a:t>
            </a:r>
            <a:r>
              <a:rPr spc="-5" dirty="0"/>
              <a:t>S</a:t>
            </a:r>
            <a:r>
              <a:rPr spc="-90" dirty="0"/>
              <a:t> </a:t>
            </a:r>
            <a:r>
              <a:rPr spc="-5" dirty="0"/>
              <a:t>T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85" dirty="0"/>
              <a:t> </a:t>
            </a:r>
            <a:r>
              <a:rPr spc="-5" dirty="0"/>
              <a:t>D	P</a:t>
            </a:r>
            <a:r>
              <a:rPr spc="-180" dirty="0"/>
              <a:t> 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</a:t>
            </a:r>
            <a:r>
              <a:rPr spc="-114" dirty="0"/>
              <a:t> </a:t>
            </a:r>
            <a:r>
              <a:rPr spc="-5" dirty="0"/>
              <a:t>T</a:t>
            </a:r>
            <a:r>
              <a:rPr spc="-100" dirty="0"/>
              <a:t> </a:t>
            </a:r>
            <a:r>
              <a:rPr spc="-5" dirty="0"/>
              <a:t>N</a:t>
            </a:r>
            <a:r>
              <a:rPr spc="-110"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5" dirty="0"/>
              <a:t>Exclusive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41EA4-609A-46DE-9215-3E368DF60F57}"/>
              </a:ext>
            </a:extLst>
          </p:cNvPr>
          <p:cNvSpPr txBox="1"/>
          <p:nvPr/>
        </p:nvSpPr>
        <p:spPr>
          <a:xfrm>
            <a:off x="457200" y="990600"/>
            <a:ext cx="7924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“How do I know what to stock , I don’t want Inventory that will not sell, or too much product”</a:t>
            </a:r>
          </a:p>
          <a:p>
            <a:endParaRPr lang="en-US" sz="2000" b="1" i="1" dirty="0"/>
          </a:p>
          <a:p>
            <a:pPr marL="457200" indent="-457200">
              <a:buAutoNum type="arabicPeriod"/>
            </a:pPr>
            <a:r>
              <a:rPr lang="en-US" b="1" i="1" dirty="0"/>
              <a:t>Service Champ Has detailed stocking matrix using current vehicle registrations, along with Service Champs sales by state .</a:t>
            </a:r>
          </a:p>
          <a:p>
            <a:pPr marL="457200" indent="-457200">
              <a:buAutoNum type="arabicPeriod"/>
            </a:pPr>
            <a:endParaRPr lang="en-US" b="1" i="1" dirty="0"/>
          </a:p>
          <a:p>
            <a:pPr marL="457200" indent="-457200">
              <a:buAutoNum type="arabicPeriod"/>
            </a:pPr>
            <a:endParaRPr lang="en-US" sz="2000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951972-5E27-42E1-A545-B2E1FFD8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538095"/>
            <a:ext cx="8629650" cy="2660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907E8-C369-4BB7-9538-466FBD58B6B1}"/>
              </a:ext>
            </a:extLst>
          </p:cNvPr>
          <p:cNvSpPr txBox="1"/>
          <p:nvPr/>
        </p:nvSpPr>
        <p:spPr>
          <a:xfrm>
            <a:off x="457200" y="5486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i="1" dirty="0"/>
              <a:t>These models go up </a:t>
            </a:r>
            <a:r>
              <a:rPr lang="en-US" b="1" i="1"/>
              <a:t>to 99.9% </a:t>
            </a:r>
            <a:r>
              <a:rPr lang="en-US" b="1" i="1" dirty="0"/>
              <a:t>coverage on Oil, Air and Cabin filters. 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6" ma:contentTypeDescription="Create a new document." ma:contentTypeScope="" ma:versionID="cb48918adfcef87161ba27b5e1ec65de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1b3d014525cf0e481e720b9114ae285d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9D816-B473-44A2-B4D0-11BA29371D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28115-DE56-40ED-A58E-4D4C54342AB1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38884790-3599-463f-956c-95fa900985a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A2E3DC-F4E7-4556-B713-69D98051669A}"/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1090</Words>
  <Application>Microsoft Office PowerPoint</Application>
  <PresentationFormat>On-screen Show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Aharoni</vt:lpstr>
      <vt:lpstr>-apple-system</vt:lpstr>
      <vt:lpstr>Arial</vt:lpstr>
      <vt:lpstr>Calibri</vt:lpstr>
      <vt:lpstr>Calibri Light</vt:lpstr>
      <vt:lpstr>Franklin Gothic Medium</vt:lpstr>
      <vt:lpstr>Myriad Pro</vt:lpstr>
      <vt:lpstr>Segoe UI</vt:lpstr>
      <vt:lpstr>Wingdings</vt:lpstr>
      <vt:lpstr>Office Theme</vt:lpstr>
      <vt:lpstr>1_Office Theme</vt:lpstr>
      <vt:lpstr>PowerPoint Presentation</vt:lpstr>
      <vt:lpstr>Strategic Industry Expertise</vt:lpstr>
      <vt:lpstr>Single Largest Source of Over 168 Brands to the Quick Lube &amp; Repair Facilities</vt:lpstr>
      <vt:lpstr>PowerPoint Presentation</vt:lpstr>
      <vt:lpstr>DC Space Expanded 200,000+ Sq Ft</vt:lpstr>
      <vt:lpstr> ServiceChamp.com Ecommerce Platform!</vt:lpstr>
      <vt:lpstr>Meineke Program Review  </vt:lpstr>
      <vt:lpstr>Stocking vs Hot Shot Filters and Wipers </vt:lpstr>
      <vt:lpstr>Stocking </vt:lpstr>
      <vt:lpstr>Stocking Filter Cost </vt:lpstr>
      <vt:lpstr>Growth Opportunities for Meineke </vt:lpstr>
      <vt:lpstr>PowerPoint Presentation</vt:lpstr>
      <vt:lpstr>Flush Machines and Extractors</vt:lpstr>
      <vt:lpstr>Diagnostic Tools</vt:lpstr>
      <vt:lpstr>Mag 1 Oil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Senopole</dc:creator>
  <cp:lastModifiedBy>Jeff Smith</cp:lastModifiedBy>
  <cp:revision>21</cp:revision>
  <dcterms:created xsi:type="dcterms:W3CDTF">2019-10-04T14:23:15Z</dcterms:created>
  <dcterms:modified xsi:type="dcterms:W3CDTF">2022-12-12T20:46:25Z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0x010100EC45E3BF81CE044F95059BEEE598E9D8</vt:lpwstr>
  </property>
</Properties>
</file>