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  <p:sldMasterId id="2147483712" r:id="rId2"/>
  </p:sldMasterIdLst>
  <p:notesMasterIdLst>
    <p:notesMasterId r:id="rId27"/>
  </p:notesMasterIdLst>
  <p:sldIdLst>
    <p:sldId id="264" r:id="rId3"/>
    <p:sldId id="318" r:id="rId4"/>
    <p:sldId id="316" r:id="rId5"/>
    <p:sldId id="315" r:id="rId6"/>
    <p:sldId id="313" r:id="rId7"/>
    <p:sldId id="274" r:id="rId8"/>
    <p:sldId id="303" r:id="rId9"/>
    <p:sldId id="275" r:id="rId10"/>
    <p:sldId id="276" r:id="rId11"/>
    <p:sldId id="278" r:id="rId12"/>
    <p:sldId id="310" r:id="rId13"/>
    <p:sldId id="279" r:id="rId14"/>
    <p:sldId id="289" r:id="rId15"/>
    <p:sldId id="304" r:id="rId16"/>
    <p:sldId id="280" r:id="rId17"/>
    <p:sldId id="307" r:id="rId18"/>
    <p:sldId id="281" r:id="rId19"/>
    <p:sldId id="282" r:id="rId20"/>
    <p:sldId id="268" r:id="rId21"/>
    <p:sldId id="271" r:id="rId22"/>
    <p:sldId id="308" r:id="rId23"/>
    <p:sldId id="305" r:id="rId24"/>
    <p:sldId id="269" r:id="rId25"/>
    <p:sldId id="317" r:id="rId26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95C"/>
    <a:srgbClr val="D0814D"/>
    <a:srgbClr val="E34E25"/>
    <a:srgbClr val="7F7F7F"/>
    <a:srgbClr val="ADE6FA"/>
    <a:srgbClr val="FF3300"/>
    <a:srgbClr val="0F75BC"/>
    <a:srgbClr val="5B5E66"/>
    <a:srgbClr val="70AD47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86877" autoAdjust="0"/>
  </p:normalViewPr>
  <p:slideViewPr>
    <p:cSldViewPr>
      <p:cViewPr varScale="1">
        <p:scale>
          <a:sx n="81" d="100"/>
          <a:sy n="81" d="100"/>
        </p:scale>
        <p:origin x="126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7A87-F39B-4951-A690-880D769AA9D1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BE53F-44B1-48BE-AA04-5C2792DA0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3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E53F-44B1-48BE-AA04-5C2792DA08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49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E53F-44B1-48BE-AA04-5C2792DA08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23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E53F-44B1-48BE-AA04-5C2792DA08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23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E53F-44B1-48BE-AA04-5C2792DA08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05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BE53F-44B1-48BE-AA04-5C2792DA08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90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BE53F-44B1-48BE-AA04-5C2792DA08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43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3BE53F-44B1-48BE-AA04-5C2792DA0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233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Rebate paid to MDPCI and distributed to members- current run rate approaching 200K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BE53F-44B1-48BE-AA04-5C2792DA08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63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BE53F-44B1-48BE-AA04-5C2792DA089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85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E53F-44B1-48BE-AA04-5C2792DA08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15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E53F-44B1-48BE-AA04-5C2792DA08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36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E53F-44B1-48BE-AA04-5C2792DA08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80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BE53F-44B1-48BE-AA04-5C2792DA08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56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E53F-44B1-48BE-AA04-5C2792DA08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00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BE53F-44B1-48BE-AA04-5C2792DA08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09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BE53F-44B1-48BE-AA04-5C2792DA08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23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Mention SNIPP- text submittal option as well as analytics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E53F-44B1-48BE-AA04-5C2792DA08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83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0" y="219834"/>
            <a:ext cx="4089400" cy="1608967"/>
          </a:xfrm>
        </p:spPr>
        <p:txBody>
          <a:bodyPr anchor="t">
            <a:normAutofit/>
          </a:bodyPr>
          <a:lstStyle>
            <a:lvl1pPr algn="r"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E0AEC4-A750-4BFB-AC6A-AE0697296118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9220200" y="219834"/>
            <a:ext cx="2744788" cy="16089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Company Logo</a:t>
            </a:r>
          </a:p>
        </p:txBody>
      </p:sp>
    </p:spTree>
    <p:extLst>
      <p:ext uri="{BB962C8B-B14F-4D97-AF65-F5344CB8AC3E}">
        <p14:creationId xmlns:p14="http://schemas.microsoft.com/office/powerpoint/2010/main" val="798769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62000"/>
            <a:ext cx="3932237" cy="1295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1F4DC24-A607-4248-83F8-EF15319BEB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743200" cy="365125"/>
          </a:xfrm>
        </p:spPr>
        <p:txBody>
          <a:bodyPr/>
          <a:lstStyle/>
          <a:p>
            <a:fld id="{85727F7A-DBDF-45C6-80EC-5462FA4BEA4D}" type="datetime1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B4992E2-AC84-4B65-A3A3-16FFE4EA4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4114800" cy="365125"/>
          </a:xfrm>
        </p:spPr>
        <p:txBody>
          <a:bodyPr/>
          <a:lstStyle/>
          <a:p>
            <a:r>
              <a:rPr lang="en-US"/>
              <a:t>DuraMAX Customer Value Proposition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B0627C5-7864-4705-8BE4-DB7D61EA9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1981200" cy="365125"/>
          </a:xfrm>
        </p:spPr>
        <p:txBody>
          <a:bodyPr/>
          <a:lstStyle/>
          <a:p>
            <a:r>
              <a:rPr lang="en-US"/>
              <a:t>Page </a:t>
            </a:r>
            <a:fld id="{B80662FF-AE01-455C-A595-1F04C00698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3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" y="762000"/>
            <a:ext cx="11567160" cy="9286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5BC7F01-ABEB-454C-8932-DA3F27B794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743200" cy="365125"/>
          </a:xfrm>
        </p:spPr>
        <p:txBody>
          <a:bodyPr/>
          <a:lstStyle/>
          <a:p>
            <a:fld id="{85727F7A-DBDF-45C6-80EC-5462FA4BEA4D}" type="datetime1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AFEEA06-5FA6-41B6-925B-FBBD046F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4114800" cy="365125"/>
          </a:xfrm>
        </p:spPr>
        <p:txBody>
          <a:bodyPr/>
          <a:lstStyle/>
          <a:p>
            <a:r>
              <a:rPr lang="en-US"/>
              <a:t>DuraMAX Customer Value Proposition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9026B3B-B424-4CA0-BED1-0922A8983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1981200" cy="365125"/>
          </a:xfrm>
        </p:spPr>
        <p:txBody>
          <a:bodyPr/>
          <a:lstStyle/>
          <a:p>
            <a:r>
              <a:rPr lang="en-US"/>
              <a:t>Page </a:t>
            </a:r>
            <a:fld id="{B80662FF-AE01-455C-A595-1F04C00698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615730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838199"/>
            <a:ext cx="2628900" cy="5338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838199"/>
            <a:ext cx="7734300" cy="5338763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3F583CB-7F48-43EA-AED2-2E6977E103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743200" cy="365125"/>
          </a:xfrm>
        </p:spPr>
        <p:txBody>
          <a:bodyPr/>
          <a:lstStyle/>
          <a:p>
            <a:fld id="{85727F7A-DBDF-45C6-80EC-5462FA4BEA4D}" type="datetime1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E59108-4209-4EF2-A361-8166D694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4114800" cy="365125"/>
          </a:xfrm>
        </p:spPr>
        <p:txBody>
          <a:bodyPr/>
          <a:lstStyle/>
          <a:p>
            <a:r>
              <a:rPr lang="en-US"/>
              <a:t>DuraMAX Customer Value Proposition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9284B7-35D7-4B24-BD84-3A9BE0CAC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1981200" cy="365125"/>
          </a:xfrm>
        </p:spPr>
        <p:txBody>
          <a:bodyPr/>
          <a:lstStyle/>
          <a:p>
            <a:r>
              <a:rPr lang="en-US"/>
              <a:t>Page </a:t>
            </a:r>
            <a:fld id="{B80662FF-AE01-455C-A595-1F04C00698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94250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743200" cy="365125"/>
          </a:xfrm>
        </p:spPr>
        <p:txBody>
          <a:bodyPr/>
          <a:lstStyle/>
          <a:p>
            <a:fld id="{85727F7A-DBDF-45C6-80EC-5462FA4BEA4D}" type="datetime1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4114800" cy="365125"/>
          </a:xfrm>
        </p:spPr>
        <p:txBody>
          <a:bodyPr/>
          <a:lstStyle/>
          <a:p>
            <a:r>
              <a:rPr lang="en-US"/>
              <a:t>DuraMAX Customer Value Proposition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1981200" cy="365125"/>
          </a:xfrm>
        </p:spPr>
        <p:txBody>
          <a:bodyPr/>
          <a:lstStyle/>
          <a:p>
            <a:r>
              <a:rPr lang="en-US"/>
              <a:t>Page </a:t>
            </a:r>
            <a:fld id="{B80662FF-AE01-455C-A595-1F04C00698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6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" y="762000"/>
            <a:ext cx="11567160" cy="9286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" y="1825625"/>
            <a:ext cx="11567160" cy="4270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B06F20F-B23A-44CD-BD16-558B245AEB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743200" cy="365125"/>
          </a:xfrm>
        </p:spPr>
        <p:txBody>
          <a:bodyPr/>
          <a:lstStyle/>
          <a:p>
            <a:fld id="{85727F7A-DBDF-45C6-80EC-5462FA4BEA4D}" type="datetime1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1439869-BCC9-434E-BF06-EA9C48EAF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4114800" cy="365125"/>
          </a:xfrm>
        </p:spPr>
        <p:txBody>
          <a:bodyPr/>
          <a:lstStyle/>
          <a:p>
            <a:r>
              <a:rPr lang="en-US"/>
              <a:t>DuraMAX Customer Value Proposition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8874709-E202-4940-9F82-B4A85203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1981200" cy="365125"/>
          </a:xfrm>
        </p:spPr>
        <p:txBody>
          <a:bodyPr/>
          <a:lstStyle/>
          <a:p>
            <a:r>
              <a:rPr lang="en-US"/>
              <a:t>Page </a:t>
            </a:r>
            <a:fld id="{B80662FF-AE01-455C-A595-1F04C00698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01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BF80788-3C30-4758-B156-AB746B798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743200" cy="365125"/>
          </a:xfrm>
        </p:spPr>
        <p:txBody>
          <a:bodyPr/>
          <a:lstStyle/>
          <a:p>
            <a:fld id="{85727F7A-DBDF-45C6-80EC-5462FA4BEA4D}" type="datetime1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02802D1-5D5E-4216-8F27-3F22AE33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4114800" cy="365125"/>
          </a:xfrm>
        </p:spPr>
        <p:txBody>
          <a:bodyPr/>
          <a:lstStyle/>
          <a:p>
            <a:r>
              <a:rPr lang="en-US"/>
              <a:t>DuraMAX Customer Value Proposition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ADC0D44-0CA3-4C44-ADCC-F074620D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1981200" cy="365125"/>
          </a:xfrm>
        </p:spPr>
        <p:txBody>
          <a:bodyPr/>
          <a:lstStyle/>
          <a:p>
            <a:r>
              <a:rPr lang="en-US"/>
              <a:t>Page </a:t>
            </a:r>
            <a:fld id="{B80662FF-AE01-455C-A595-1F04C00698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342043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" y="762000"/>
            <a:ext cx="11567160" cy="9286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20" y="1825625"/>
            <a:ext cx="570738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0738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934E21F-031D-41C8-B43D-5CF88BC624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743200" cy="365125"/>
          </a:xfrm>
        </p:spPr>
        <p:txBody>
          <a:bodyPr/>
          <a:lstStyle/>
          <a:p>
            <a:fld id="{85727F7A-DBDF-45C6-80EC-5462FA4BEA4D}" type="datetime1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C6ACAD5-64F6-4632-B898-E475971AA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4114800" cy="365125"/>
          </a:xfrm>
        </p:spPr>
        <p:txBody>
          <a:bodyPr/>
          <a:lstStyle/>
          <a:p>
            <a:r>
              <a:rPr lang="en-US"/>
              <a:t>DuraMAX Customer Value Proposition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27AF96-FC97-4667-AF64-D9400B415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1981200" cy="365125"/>
          </a:xfrm>
        </p:spPr>
        <p:txBody>
          <a:bodyPr/>
          <a:lstStyle/>
          <a:p>
            <a:r>
              <a:rPr lang="en-US"/>
              <a:t>Page </a:t>
            </a:r>
            <a:fld id="{B80662FF-AE01-455C-A595-1F04C00698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49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08" y="762000"/>
            <a:ext cx="11567160" cy="9286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008" y="1681163"/>
            <a:ext cx="56835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4008" y="2505075"/>
            <a:ext cx="568356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70896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0896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206086F-25F1-4E05-A7FA-5663B570F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743200" cy="365125"/>
          </a:xfrm>
        </p:spPr>
        <p:txBody>
          <a:bodyPr/>
          <a:lstStyle/>
          <a:p>
            <a:fld id="{85727F7A-DBDF-45C6-80EC-5462FA4BEA4D}" type="datetime1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A7948E7-8A18-4949-97B1-BCFD307C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4114800" cy="365125"/>
          </a:xfrm>
        </p:spPr>
        <p:txBody>
          <a:bodyPr/>
          <a:lstStyle/>
          <a:p>
            <a:r>
              <a:rPr lang="en-US"/>
              <a:t>DuraMAX Customer Value Proposition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3E0640B-5425-4E48-A6DB-A3016B65E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1981200" cy="365125"/>
          </a:xfrm>
        </p:spPr>
        <p:txBody>
          <a:bodyPr/>
          <a:lstStyle/>
          <a:p>
            <a:r>
              <a:rPr lang="en-US"/>
              <a:t>Page </a:t>
            </a:r>
            <a:fld id="{B80662FF-AE01-455C-A595-1F04C00698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03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" y="762000"/>
            <a:ext cx="11567160" cy="9286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C0E003-99F4-4190-A9A9-920BED915B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743200" cy="365125"/>
          </a:xfrm>
        </p:spPr>
        <p:txBody>
          <a:bodyPr/>
          <a:lstStyle/>
          <a:p>
            <a:fld id="{85727F7A-DBDF-45C6-80EC-5462FA4BEA4D}" type="datetime1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3520C1-9E93-422A-B87F-5EB0503E1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4114800" cy="365125"/>
          </a:xfrm>
        </p:spPr>
        <p:txBody>
          <a:bodyPr/>
          <a:lstStyle/>
          <a:p>
            <a:r>
              <a:rPr lang="en-US"/>
              <a:t>DuraMAX Customer Value Proposition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6DC86E8-15E9-491D-AC1B-C0B7F998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1981200" cy="365125"/>
          </a:xfrm>
        </p:spPr>
        <p:txBody>
          <a:bodyPr/>
          <a:lstStyle/>
          <a:p>
            <a:r>
              <a:rPr lang="en-US"/>
              <a:t>Page </a:t>
            </a:r>
            <a:fld id="{B80662FF-AE01-455C-A595-1F04C00698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465642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BF4DF7-B1B8-498D-88BF-B6A998351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743200" cy="365125"/>
          </a:xfrm>
        </p:spPr>
        <p:txBody>
          <a:bodyPr/>
          <a:lstStyle/>
          <a:p>
            <a:fld id="{85727F7A-DBDF-45C6-80EC-5462FA4BEA4D}" type="datetime1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796F4C-85C5-4689-A94B-B2D07E9D6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4114800" cy="365125"/>
          </a:xfrm>
        </p:spPr>
        <p:txBody>
          <a:bodyPr/>
          <a:lstStyle/>
          <a:p>
            <a:r>
              <a:rPr lang="en-US"/>
              <a:t>DuraMAX Customer Value Proposition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6D99CC-2148-47FD-AFAB-B1E5E1142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1981200" cy="365125"/>
          </a:xfrm>
        </p:spPr>
        <p:txBody>
          <a:bodyPr/>
          <a:lstStyle/>
          <a:p>
            <a:r>
              <a:rPr lang="en-US"/>
              <a:t>Page </a:t>
            </a:r>
            <a:fld id="{B80662FF-AE01-455C-A595-1F04C00698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76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62000"/>
            <a:ext cx="3932237" cy="1295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FCE754-4B38-4669-8943-9190ABFDF8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743200" cy="365125"/>
          </a:xfrm>
        </p:spPr>
        <p:txBody>
          <a:bodyPr/>
          <a:lstStyle/>
          <a:p>
            <a:fld id="{85727F7A-DBDF-45C6-80EC-5462FA4BEA4D}" type="datetime1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E7B8DAB-1FF7-4FF7-9BF7-2912211A2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4114800" cy="365125"/>
          </a:xfrm>
        </p:spPr>
        <p:txBody>
          <a:bodyPr/>
          <a:lstStyle/>
          <a:p>
            <a:r>
              <a:rPr lang="en-US"/>
              <a:t>DuraMAX Customer Value Proposition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7E426A2-1A8D-40E7-B0BD-C1DC4413B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1981200" cy="365125"/>
          </a:xfrm>
        </p:spPr>
        <p:txBody>
          <a:bodyPr/>
          <a:lstStyle/>
          <a:p>
            <a:r>
              <a:rPr lang="en-US"/>
              <a:t>Page </a:t>
            </a:r>
            <a:fld id="{B80662FF-AE01-455C-A595-1F04C00698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52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1C5CF-5824-4D41-93DF-6224CFEF8292}" type="datetime1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DuraMAX Customer Value Proposition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BE650-1CC3-4984-8152-9F86543B4FAC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9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1C5CF-5824-4D41-93DF-6224CFEF8292}" type="datetime1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DuraMAX Customer Value Proposition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BE650-1CC3-4984-8152-9F86543B4FA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433E1C-2C8F-4362-98D1-6B8015C8497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7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ramaxdollars.com/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vimeo.com/569110647/0a28cb4d0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ramaxwarranty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ramaxoil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png"/><Relationship Id="rId3" Type="http://schemas.openxmlformats.org/officeDocument/2006/relationships/image" Target="../media/image37.tmp"/><Relationship Id="rId7" Type="http://schemas.openxmlformats.org/officeDocument/2006/relationships/image" Target="../media/image41.png"/><Relationship Id="rId12" Type="http://schemas.openxmlformats.org/officeDocument/2006/relationships/image" Target="../media/image46.jpeg"/><Relationship Id="rId17" Type="http://schemas.openxmlformats.org/officeDocument/2006/relationships/image" Target="../media/image51.jp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jpeg"/><Relationship Id="rId1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reladyne.com/Meineke" TargetMode="External"/><Relationship Id="rId2" Type="http://schemas.openxmlformats.org/officeDocument/2006/relationships/hyperlink" Target="mailto:MeinekeOrders@reladyne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y.reladyne.com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hyperlink" Target="https://info.reladyne.com/meineke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Gempel@reladyne.c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gmdexos.com/brands/dexos1/index.html" TargetMode="External"/><Relationship Id="rId5" Type="http://schemas.openxmlformats.org/officeDocument/2006/relationships/image" Target="../media/image17.tmp"/><Relationship Id="rId4" Type="http://schemas.openxmlformats.org/officeDocument/2006/relationships/hyperlink" Target="https://engineoil.api.org/Directory/EolcsSearch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1" y="6413956"/>
            <a:ext cx="6527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V03162021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6566356"/>
            <a:ext cx="6781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75000"/>
                  </a:schemeClr>
                </a:solidFill>
              </a:rPr>
              <a:t>RelaDyne reserves the right to change, amend, modify, suspend, continue or terminate all or any part of the programs outlined in this proposal at any time.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11E9A7-693E-4D4F-B97B-6573B94F7947}"/>
              </a:ext>
            </a:extLst>
          </p:cNvPr>
          <p:cNvSpPr txBox="1"/>
          <p:nvPr/>
        </p:nvSpPr>
        <p:spPr>
          <a:xfrm>
            <a:off x="304800" y="3886200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Driving Retention and Profitability</a:t>
            </a:r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19516D-0BC2-4E8F-A7BE-D8C0523327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85799"/>
            <a:ext cx="3696375" cy="821417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9397EFD-BA9D-460D-A009-3CB8DB8C12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34672"/>
            <a:ext cx="3015019" cy="172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10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743200" cy="365125"/>
          </a:xfrm>
        </p:spPr>
        <p:txBody>
          <a:bodyPr/>
          <a:lstStyle/>
          <a:p>
            <a:fld id="{59FAF600-DFE9-4726-B6F4-FC30A2D4D45F}" type="datetime1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4114800" cy="365125"/>
          </a:xfrm>
        </p:spPr>
        <p:txBody>
          <a:bodyPr/>
          <a:lstStyle/>
          <a:p>
            <a:r>
              <a:rPr lang="en-US"/>
              <a:t>DuraMAX Customer Value Proposition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1981200" cy="365125"/>
          </a:xfrm>
        </p:spPr>
        <p:txBody>
          <a:bodyPr/>
          <a:lstStyle/>
          <a:p>
            <a:r>
              <a:rPr lang="en-US"/>
              <a:t>Page </a:t>
            </a:r>
            <a:fld id="{B80662FF-AE01-455C-A595-1F04C00698D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3B8A6B3-74A1-47A1-BF94-C145CB25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762000"/>
            <a:ext cx="11567160" cy="928688"/>
          </a:xfrm>
        </p:spPr>
        <p:txBody>
          <a:bodyPr>
            <a:normAutofit/>
          </a:bodyPr>
          <a:lstStyle/>
          <a:p>
            <a:r>
              <a:rPr lang="en-US" sz="4000" dirty="0"/>
              <a:t>DuraMAX DOLLAR$ PROGRAM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97D7E9F-5313-4C5C-8B3D-0BF87985E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683" y="1690687"/>
            <a:ext cx="3927117" cy="417022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000" dirty="0">
                <a:hlinkClick r:id="rId3"/>
              </a:rPr>
              <a:t>www.DuraMAXDollars.com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1600" dirty="0"/>
              <a:t>Offering your customers up to $15 off their next Vehicle Service, with a DuraMAX DOLLAR$ check, made payable to you, the Authorized DuraMAX Installer</a:t>
            </a:r>
          </a:p>
          <a:p>
            <a:r>
              <a:rPr lang="en-US" sz="1600" dirty="0"/>
              <a:t>Increase your Retention, Frequency, and Profitability</a:t>
            </a:r>
          </a:p>
          <a:p>
            <a:r>
              <a:rPr lang="en-US" sz="1600" dirty="0"/>
              <a:t>Utilize ongoing DuraMAX DOLLAR$ Program as a retail profit enhancer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Watch Program Video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6" name="Picture 15" descr="Graphical user interface&#10;&#10;Description automatically generated">
            <a:extLst>
              <a:ext uri="{FF2B5EF4-FFF2-40B4-BE49-F238E27FC236}">
                <a16:creationId xmlns:a16="http://schemas.microsoft.com/office/drawing/2014/main" id="{0B51FC13-BFCA-4D35-B8B3-A45D0B6D3C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"/>
          <a:stretch/>
        </p:blipFill>
        <p:spPr>
          <a:xfrm>
            <a:off x="6781800" y="971960"/>
            <a:ext cx="5150332" cy="4914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Qr code&#10;&#10;Description automatically generated">
            <a:extLst>
              <a:ext uri="{FF2B5EF4-FFF2-40B4-BE49-F238E27FC236}">
                <a16:creationId xmlns:a16="http://schemas.microsoft.com/office/drawing/2014/main" id="{B0802208-9DCB-4519-9BAF-77A0AE91B2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867367"/>
            <a:ext cx="2586370" cy="199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E8174428-E13A-4A11-9A03-9CF85ED63AE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/>
          <a:stretch/>
        </p:blipFill>
        <p:spPr>
          <a:xfrm>
            <a:off x="4312417" y="1553373"/>
            <a:ext cx="2038735" cy="2166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840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F600-DFE9-4726-B6F4-FC30A2D4D45F}" type="datetime1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DuraMAX Customer Value Proposition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B80662FF-AE01-455C-A595-1F04C00698D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2BB43E5-20F4-4183-9D43-762941FDA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762000"/>
            <a:ext cx="11567160" cy="928688"/>
          </a:xfrm>
        </p:spPr>
        <p:txBody>
          <a:bodyPr/>
          <a:lstStyle/>
          <a:p>
            <a:r>
              <a:rPr lang="en-US" dirty="0"/>
              <a:t>ENGINE WARRANTY PROGRAM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AF51256-DCAB-4E49-B4F1-9EB78DB82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690689"/>
            <a:ext cx="7840980" cy="4405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hlinkClick r:id="rId3"/>
              </a:rPr>
              <a:t>www.DuraMAXWarranty.com</a:t>
            </a:r>
            <a:r>
              <a:rPr lang="en-US" sz="1800" dirty="0"/>
              <a:t>  </a:t>
            </a:r>
          </a:p>
          <a:p>
            <a:r>
              <a:rPr lang="en-US" sz="1600" dirty="0"/>
              <a:t>When your customers use premium DuraMAX Motor Oil and have their oil changed as recommended by the Original Equipment Manufacturer, they will receive a </a:t>
            </a:r>
            <a:r>
              <a:rPr lang="en-US" sz="1600" b="1" dirty="0"/>
              <a:t>FREE</a:t>
            </a:r>
            <a:r>
              <a:rPr lang="en-US" sz="1600" dirty="0"/>
              <a:t> 10-Year/Up to 300,000-Mile* Limited Engine Protection Plan that is completely transferrable. </a:t>
            </a:r>
          </a:p>
          <a:p>
            <a:pPr marL="0" indent="0">
              <a:buNone/>
            </a:pPr>
            <a:r>
              <a:rPr lang="en-US" sz="1200" dirty="0"/>
              <a:t>(*See www.duramaxwarranty.com for details/terms and conditions.)</a:t>
            </a:r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r>
              <a:rPr lang="en-US" sz="1600" b="1" dirty="0"/>
              <a:t>As a DuraMAX Authorized Warranty Installer, you’ll receive the following benefits: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Increased customer retention and loyalty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Increased profitability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Online features and capabilities:</a:t>
            </a:r>
          </a:p>
          <a:p>
            <a:pPr lvl="1"/>
            <a:r>
              <a:rPr lang="en-US" sz="1400" dirty="0"/>
              <a:t>Consumers will receive a Service Reminder every 120 days (3 times a year) starting on the day the vehicle was enrolled in the Warranty.</a:t>
            </a:r>
          </a:p>
          <a:p>
            <a:pPr lvl="1"/>
            <a:r>
              <a:rPr lang="en-US" sz="1400" dirty="0"/>
              <a:t>You, as the Installer, receive 2 Email Marketing Campaigns per Year to send to Warranty enrollees where you can offer service coupons, special deals, or announcements specific to your business.</a:t>
            </a:r>
          </a:p>
          <a:p>
            <a:pPr lvl="2"/>
            <a:r>
              <a:rPr lang="en-US" sz="1400" dirty="0"/>
              <a:t>Additional email marketing campaigns can be purchased for $50 plus $0.05 per email.</a:t>
            </a:r>
          </a:p>
          <a:p>
            <a:pPr lvl="1"/>
            <a:r>
              <a:rPr lang="en-US" sz="1400" dirty="0"/>
              <a:t>(See next page for Service Reminder and Email Campaign examples)</a:t>
            </a:r>
          </a:p>
          <a:p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5BEADB-E1B1-4894-A1A1-C079E504D7F1}"/>
              </a:ext>
            </a:extLst>
          </p:cNvPr>
          <p:cNvSpPr txBox="1"/>
          <p:nvPr/>
        </p:nvSpPr>
        <p:spPr>
          <a:xfrm>
            <a:off x="8559862" y="1242110"/>
            <a:ext cx="3022727" cy="73866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Your customers can receive a $5 DuraMAX DOLLAR$ Check just for enrolling</a:t>
            </a:r>
          </a:p>
        </p:txBody>
      </p:sp>
      <p:pic>
        <p:nvPicPr>
          <p:cNvPr id="17" name="Picture 1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5D4FFB9-A952-4457-8FBB-CF79E3C170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138" y="2099455"/>
            <a:ext cx="3058174" cy="360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3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832" y="1595735"/>
            <a:ext cx="11570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Online Capabilities </a:t>
            </a:r>
            <a:r>
              <a:rPr lang="en-US" sz="2400" b="1" i="1" dirty="0">
                <a:solidFill>
                  <a:srgbClr val="C00000"/>
                </a:solidFill>
              </a:rPr>
              <a:t>included</a:t>
            </a:r>
            <a:r>
              <a:rPr lang="en-US" sz="2400" i="1" dirty="0">
                <a:solidFill>
                  <a:srgbClr val="C00000"/>
                </a:solidFill>
              </a:rPr>
              <a:t> in your DuraMAX Authorized Warranty Installer Program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76" y="2638022"/>
            <a:ext cx="4001882" cy="32194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ENGINE WARRANTY PROGRAM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314008" y="2057400"/>
            <a:ext cx="5683567" cy="442912"/>
          </a:xfrm>
        </p:spPr>
        <p:txBody>
          <a:bodyPr/>
          <a:lstStyle/>
          <a:p>
            <a:r>
              <a:rPr lang="en-US" dirty="0"/>
              <a:t>Example 120-Day Service Reminder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"/>
          </p:nvPr>
        </p:nvSpPr>
        <p:spPr>
          <a:xfrm>
            <a:off x="6172200" y="2057400"/>
            <a:ext cx="5708968" cy="442912"/>
          </a:xfrm>
        </p:spPr>
        <p:txBody>
          <a:bodyPr/>
          <a:lstStyle/>
          <a:p>
            <a:r>
              <a:rPr lang="en-US" dirty="0"/>
              <a:t>Example Email Marketing Campaign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F600-DFE9-4726-B6F4-FC30A2D4D45F}" type="datetime1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DuraMAX Customer Value Proposition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B80662FF-AE01-455C-A595-1F04C00698D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8" descr="C:\Users\Ashley\Desktop\DuraMAX - New Materials\Email Campaign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7"/>
          <a:stretch/>
        </p:blipFill>
        <p:spPr bwMode="auto">
          <a:xfrm>
            <a:off x="7813964" y="2517062"/>
            <a:ext cx="3463636" cy="357893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ight Arrow 28"/>
          <p:cNvSpPr/>
          <p:nvPr/>
        </p:nvSpPr>
        <p:spPr>
          <a:xfrm>
            <a:off x="6257925" y="3276601"/>
            <a:ext cx="2133600" cy="352425"/>
          </a:xfrm>
          <a:prstGeom prst="right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6229350" y="5267325"/>
            <a:ext cx="3316432" cy="361950"/>
          </a:xfrm>
          <a:prstGeom prst="right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6286500" y="3790950"/>
            <a:ext cx="1524000" cy="266700"/>
          </a:xfrm>
          <a:prstGeom prst="right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6191251" y="2895600"/>
            <a:ext cx="26384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1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ea typeface="Calibri"/>
                <a:cs typeface="Times New Roman"/>
              </a:rPr>
              <a:t>Customized with </a:t>
            </a:r>
          </a:p>
          <a:p>
            <a:pPr>
              <a:lnSpc>
                <a:spcPct val="115000"/>
              </a:lnSpc>
            </a:pPr>
            <a:r>
              <a:rPr lang="en-US" sz="11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ea typeface="Calibri"/>
                <a:cs typeface="Times New Roman"/>
              </a:rPr>
              <a:t>your logo and name</a:t>
            </a: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6219826" y="4010025"/>
            <a:ext cx="26384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1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ea typeface="Calibri"/>
                <a:cs typeface="Times New Roman"/>
              </a:rPr>
              <a:t>Customer Name</a:t>
            </a:r>
          </a:p>
          <a:p>
            <a:pPr>
              <a:lnSpc>
                <a:spcPct val="115000"/>
              </a:lnSpc>
            </a:pPr>
            <a:r>
              <a:rPr lang="en-US" sz="11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ea typeface="Calibri"/>
                <a:cs typeface="Times New Roman"/>
              </a:rPr>
              <a:t>goes here</a:t>
            </a: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6162676" y="5524500"/>
            <a:ext cx="26384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1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ea typeface="Calibri"/>
                <a:cs typeface="Times New Roman"/>
              </a:rPr>
              <a:t>Include any </a:t>
            </a:r>
          </a:p>
          <a:p>
            <a:pPr>
              <a:lnSpc>
                <a:spcPct val="115000"/>
              </a:lnSpc>
            </a:pPr>
            <a:r>
              <a:rPr lang="en-US" sz="11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ea typeface="Calibri"/>
                <a:cs typeface="Times New Roman"/>
              </a:rPr>
              <a:t>promotion you have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4794" y="4575572"/>
            <a:ext cx="28180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Company Name Here!</a:t>
            </a:r>
            <a:endParaRPr lang="en-US" sz="1000" dirty="0">
              <a:solidFill>
                <a:srgbClr val="FF0000"/>
              </a:solidFill>
            </a:endParaRPr>
          </a:p>
          <a:p>
            <a:r>
              <a:rPr lang="en-US" sz="1000" dirty="0">
                <a:solidFill>
                  <a:srgbClr val="FF0000"/>
                </a:solidFill>
              </a:rPr>
              <a:t>123 Main St USA</a:t>
            </a:r>
          </a:p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888-123-4567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EAD767-DF54-4CF5-8AFA-394C1A20094D}"/>
              </a:ext>
            </a:extLst>
          </p:cNvPr>
          <p:cNvSpPr/>
          <p:nvPr/>
        </p:nvSpPr>
        <p:spPr>
          <a:xfrm>
            <a:off x="8458199" y="3232050"/>
            <a:ext cx="2286001" cy="4160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14E566-015A-4DF2-B274-968C171624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42" y="3300983"/>
            <a:ext cx="1802822" cy="40062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678142" y="3276601"/>
            <a:ext cx="1802822" cy="425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187" y="3276600"/>
            <a:ext cx="1384190" cy="42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75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3196-4FBE-4D87-9C59-0079322495B6}" type="datetime1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DuraMAX Customer Value Proposition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B80662FF-AE01-455C-A595-1F04C00698D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74290" y="3124466"/>
            <a:ext cx="165443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146FC8D-D3A8-4D80-AA19-BAD3193DF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08" y="762000"/>
            <a:ext cx="11567160" cy="928688"/>
          </a:xfrm>
        </p:spPr>
        <p:txBody>
          <a:bodyPr/>
          <a:lstStyle/>
          <a:p>
            <a:r>
              <a:rPr lang="en-US" dirty="0"/>
              <a:t>INSTALLER LOCATOR at </a:t>
            </a:r>
            <a:r>
              <a:rPr lang="en-US" dirty="0">
                <a:hlinkClick r:id="rId3"/>
              </a:rPr>
              <a:t>www.DuraMAX.com</a:t>
            </a:r>
            <a:r>
              <a:rPr lang="en-US" dirty="0"/>
              <a:t> 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272CA8B-1F46-4590-A24E-ED4A86726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4008" y="2133600"/>
            <a:ext cx="3969973" cy="363849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Now, your consumers can learn about DuraMAX products, enroll in the DuraMAX Warranty Program, submit for DuraMAX DOLLAR$, and contact you for service appointments – all from one mobile-friendly location.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7A6CBBD-9A61-406A-92EA-ECA7B39FC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81" y="1828800"/>
            <a:ext cx="7557025" cy="381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06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AFAAF-DE39-40EF-98B3-9752C07B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1" y="723932"/>
            <a:ext cx="11567160" cy="745007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DURAMAX POS ITEMS INCLUDED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EDD0362-9D38-4B68-AED9-56CFA1DC76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453" y="2418702"/>
            <a:ext cx="2349477" cy="310217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3703B-3931-4373-84F3-C1EB8939B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7F7A-DBDF-45C6-80EC-5462FA4BEA4D}" type="datetime1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EB4F0-DB07-410A-A23C-2C4EE455D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DuraMAX Customer Value Proposition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D37D4-046A-44A2-BF77-11F87209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B80662FF-AE01-455C-A595-1F04C00698D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8688BC-2C8F-4087-9198-D86D7EAF1C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151" y="2300215"/>
            <a:ext cx="2397132" cy="31021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20">
            <a:extLst>
              <a:ext uri="{FF2B5EF4-FFF2-40B4-BE49-F238E27FC236}">
                <a16:creationId xmlns:a16="http://schemas.microsoft.com/office/drawing/2014/main" id="{1B6D018C-8EDB-4F10-A967-5D06E6369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9829" y="1474802"/>
            <a:ext cx="26124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defTabSz="457200">
              <a:spcBef>
                <a:spcPts val="1200"/>
              </a:spcBef>
              <a:buClr>
                <a:srgbClr val="C00000"/>
              </a:buClr>
              <a:buSzPct val="100000"/>
              <a:defRPr sz="2400"/>
            </a:lvl1pPr>
            <a:lvl2pPr marL="742950" indent="-285750" defTabSz="45720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Floor Mats</a:t>
            </a: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2C87E714-6BF2-4623-9904-B34C6E41E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2283" y="1483177"/>
            <a:ext cx="44957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buClr>
                <a:srgbClr val="C00000"/>
              </a:buClr>
              <a:buSzPct val="100000"/>
            </a:pPr>
            <a:r>
              <a:rPr lang="en-US" sz="2400" dirty="0">
                <a:solidFill>
                  <a:srgbClr val="C00000"/>
                </a:solidFill>
                <a:latin typeface="+mn-lt"/>
                <a:cs typeface="+mn-cs"/>
              </a:rPr>
              <a:t>Static Cling Stickers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B3101000-5F28-471F-8075-2FC36D251B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556" y="2372190"/>
            <a:ext cx="2015370" cy="3148682"/>
          </a:xfrm>
          <a:prstGeom prst="rect">
            <a:avLst/>
          </a:prstGeom>
        </p:spPr>
      </p:pic>
      <p:sp>
        <p:nvSpPr>
          <p:cNvPr id="17" name="TextBox 20">
            <a:extLst>
              <a:ext uri="{FF2B5EF4-FFF2-40B4-BE49-F238E27FC236}">
                <a16:creationId xmlns:a16="http://schemas.microsoft.com/office/drawing/2014/main" id="{CCD6FAE8-CF6B-4B31-B3CB-186FAE182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10" y="2108911"/>
            <a:ext cx="13773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buClr>
                <a:srgbClr val="C00000"/>
              </a:buClr>
              <a:buSzPct val="100000"/>
            </a:pPr>
            <a:r>
              <a:rPr lang="en-US" dirty="0" err="1">
                <a:latin typeface="+mn-lt"/>
                <a:cs typeface="+mn-cs"/>
              </a:rPr>
              <a:t>Godex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F92FD0AA-1C41-4514-A274-975238C61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0556" y="2108911"/>
            <a:ext cx="13727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buClr>
                <a:srgbClr val="C00000"/>
              </a:buClr>
              <a:buSzPct val="100000"/>
            </a:pPr>
            <a:r>
              <a:rPr lang="en-US" dirty="0">
                <a:latin typeface="+mn-lt"/>
                <a:cs typeface="+mn-cs"/>
              </a:rPr>
              <a:t>Zebra</a:t>
            </a: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8533F986-27C5-4D7F-AF8C-278B7E0C5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4828" y="1483177"/>
            <a:ext cx="27524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defTabSz="457200">
              <a:spcBef>
                <a:spcPts val="1200"/>
              </a:spcBef>
              <a:buClr>
                <a:srgbClr val="C00000"/>
              </a:buClr>
              <a:buSzPct val="100000"/>
              <a:defRPr sz="2400"/>
            </a:lvl1pPr>
            <a:lvl2pPr marL="742950" indent="-285750" defTabSz="45720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Promo Tear Pads</a:t>
            </a: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9B003C16-4B0D-403F-925A-4D6D04B0B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145" y="1474801"/>
            <a:ext cx="27524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defTabSz="457200">
              <a:spcBef>
                <a:spcPts val="1200"/>
              </a:spcBef>
              <a:buClr>
                <a:srgbClr val="C00000"/>
              </a:buClr>
              <a:buSzPct val="100000"/>
              <a:defRPr sz="2400"/>
            </a:lvl1pPr>
            <a:lvl2pPr marL="742950" indent="-285750" defTabSz="45720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Program Flyer</a:t>
            </a:r>
          </a:p>
        </p:txBody>
      </p: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C7D59801-F477-43CE-B365-BE67140FEE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55" y="2295190"/>
            <a:ext cx="855375" cy="19100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FD8B68-3950-4629-8139-43F0A0778F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19" y="2300215"/>
            <a:ext cx="855375" cy="19100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 descr="A picture containing text, bottle, screenshot&#10;&#10;Description automatically generated">
            <a:extLst>
              <a:ext uri="{FF2B5EF4-FFF2-40B4-BE49-F238E27FC236}">
                <a16:creationId xmlns:a16="http://schemas.microsoft.com/office/drawing/2014/main" id="{4EFF8196-E1E4-4602-B312-BA455B79D2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56" y="2300215"/>
            <a:ext cx="2267740" cy="29154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7003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59" y="4876800"/>
            <a:ext cx="1364821" cy="108652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F600-DFE9-4726-B6F4-FC30A2D4D45F}" type="datetime1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DuraMAX Customer Value Proposition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B80662FF-AE01-455C-A595-1F04C00698D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5" name="Picture 4" descr="C:\Users\Ashley\Desktop\DuraMAX - New Materials\Bay_Banner_Fina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292" y="3104511"/>
            <a:ext cx="1659267" cy="55308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3"/>
          <p:cNvSpPr txBox="1">
            <a:spLocks noChangeArrowheads="1"/>
          </p:cNvSpPr>
          <p:nvPr/>
        </p:nvSpPr>
        <p:spPr bwMode="auto">
          <a:xfrm>
            <a:off x="655839" y="2848763"/>
            <a:ext cx="165926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buClr>
                <a:srgbClr val="C00000"/>
              </a:buClr>
              <a:buSzPct val="100000"/>
            </a:pPr>
            <a:r>
              <a:rPr lang="en-US" sz="1050" i="1" dirty="0">
                <a:solidFill>
                  <a:srgbClr val="000000"/>
                </a:solidFill>
                <a:latin typeface="Candara" panose="020E0502030303020204" pitchFamily="34" charset="0"/>
              </a:rPr>
              <a:t>Customizable Bay Banners</a:t>
            </a:r>
          </a:p>
        </p:txBody>
      </p:sp>
      <p:sp>
        <p:nvSpPr>
          <p:cNvPr id="51" name="TextBox 18"/>
          <p:cNvSpPr txBox="1">
            <a:spLocks noChangeArrowheads="1"/>
          </p:cNvSpPr>
          <p:nvPr/>
        </p:nvSpPr>
        <p:spPr bwMode="auto">
          <a:xfrm>
            <a:off x="783982" y="3719419"/>
            <a:ext cx="134262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buClr>
                <a:srgbClr val="C00000"/>
              </a:buClr>
              <a:buSzPct val="100000"/>
            </a:pPr>
            <a:r>
              <a:rPr lang="en-US" sz="1050" i="1" dirty="0">
                <a:solidFill>
                  <a:srgbClr val="000000"/>
                </a:solidFill>
                <a:latin typeface="Candara" panose="020E0502030303020204" pitchFamily="34" charset="0"/>
              </a:rPr>
              <a:t>Poster &amp; Static Clings</a:t>
            </a:r>
          </a:p>
        </p:txBody>
      </p:sp>
      <p:sp>
        <p:nvSpPr>
          <p:cNvPr id="52" name="TextBox 19"/>
          <p:cNvSpPr txBox="1">
            <a:spLocks noChangeArrowheads="1"/>
          </p:cNvSpPr>
          <p:nvPr/>
        </p:nvSpPr>
        <p:spPr bwMode="auto">
          <a:xfrm>
            <a:off x="2667000" y="4572000"/>
            <a:ext cx="141256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C00000"/>
              </a:buClr>
              <a:buSzPct val="100000"/>
            </a:pPr>
            <a:r>
              <a:rPr lang="en-US" sz="1050" i="1" dirty="0">
                <a:solidFill>
                  <a:srgbClr val="000000"/>
                </a:solidFill>
                <a:latin typeface="Candara" panose="020E0502030303020204" pitchFamily="34" charset="0"/>
              </a:rPr>
              <a:t>Counter Mat &amp; Inserts </a:t>
            </a:r>
          </a:p>
        </p:txBody>
      </p:sp>
      <p:sp>
        <p:nvSpPr>
          <p:cNvPr id="54" name="TextBox 21"/>
          <p:cNvSpPr txBox="1">
            <a:spLocks noChangeArrowheads="1"/>
          </p:cNvSpPr>
          <p:nvPr/>
        </p:nvSpPr>
        <p:spPr bwMode="auto">
          <a:xfrm>
            <a:off x="4191000" y="1827794"/>
            <a:ext cx="273431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buClr>
                <a:srgbClr val="C00000"/>
              </a:buClr>
              <a:buSzPct val="100000"/>
            </a:pPr>
            <a:r>
              <a:rPr lang="en-US" sz="1050" i="1" dirty="0">
                <a:solidFill>
                  <a:srgbClr val="000000"/>
                </a:solidFill>
                <a:latin typeface="Candara" panose="020E0502030303020204" pitchFamily="34" charset="0"/>
              </a:rPr>
              <a:t>Customizable Menu Board</a:t>
            </a:r>
          </a:p>
        </p:txBody>
      </p:sp>
      <p:pic>
        <p:nvPicPr>
          <p:cNvPr id="55" name="Picture 11" descr="C:\Users\Ashley\Desktop\DM shirt draft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974" y="5112210"/>
            <a:ext cx="116702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23"/>
          <p:cNvSpPr txBox="1">
            <a:spLocks noChangeArrowheads="1"/>
          </p:cNvSpPr>
          <p:nvPr/>
        </p:nvSpPr>
        <p:spPr bwMode="auto">
          <a:xfrm>
            <a:off x="8056000" y="5566801"/>
            <a:ext cx="63831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buClr>
                <a:srgbClr val="C00000"/>
              </a:buClr>
              <a:buSzPct val="100000"/>
            </a:pPr>
            <a:r>
              <a:rPr lang="en-US" sz="1050" i="1" dirty="0">
                <a:solidFill>
                  <a:srgbClr val="000000"/>
                </a:solidFill>
                <a:latin typeface="Candara" panose="020E0502030303020204" pitchFamily="34" charset="0"/>
              </a:rPr>
              <a:t>Apparel</a:t>
            </a: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916" y="1454763"/>
            <a:ext cx="671884" cy="159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88"/>
          <a:stretch/>
        </p:blipFill>
        <p:spPr bwMode="auto">
          <a:xfrm>
            <a:off x="9816545" y="1266827"/>
            <a:ext cx="1765855" cy="1230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10040034" y="1038227"/>
            <a:ext cx="131157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buClr>
                <a:srgbClr val="C00000"/>
              </a:buClr>
              <a:buSzPct val="100000"/>
            </a:pPr>
            <a:r>
              <a:rPr lang="en-US" sz="1050" i="1" dirty="0">
                <a:solidFill>
                  <a:srgbClr val="000000"/>
                </a:solidFill>
                <a:latin typeface="Candara" panose="020E0502030303020204" pitchFamily="34" charset="0"/>
              </a:rPr>
              <a:t>Static Clings Printers</a:t>
            </a:r>
          </a:p>
        </p:txBody>
      </p:sp>
      <p:pic>
        <p:nvPicPr>
          <p:cNvPr id="61" name="Picture 7" descr="C:\Users\Bob\Documents\DuraMax\DuraMAX POS &amp; Apparel\DuraMAX Ha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065" y="5296990"/>
            <a:ext cx="840423" cy="71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23"/>
          <p:cNvSpPr txBox="1">
            <a:spLocks noChangeArrowheads="1"/>
          </p:cNvSpPr>
          <p:nvPr/>
        </p:nvSpPr>
        <p:spPr bwMode="auto">
          <a:xfrm>
            <a:off x="7010400" y="1454763"/>
            <a:ext cx="9853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ts val="1200"/>
              </a:spcBef>
              <a:buClr>
                <a:srgbClr val="C00000"/>
              </a:buClr>
              <a:buSzPct val="100000"/>
            </a:pPr>
            <a:r>
              <a:rPr lang="en-US" sz="1000" i="1" dirty="0">
                <a:solidFill>
                  <a:srgbClr val="000000"/>
                </a:solidFill>
                <a:latin typeface="Candara" panose="020E0502030303020204" pitchFamily="34" charset="0"/>
              </a:rPr>
              <a:t>Mirror Dangler</a:t>
            </a:r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60" y="1914662"/>
            <a:ext cx="1872636" cy="67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533400" y="1696246"/>
            <a:ext cx="19724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Candara" panose="020E0502030303020204" pitchFamily="34" charset="0"/>
              </a:rPr>
              <a:t>Header Card (Customizable Size)</a:t>
            </a:r>
          </a:p>
        </p:txBody>
      </p:sp>
      <p:pic>
        <p:nvPicPr>
          <p:cNvPr id="67" name="Picture 4" descr="C:\Users\Bob\Documents\DuraMax\DuraMAX Wiper Blades\DuraMAX-16-Prong-Waterfal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60" y="4305433"/>
            <a:ext cx="842745" cy="14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5" descr="C:\Users\Bob\Documents\DuraMax\DuraMAX Wiper Blades\DuraMAX-2-Sided-Floor-Display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004" y="4359051"/>
            <a:ext cx="943756" cy="174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4595604" y="3972583"/>
            <a:ext cx="1227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Candara" panose="020E0502030303020204" pitchFamily="34" charset="0"/>
              </a:rPr>
              <a:t>2-Sided Floor </a:t>
            </a:r>
          </a:p>
          <a:p>
            <a:pPr algn="ctr"/>
            <a:r>
              <a:rPr lang="en-US" sz="1000" dirty="0">
                <a:latin typeface="Candara" panose="020E0502030303020204" pitchFamily="34" charset="0"/>
              </a:rPr>
              <a:t>Rack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670372" y="3972583"/>
            <a:ext cx="98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Candara" panose="020E0502030303020204" pitchFamily="34" charset="0"/>
              </a:rPr>
              <a:t>16-Prong Wall Rack</a:t>
            </a:r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46"/>
          <a:stretch/>
        </p:blipFill>
        <p:spPr bwMode="auto">
          <a:xfrm>
            <a:off x="10129707" y="2822129"/>
            <a:ext cx="1335709" cy="156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580" y="3429000"/>
            <a:ext cx="2153361" cy="1511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4" name="Title 1"/>
          <p:cNvSpPr txBox="1">
            <a:spLocks/>
          </p:cNvSpPr>
          <p:nvPr/>
        </p:nvSpPr>
        <p:spPr>
          <a:xfrm>
            <a:off x="10125088" y="4238628"/>
            <a:ext cx="1349052" cy="571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</a:lstStyle>
          <a:p>
            <a:r>
              <a:rPr lang="en-US" sz="1000" i="1" dirty="0"/>
              <a:t>Waiting Room Poster</a:t>
            </a:r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7330376" y="2977374"/>
            <a:ext cx="2141228" cy="604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</a:lstStyle>
          <a:p>
            <a:r>
              <a:rPr lang="en-US" sz="1050" i="1" dirty="0"/>
              <a:t>Shop Installation Guide Poster</a:t>
            </a:r>
          </a:p>
        </p:txBody>
      </p:sp>
      <p:sp>
        <p:nvSpPr>
          <p:cNvPr id="76" name="Title 1"/>
          <p:cNvSpPr txBox="1">
            <a:spLocks/>
          </p:cNvSpPr>
          <p:nvPr/>
        </p:nvSpPr>
        <p:spPr>
          <a:xfrm>
            <a:off x="10027584" y="2442838"/>
            <a:ext cx="1541560" cy="424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</a:lstStyle>
          <a:p>
            <a:r>
              <a:rPr lang="en-US" sz="1000" i="1" dirty="0"/>
              <a:t>Filter &amp; Wiper Blade Application Guide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745" y="4619628"/>
            <a:ext cx="1086141" cy="144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TextBox 19"/>
          <p:cNvSpPr txBox="1">
            <a:spLocks noChangeArrowheads="1"/>
          </p:cNvSpPr>
          <p:nvPr/>
        </p:nvSpPr>
        <p:spPr bwMode="auto">
          <a:xfrm>
            <a:off x="2681209" y="2291121"/>
            <a:ext cx="13805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buClr>
                <a:srgbClr val="C00000"/>
              </a:buClr>
              <a:buSzPct val="100000"/>
            </a:pPr>
            <a:r>
              <a:rPr lang="en-US" sz="1000" i="1" dirty="0">
                <a:solidFill>
                  <a:srgbClr val="000000"/>
                </a:solidFill>
                <a:latin typeface="Candara" panose="020E0502030303020204" pitchFamily="34" charset="0"/>
              </a:rPr>
              <a:t>Customized Menu Card</a:t>
            </a:r>
          </a:p>
        </p:txBody>
      </p:sp>
      <p:pic>
        <p:nvPicPr>
          <p:cNvPr id="12" name="Picture 11" descr="Screen of a cell phone&#10;&#10;Description automatically generated">
            <a:extLst>
              <a:ext uri="{FF2B5EF4-FFF2-40B4-BE49-F238E27FC236}">
                <a16:creationId xmlns:a16="http://schemas.microsoft.com/office/drawing/2014/main" id="{D7308CD8-DCCC-46D4-BC20-7146B79803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042" y="2097176"/>
            <a:ext cx="2566988" cy="1712824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A90F41CA-CD28-418C-B46D-E4D7C1079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762000"/>
            <a:ext cx="9267581" cy="928688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ADDITIONAL POS AVAILABLE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C86B4BC-77C0-4645-ADE7-4454762CE4B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853" y="2550579"/>
            <a:ext cx="1364821" cy="17439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156E59D1-977D-4862-B916-DEA7C877DE8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3" y="3949759"/>
            <a:ext cx="2195065" cy="219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16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34009-A2C7-4D71-9C57-EF6DEFE86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PROGRAM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95EA2-E619-40FB-AD7F-521B3A8B1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1"/>
            <a:ext cx="11041380" cy="4495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 Price schedules – EAST &amp; WEST ($.45/gal higher)</a:t>
            </a:r>
          </a:p>
          <a:p>
            <a:r>
              <a:rPr lang="en-US" dirty="0"/>
              <a:t>Pricing is indexed &amp; reviewed quarterly</a:t>
            </a:r>
          </a:p>
          <a:p>
            <a:r>
              <a:rPr lang="en-US" dirty="0"/>
              <a:t>Pricing is uniform across all locations (subject to note above)</a:t>
            </a:r>
          </a:p>
          <a:p>
            <a:r>
              <a:rPr lang="en-US" dirty="0"/>
              <a:t>Equipment loan options (4-Year amortization)</a:t>
            </a:r>
          </a:p>
          <a:p>
            <a:pPr lvl="1"/>
            <a:r>
              <a:rPr lang="en-US" dirty="0"/>
              <a:t>$1 per annual gallon (+$.30 / gal.)</a:t>
            </a:r>
          </a:p>
          <a:p>
            <a:pPr lvl="1"/>
            <a:r>
              <a:rPr lang="en-US" dirty="0"/>
              <a:t>$2 per annual gallon (+$.60 / gal.)</a:t>
            </a:r>
          </a:p>
          <a:p>
            <a:r>
              <a:rPr lang="en-US" dirty="0"/>
              <a:t>Marketing Programs</a:t>
            </a:r>
          </a:p>
          <a:p>
            <a:pPr lvl="1"/>
            <a:r>
              <a:rPr lang="en-US" dirty="0"/>
              <a:t>MDPCI will have access to all DuraMAX programs &amp; POS materials</a:t>
            </a:r>
          </a:p>
          <a:p>
            <a:pPr lvl="2"/>
            <a:r>
              <a:rPr lang="en-US" dirty="0"/>
              <a:t>Static cling decal, floor mats &amp; customized Service Certificates @ N/C</a:t>
            </a:r>
          </a:p>
          <a:p>
            <a:r>
              <a:rPr lang="en-US" dirty="0"/>
              <a:t>Volume &amp; loyalty rebates to be paid to MDPCI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211B2-AD74-4F7D-B48F-9532B0002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E8CDD4-FF84-4ECE-83F0-402843901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E29B-C187-43BD-BF2E-E163108AB4B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19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AF600-DFE9-4726-B6F4-FC30A2D4D45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Page </a:t>
            </a:r>
            <a:fld id="{B80662FF-AE01-455C-A595-1F04C00698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4E6817-1BED-4920-9CA6-96280595CDB5}"/>
              </a:ext>
            </a:extLst>
          </p:cNvPr>
          <p:cNvSpPr txBox="1">
            <a:spLocks/>
          </p:cNvSpPr>
          <p:nvPr/>
        </p:nvSpPr>
        <p:spPr>
          <a:xfrm>
            <a:off x="6894994" y="152400"/>
            <a:ext cx="4306406" cy="412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PRICE SCHEDULE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C6A528B-1FE3-491C-983D-8A49FC573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813025"/>
              </p:ext>
            </p:extLst>
          </p:nvPr>
        </p:nvGraphicFramePr>
        <p:xfrm>
          <a:off x="353376" y="1887452"/>
          <a:ext cx="8686800" cy="3352800"/>
        </p:xfrm>
        <a:graphic>
          <a:graphicData uri="http://schemas.openxmlformats.org/drawingml/2006/table">
            <a:tbl>
              <a:tblPr firstRow="1" bandRow="1"/>
              <a:tblGrid>
                <a:gridCol w="5076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0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9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Product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Packaging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Price- East / West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DuraMAX</a:t>
                      </a:r>
                      <a:r>
                        <a:rPr lang="en-US" sz="1400" baseline="0" dirty="0"/>
                        <a:t> Synthetic Blend 5w20 / </a:t>
                      </a:r>
                      <a:r>
                        <a:rPr lang="en-US" sz="1400" dirty="0"/>
                        <a:t>5w30 Motor Oil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Bulk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$8.40 / $8.85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DuraMAX High Mileage 5w20 / 5w30 Motor Oil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Bulk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$9.60/ $10.05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DuraMAX</a:t>
                      </a:r>
                      <a:r>
                        <a:rPr lang="en-US" sz="1400" dirty="0"/>
                        <a:t> dexos1™ Gen 2 Full Synthetic 0w20 / 5w30 Motor Oil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Bulk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$11.60/ $12.05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DuraMAX Global ATF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Bulk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$12.90 / $13.35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38235022-6A86-4D6F-B3A0-C5CE6DE7B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762000"/>
            <a:ext cx="11567160" cy="9286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KEY ITEM PRICE SCHEDULE (eff. 12/12/22)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39ADA3B-140E-4A08-A45F-E9A192E95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5638800"/>
            <a:ext cx="11567160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/>
              <a:t>CONFIDENTIALITY:  This quote is offered only for the entity or organization listed above.  It contains confidential and/or privileged material.  Dissemination or retransmission of this quote is strictly prohibited.  Violation or breach of any provision of this agreement will void the offer.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212F8C-5185-49FB-9388-F7065658118E}"/>
              </a:ext>
            </a:extLst>
          </p:cNvPr>
          <p:cNvSpPr txBox="1"/>
          <p:nvPr/>
        </p:nvSpPr>
        <p:spPr>
          <a:xfrm>
            <a:off x="9310642" y="3352800"/>
            <a:ext cx="28813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Indexed pricing reviewed quarterly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West coast pricing add +$.45/gal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Terms: 30 days via EFT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04F49E-C244-4C2A-AA01-A08671E78DEB}"/>
              </a:ext>
            </a:extLst>
          </p:cNvPr>
          <p:cNvSpPr txBox="1"/>
          <p:nvPr/>
        </p:nvSpPr>
        <p:spPr>
          <a:xfrm>
            <a:off x="9151825" y="1744456"/>
            <a:ext cx="28813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Packaged Pricing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Drums:  add $1.00 gal to bulk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Quarts:  add $1.50 gal to bulk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070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1AD80-77A7-428F-9390-9B401A944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MDPCI REBATES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6759B-2809-458B-80F2-57DEAED96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825625"/>
            <a:ext cx="10134600" cy="427037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In addition to the other program components, there are rebates and accruals earned with our program:</a:t>
            </a:r>
          </a:p>
          <a:p>
            <a:endParaRPr lang="en-US" dirty="0"/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2% MDPCI Co-op (paid quarterly)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2% MDPCI Loyalty Trip rebate (paid quarterly)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MDPCI Volume Incentive rebate (paid annually)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F03E63-8702-4237-9B80-3D78584E4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57F6FE-AC79-4ED1-A47E-8347EE209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E29B-C187-43BD-BF2E-E163108AB4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67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FD94D-F46A-4CA4-B875-3468E3813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MDPCI VOLUME REBATE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DAB13E0-1FB5-4ABE-939D-B20C195C8B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290500"/>
              </p:ext>
            </p:extLst>
          </p:nvPr>
        </p:nvGraphicFramePr>
        <p:xfrm>
          <a:off x="838200" y="1825625"/>
          <a:ext cx="10132379" cy="36441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72847">
                  <a:extLst>
                    <a:ext uri="{9D8B030D-6E8A-4147-A177-3AD203B41FA5}">
                      <a16:colId xmlns:a16="http://schemas.microsoft.com/office/drawing/2014/main" val="35562807"/>
                    </a:ext>
                  </a:extLst>
                </a:gridCol>
                <a:gridCol w="1514883">
                  <a:extLst>
                    <a:ext uri="{9D8B030D-6E8A-4147-A177-3AD203B41FA5}">
                      <a16:colId xmlns:a16="http://schemas.microsoft.com/office/drawing/2014/main" val="1839838650"/>
                    </a:ext>
                  </a:extLst>
                </a:gridCol>
                <a:gridCol w="1514883">
                  <a:extLst>
                    <a:ext uri="{9D8B030D-6E8A-4147-A177-3AD203B41FA5}">
                      <a16:colId xmlns:a16="http://schemas.microsoft.com/office/drawing/2014/main" val="2819447097"/>
                    </a:ext>
                  </a:extLst>
                </a:gridCol>
                <a:gridCol w="1514883">
                  <a:extLst>
                    <a:ext uri="{9D8B030D-6E8A-4147-A177-3AD203B41FA5}">
                      <a16:colId xmlns:a16="http://schemas.microsoft.com/office/drawing/2014/main" val="130235767"/>
                    </a:ext>
                  </a:extLst>
                </a:gridCol>
                <a:gridCol w="1514883">
                  <a:extLst>
                    <a:ext uri="{9D8B030D-6E8A-4147-A177-3AD203B41FA5}">
                      <a16:colId xmlns:a16="http://schemas.microsoft.com/office/drawing/2014/main" val="2175545477"/>
                    </a:ext>
                  </a:extLst>
                </a:gridCol>
              </a:tblGrid>
              <a:tr h="584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ANNUAL VOLUME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250,000 - 499,999 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500,000 - 999,999 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1,000,000 - 1,499,999 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1,500,000 +      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3205054"/>
                  </a:ext>
                </a:extLst>
              </a:tr>
              <a:tr h="584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PRODUCT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3106337"/>
                  </a:ext>
                </a:extLst>
              </a:tr>
              <a:tr h="58438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u="none" strike="noStrike">
                          <a:effectLst/>
                        </a:rPr>
                        <a:t>DuraMAX Synthetic Blend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$0.05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>
                          <a:effectLst/>
                        </a:rPr>
                        <a:t>$0.10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>
                          <a:effectLst/>
                        </a:rPr>
                        <a:t>$0.15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>
                          <a:effectLst/>
                        </a:rPr>
                        <a:t>$0.20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5724408"/>
                  </a:ext>
                </a:extLst>
              </a:tr>
              <a:tr h="68745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u="none" strike="noStrike" dirty="0">
                          <a:effectLst/>
                        </a:rPr>
                        <a:t>DuraMAX Syn Blend High Mileage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$0.10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>
                          <a:effectLst/>
                        </a:rPr>
                        <a:t>$0.20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>
                          <a:effectLst/>
                        </a:rPr>
                        <a:t>$0.30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>
                          <a:effectLst/>
                        </a:rPr>
                        <a:t>$0.40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4860587"/>
                  </a:ext>
                </a:extLst>
              </a:tr>
              <a:tr h="58438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u="none" strike="noStrike">
                          <a:effectLst/>
                        </a:rPr>
                        <a:t>DuraMAX Full Synthetic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$0.20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>
                          <a:effectLst/>
                        </a:rPr>
                        <a:t>$0.40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>
                          <a:effectLst/>
                        </a:rPr>
                        <a:t>$0.60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>
                          <a:effectLst/>
                        </a:rPr>
                        <a:t>$0.80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9310772"/>
                  </a:ext>
                </a:extLst>
              </a:tr>
              <a:tr h="584389">
                <a:tc>
                  <a:txBody>
                    <a:bodyPr/>
                    <a:lstStyle/>
                    <a:p>
                      <a:pPr algn="l" rtl="0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295342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290F43-0A99-4FF7-87E0-82E372B67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DDCF4-B641-45DE-91AA-CF3D8E52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E29B-C187-43BD-BF2E-E163108AB4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89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128D41-A3C9-4B35-90CA-560182AC6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97" y="756805"/>
            <a:ext cx="9647405" cy="5288973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7397" y="784513"/>
            <a:ext cx="9647405" cy="92868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Program Participation &amp; Growth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3196-4FBE-4D87-9C59-0079322495B6}" type="datetime1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DuraMAX Customer Value Proposition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B80662FF-AE01-455C-A595-1F04C00698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A5C2FE-E687-4BF2-BB71-47BB18294998}"/>
              </a:ext>
            </a:extLst>
          </p:cNvPr>
          <p:cNvSpPr txBox="1"/>
          <p:nvPr/>
        </p:nvSpPr>
        <p:spPr>
          <a:xfrm>
            <a:off x="8305800" y="4267200"/>
            <a:ext cx="32004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135 Locations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28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B9324-AC16-48ED-9F68-E7645FE16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0"/>
            <a:ext cx="11567160" cy="928688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ORDERING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24290-6078-4DD5-998A-082B0898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05000"/>
            <a:ext cx="102870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MDPCI franchisees can order via several methods:</a:t>
            </a:r>
          </a:p>
          <a:p>
            <a:pPr lvl="1">
              <a:lnSpc>
                <a:spcPct val="200000"/>
              </a:lnSpc>
            </a:pPr>
            <a:r>
              <a:rPr lang="en-US" b="1" dirty="0"/>
              <a:t>Email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MeinekeOrders@reladyne.com</a:t>
            </a:r>
            <a:endParaRPr lang="en-US" dirty="0"/>
          </a:p>
          <a:p>
            <a:pPr lvl="1">
              <a:lnSpc>
                <a:spcPct val="200000"/>
              </a:lnSpc>
            </a:pPr>
            <a:r>
              <a:rPr lang="en-US" b="1" dirty="0"/>
              <a:t>Web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https://info.reladyne.com/Meineke</a:t>
            </a:r>
            <a:r>
              <a:rPr lang="en-US" dirty="0"/>
              <a:t> via Order Form link</a:t>
            </a:r>
          </a:p>
          <a:p>
            <a:pPr lvl="1">
              <a:lnSpc>
                <a:spcPct val="200000"/>
              </a:lnSpc>
            </a:pPr>
            <a:r>
              <a:rPr lang="en-US" b="1" dirty="0"/>
              <a:t>Customer Portal: </a:t>
            </a:r>
            <a:r>
              <a:rPr lang="en-US" dirty="0">
                <a:hlinkClick r:id="rId4"/>
              </a:rPr>
              <a:t>My.RelaDyne.com</a:t>
            </a:r>
            <a:endParaRPr lang="en-US" dirty="0"/>
          </a:p>
          <a:p>
            <a:pPr lvl="1">
              <a:lnSpc>
                <a:spcPct val="200000"/>
              </a:lnSpc>
            </a:pPr>
            <a:r>
              <a:rPr lang="en-US" b="1" dirty="0"/>
              <a:t>Phone</a:t>
            </a:r>
            <a:r>
              <a:rPr lang="en-US" dirty="0"/>
              <a:t>: by contacting local RelaDyne branch or Territory Sales Rep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2B404-F7BC-4968-A334-EFE4CBA8A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6567F0-A2CB-4FDC-A3D4-8B7BE8852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E29B-C187-43BD-BF2E-E163108AB4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57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4280-3C36-41B6-A1E5-44B939CFB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6762"/>
            <a:ext cx="11567160" cy="928688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DELIVERY COMMITMENTS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86CF2-6E7D-4CFA-831F-AF4E67064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5625"/>
            <a:ext cx="11117580" cy="4270375"/>
          </a:xfrm>
        </p:spPr>
        <p:txBody>
          <a:bodyPr/>
          <a:lstStyle/>
          <a:p>
            <a:r>
              <a:rPr lang="en-US" dirty="0"/>
              <a:t>All orders delivered within 3 business days of P.O. receipt</a:t>
            </a:r>
          </a:p>
          <a:p>
            <a:r>
              <a:rPr lang="en-US" dirty="0"/>
              <a:t>Minimum delivery = 165 gallons aggregate all products</a:t>
            </a:r>
          </a:p>
          <a:p>
            <a:r>
              <a:rPr lang="en-US" dirty="0"/>
              <a:t>Minimum bulk delivery = 100 gallons PER BULK SKU</a:t>
            </a:r>
          </a:p>
          <a:p>
            <a:r>
              <a:rPr lang="en-US" dirty="0"/>
              <a:t>Less than minimum volume fee of $75 per delivery</a:t>
            </a:r>
          </a:p>
          <a:p>
            <a:r>
              <a:rPr lang="en-US" dirty="0"/>
              <a:t>Product portfolio includes all DuraMAX products, including filters, wiper blades &amp; chemicals (where available)</a:t>
            </a:r>
          </a:p>
          <a:p>
            <a:r>
              <a:rPr lang="en-US" dirty="0"/>
              <a:t>Products not on authorized list can be sold through RelaDyne branch via standard credit procedures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A3A2C-869F-4F35-9AFC-C4FC31F76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663041-9541-4EC3-926C-961F4B9EB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E29B-C187-43BD-BF2E-E163108AB4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25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37AA5-2567-4774-A2A1-F60C397D9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345818"/>
            <a:ext cx="11567160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MORE INFORMATION?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F6DE6-9BA3-48B5-8611-92AF6F47B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454714"/>
            <a:ext cx="4653609" cy="60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info.reladyne.com/meineke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2856A-E381-4C83-96CD-4EC92D0E8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7F7A-DBDF-45C6-80EC-5462FA4BEA4D}" type="datetime1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4693A-E2A7-4E0D-A092-F310CF471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DuraMAX Customer Value Proposition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BEB24-27BA-49EA-BB41-9D995290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B80662FF-AE01-455C-A595-1F04C00698D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EEC5AC5-E305-43EE-BF00-A6BCA4ACC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60" y="1000945"/>
            <a:ext cx="6172200" cy="485610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91050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CAC0E-9D2E-4C7B-89A0-4CBDD9322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MDPCI ACCOUNT 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048E2-4A3D-4B24-8D1B-37A4F449F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38400"/>
            <a:ext cx="10896600" cy="3276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/>
              <a:t>David Barnett, Corporate Account Manager</a:t>
            </a:r>
          </a:p>
          <a:p>
            <a:pPr lvl="1" algn="ctr"/>
            <a:endParaRPr lang="en-US" sz="4000" dirty="0">
              <a:hlinkClick r:id="rId3"/>
            </a:endParaRPr>
          </a:p>
          <a:p>
            <a:pPr marL="457200" lvl="1" indent="0" algn="ctr">
              <a:buNone/>
            </a:pPr>
            <a:r>
              <a:rPr lang="en-US" sz="4000" dirty="0">
                <a:hlinkClick r:id="rId3"/>
              </a:rPr>
              <a:t>David.Barnett@reladyne.com</a:t>
            </a:r>
            <a:endParaRPr lang="en-US" sz="4000" dirty="0"/>
          </a:p>
          <a:p>
            <a:pPr marL="457200" lvl="1" indent="0" algn="ctr">
              <a:buNone/>
            </a:pPr>
            <a:endParaRPr lang="en-US" sz="4000" dirty="0"/>
          </a:p>
          <a:p>
            <a:pPr marL="457200" lvl="1" indent="0" algn="ctr">
              <a:buNone/>
            </a:pPr>
            <a:r>
              <a:rPr lang="en-US" sz="4000" dirty="0"/>
              <a:t>(502) 751-8020 cell</a:t>
            </a:r>
          </a:p>
          <a:p>
            <a:pPr lvl="1" algn="ctr"/>
            <a:endParaRPr lang="en-US" sz="4000" dirty="0"/>
          </a:p>
          <a:p>
            <a:pPr lvl="1" algn="ctr"/>
            <a:endParaRPr lang="en-US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0108F8-40E6-4C63-AB23-01AA1CA28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6AA0F-5B3E-41E9-9B85-787F96B22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E29B-C187-43BD-BF2E-E163108AB4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26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37AA5-2567-4774-A2A1-F60C397D9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2051793"/>
            <a:ext cx="11567160" cy="928688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Thank you 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2856A-E381-4C83-96CD-4EC92D0E8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7F7A-DBDF-45C6-80EC-5462FA4BEA4D}" type="datetime1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4693A-E2A7-4E0D-A092-F310CF471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DuraMAX Customer Value Proposition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BEB24-27BA-49EA-BB41-9D995290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B80662FF-AE01-455C-A595-1F04C00698D3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C044140-9E89-4AA6-BE0C-2E759C9704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71" y="3657600"/>
            <a:ext cx="3110058" cy="227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86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097932" y="0"/>
            <a:ext cx="41148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Testimonials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3196-4FBE-4D87-9C59-0079322495B6}" type="datetime1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DuraMAX Customer Value Proposition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B80662FF-AE01-455C-A595-1F04C00698D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485C30-AB8E-4A11-8560-0B69AD9364AF}"/>
              </a:ext>
            </a:extLst>
          </p:cNvPr>
          <p:cNvSpPr txBox="1"/>
          <p:nvPr/>
        </p:nvSpPr>
        <p:spPr>
          <a:xfrm>
            <a:off x="8470541" y="2766003"/>
            <a:ext cx="3469532" cy="9233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Lino Rodriquez</a:t>
            </a:r>
          </a:p>
          <a:p>
            <a:pPr algn="ctr"/>
            <a:r>
              <a:rPr lang="en-US" b="1" dirty="0"/>
              <a:t>Owner Meineke #1320</a:t>
            </a:r>
          </a:p>
          <a:p>
            <a:pPr algn="ctr"/>
            <a:r>
              <a:rPr lang="en-US" b="1" dirty="0"/>
              <a:t>Newark, NJ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17CCDC-7A5F-4847-BD4D-B99B2463548D}"/>
              </a:ext>
            </a:extLst>
          </p:cNvPr>
          <p:cNvSpPr txBox="1"/>
          <p:nvPr/>
        </p:nvSpPr>
        <p:spPr>
          <a:xfrm>
            <a:off x="685800" y="5096469"/>
            <a:ext cx="3469532" cy="9233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Ross Hiltz</a:t>
            </a:r>
          </a:p>
          <a:p>
            <a:pPr algn="ctr"/>
            <a:r>
              <a:rPr lang="en-US" b="1" dirty="0"/>
              <a:t>CT Zuckerman / Hiltz Group</a:t>
            </a:r>
          </a:p>
          <a:p>
            <a:pPr algn="ctr"/>
            <a:r>
              <a:rPr lang="en-US" b="1" dirty="0"/>
              <a:t>CT / NY / NJ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E371FEB-5E7F-40F5-9FCE-DF5F0B3E0AE3}"/>
              </a:ext>
            </a:extLst>
          </p:cNvPr>
          <p:cNvSpPr/>
          <p:nvPr/>
        </p:nvSpPr>
        <p:spPr>
          <a:xfrm>
            <a:off x="7467600" y="136525"/>
            <a:ext cx="3774332" cy="1920875"/>
          </a:xfrm>
          <a:prstGeom prst="wedgeRoundRectCallout">
            <a:avLst>
              <a:gd name="adj1" fmla="val -11916"/>
              <a:gd name="adj2" fmla="val 960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“I’m very happy with the quality of the DuraMAX brand and the service provided by Circle Lubricants.”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E15DFA8-F18F-458A-80CA-9AF007B8790E}"/>
              </a:ext>
            </a:extLst>
          </p:cNvPr>
          <p:cNvSpPr/>
          <p:nvPr/>
        </p:nvSpPr>
        <p:spPr>
          <a:xfrm>
            <a:off x="4953000" y="4098924"/>
            <a:ext cx="7021229" cy="1920875"/>
          </a:xfrm>
          <a:prstGeom prst="wedgeRoundRectCallout">
            <a:avLst>
              <a:gd name="adj1" fmla="val -63604"/>
              <a:gd name="adj2" fmla="val 33949"/>
              <a:gd name="adj3" fmla="val 16667"/>
            </a:avLst>
          </a:prstGeom>
          <a:solidFill>
            <a:srgbClr val="C559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“…We have found their products to be of excellent quality and the pricing is better than our previous supplier. </a:t>
            </a:r>
            <a:r>
              <a:rPr lang="en-US" sz="2400" b="1" u="sng" dirty="0"/>
              <a:t>Based on our experience with RelaDyne, I would highly recommend using this program.”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A005F-03E8-4A4B-B921-495DC3DDEDD7}"/>
              </a:ext>
            </a:extLst>
          </p:cNvPr>
          <p:cNvSpPr txBox="1"/>
          <p:nvPr/>
        </p:nvSpPr>
        <p:spPr>
          <a:xfrm>
            <a:off x="245480" y="3765550"/>
            <a:ext cx="3469532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Roger Cross</a:t>
            </a:r>
          </a:p>
          <a:p>
            <a:pPr algn="ctr"/>
            <a:r>
              <a:rPr lang="en-US" b="1" dirty="0"/>
              <a:t>TX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D188EDE-0C99-4584-AE6C-39BC03AD260D}"/>
              </a:ext>
            </a:extLst>
          </p:cNvPr>
          <p:cNvSpPr/>
          <p:nvPr/>
        </p:nvSpPr>
        <p:spPr>
          <a:xfrm>
            <a:off x="128155" y="782105"/>
            <a:ext cx="7021229" cy="2418295"/>
          </a:xfrm>
          <a:prstGeom prst="wedgeRoundRectCallout">
            <a:avLst>
              <a:gd name="adj1" fmla="val -4407"/>
              <a:gd name="adj2" fmla="val 79924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“…have seen a significant increase to the bottom line as a result of working with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Reladyne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Now I purchase from the same company who delivers the product as opposed to buying from one and having another deliver.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DuraMAXx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 a great asset in my product mix and would recommend to all centers.” 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239449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41171" y="765617"/>
            <a:ext cx="11567160" cy="609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Why RelaDyne &amp; DuraMAX?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5293" y="1626744"/>
            <a:ext cx="12192000" cy="4465639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3600" dirty="0">
                <a:latin typeface="+mj-lt"/>
              </a:rPr>
              <a:t>National brand and distribution with size, scale and resources to support the entire Meineke network</a:t>
            </a:r>
          </a:p>
          <a:p>
            <a:pPr lvl="1"/>
            <a:r>
              <a:rPr lang="en-US" sz="3600" dirty="0">
                <a:latin typeface="+mj-lt"/>
              </a:rPr>
              <a:t>Dedicated account manager with team of 170+ sales reps </a:t>
            </a:r>
          </a:p>
          <a:p>
            <a:pPr lvl="1"/>
            <a:r>
              <a:rPr lang="en-US" sz="3600" dirty="0">
                <a:latin typeface="+mj-lt"/>
              </a:rPr>
              <a:t>Own the “last mile” (most markets)</a:t>
            </a:r>
          </a:p>
          <a:p>
            <a:pPr lvl="1"/>
            <a:r>
              <a:rPr lang="en-US" sz="3600" dirty="0">
                <a:latin typeface="+mj-lt"/>
              </a:rPr>
              <a:t>Standardized &amp; indexed pricing (East / West) </a:t>
            </a:r>
          </a:p>
          <a:p>
            <a:pPr lvl="1"/>
            <a:r>
              <a:rPr lang="en-US" sz="3600" dirty="0">
                <a:latin typeface="+mj-lt"/>
              </a:rPr>
              <a:t>Consumer rewards programs that drive customer retention and profitability</a:t>
            </a:r>
          </a:p>
          <a:p>
            <a:pPr lvl="1"/>
            <a:r>
              <a:rPr lang="en-US" sz="3600" dirty="0">
                <a:latin typeface="+mj-lt"/>
              </a:rPr>
              <a:t>Annual volume incentives + Co-Op &amp; Loyalty Trip rebates, point of sale support and equipment program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3196-4FBE-4D87-9C59-0079322495B6}" type="datetime1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DuraMAX Customer Value Proposition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B80662FF-AE01-455C-A595-1F04C00698D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88C4343-271E-40B0-A84A-AC2B7CD7CA67}"/>
              </a:ext>
            </a:extLst>
          </p:cNvPr>
          <p:cNvSpPr txBox="1">
            <a:spLocks/>
          </p:cNvSpPr>
          <p:nvPr/>
        </p:nvSpPr>
        <p:spPr>
          <a:xfrm>
            <a:off x="7391400" y="710805"/>
            <a:ext cx="3649980" cy="733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C00000"/>
                </a:solidFill>
                <a:latin typeface="Myriad Pro" panose="020B050303040309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500" dirty="0"/>
              <a:t>Drive </a:t>
            </a:r>
            <a:r>
              <a:rPr lang="en-US" sz="2500" u="sng" dirty="0"/>
              <a:t>RETENTION</a:t>
            </a:r>
            <a:r>
              <a:rPr lang="en-US" sz="2500" dirty="0"/>
              <a:t> and </a:t>
            </a:r>
            <a:r>
              <a:rPr lang="en-US" sz="2500" u="sng" dirty="0"/>
              <a:t>PROFITABILITY</a:t>
            </a:r>
          </a:p>
        </p:txBody>
      </p:sp>
    </p:spTree>
    <p:extLst>
      <p:ext uri="{BB962C8B-B14F-4D97-AF65-F5344CB8AC3E}">
        <p14:creationId xmlns:p14="http://schemas.microsoft.com/office/powerpoint/2010/main" val="756511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Map&#10;&#10;Description automatically generated">
            <a:extLst>
              <a:ext uri="{FF2B5EF4-FFF2-40B4-BE49-F238E27FC236}">
                <a16:creationId xmlns:a16="http://schemas.microsoft.com/office/drawing/2014/main" id="{BCBDC03A-11B8-4431-A776-7A7044370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87" y="821972"/>
            <a:ext cx="8460196" cy="521405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E83EF6-AEE3-4F47-B35E-1A098841D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7F7A-DBDF-45C6-80EC-5462FA4BEA4D}" type="datetime1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DF2FBD-374C-4D21-8A27-D5FB5F6F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DuraMAX Customer Value Proposition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62D8F-E90D-4101-9DBB-CF4E29484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B80662FF-AE01-455C-A595-1F04C00698D3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FD4EF2-8A6B-41A5-8E62-3CBB1EF41853}"/>
              </a:ext>
            </a:extLst>
          </p:cNvPr>
          <p:cNvGrpSpPr/>
          <p:nvPr/>
        </p:nvGrpSpPr>
        <p:grpSpPr>
          <a:xfrm rot="10800000">
            <a:off x="9902906" y="773699"/>
            <a:ext cx="1215301" cy="1933351"/>
            <a:chOff x="478220" y="1066130"/>
            <a:chExt cx="1215301" cy="1933351"/>
          </a:xfrm>
        </p:grpSpPr>
        <p:sp>
          <p:nvSpPr>
            <p:cNvPr id="8" name="Rounded Rectangle 108">
              <a:extLst>
                <a:ext uri="{FF2B5EF4-FFF2-40B4-BE49-F238E27FC236}">
                  <a16:creationId xmlns:a16="http://schemas.microsoft.com/office/drawing/2014/main" id="{0C33B214-4F6E-4749-B437-D208B980C255}"/>
                </a:ext>
              </a:extLst>
            </p:cNvPr>
            <p:cNvSpPr/>
            <p:nvPr/>
          </p:nvSpPr>
          <p:spPr>
            <a:xfrm>
              <a:off x="478220" y="1066130"/>
              <a:ext cx="1215150" cy="1356183"/>
            </a:xfrm>
            <a:prstGeom prst="roundRect">
              <a:avLst>
                <a:gd name="adj" fmla="val 3764"/>
              </a:avLst>
            </a:prstGeom>
            <a:solidFill>
              <a:srgbClr val="E5E5E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ff-page Connector 109">
              <a:extLst>
                <a:ext uri="{FF2B5EF4-FFF2-40B4-BE49-F238E27FC236}">
                  <a16:creationId xmlns:a16="http://schemas.microsoft.com/office/drawing/2014/main" id="{3388636E-4AB4-4862-B4E9-FC716E730275}"/>
                </a:ext>
              </a:extLst>
            </p:cNvPr>
            <p:cNvSpPr/>
            <p:nvPr/>
          </p:nvSpPr>
          <p:spPr>
            <a:xfrm>
              <a:off x="479710" y="2171462"/>
              <a:ext cx="1213811" cy="828019"/>
            </a:xfrm>
            <a:prstGeom prst="flowChartOffpageConnector">
              <a:avLst/>
            </a:prstGeom>
            <a:solidFill>
              <a:srgbClr val="D0814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14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6CF08DC-2642-4A42-8719-8E28A65935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520" y="784862"/>
            <a:ext cx="815175" cy="8151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A13B0A-55A6-4689-8378-AF23A205DBE1}"/>
              </a:ext>
            </a:extLst>
          </p:cNvPr>
          <p:cNvSpPr txBox="1"/>
          <p:nvPr/>
        </p:nvSpPr>
        <p:spPr>
          <a:xfrm>
            <a:off x="9901567" y="1624862"/>
            <a:ext cx="1215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D0814D"/>
                </a:solidFill>
                <a:latin typeface="Arial Narrow" panose="020B0606020202030204" pitchFamily="34" charset="0"/>
              </a:rPr>
              <a:t>70M+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6DE485-759E-4853-893B-189DD79C9894}"/>
              </a:ext>
            </a:extLst>
          </p:cNvPr>
          <p:cNvSpPr txBox="1"/>
          <p:nvPr/>
        </p:nvSpPr>
        <p:spPr>
          <a:xfrm>
            <a:off x="9900078" y="2133437"/>
            <a:ext cx="1196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D0814D"/>
                </a:solidFill>
              </a:rPr>
              <a:t>LUBRICANT</a:t>
            </a:r>
          </a:p>
          <a:p>
            <a:pPr algn="ctr"/>
            <a:r>
              <a:rPr lang="en-US" sz="1600" dirty="0">
                <a:solidFill>
                  <a:srgbClr val="D0814D"/>
                </a:solidFill>
              </a:rPr>
              <a:t>GALLONS</a:t>
            </a:r>
            <a:endParaRPr lang="en-US" sz="1600" b="1" dirty="0">
              <a:solidFill>
                <a:srgbClr val="D0814D"/>
              </a:solidFill>
            </a:endParaRPr>
          </a:p>
        </p:txBody>
      </p:sp>
      <p:pic>
        <p:nvPicPr>
          <p:cNvPr id="13" name="Picture 12" descr="reladyne_ppt_roadshowtemplate.pdf">
            <a:extLst>
              <a:ext uri="{FF2B5EF4-FFF2-40B4-BE49-F238E27FC236}">
                <a16:creationId xmlns:a16="http://schemas.microsoft.com/office/drawing/2014/main" id="{7FA66318-8812-4D0B-B0A1-D8964D57B0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3333" r="50000" b="20000"/>
          <a:stretch/>
        </p:blipFill>
        <p:spPr bwMode="auto">
          <a:xfrm>
            <a:off x="8916936" y="2816187"/>
            <a:ext cx="3122664" cy="332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56EF5B6-C9BA-4BB3-8358-61E0C3AEAAEB}"/>
              </a:ext>
            </a:extLst>
          </p:cNvPr>
          <p:cNvSpPr txBox="1"/>
          <p:nvPr/>
        </p:nvSpPr>
        <p:spPr>
          <a:xfrm>
            <a:off x="8916936" y="2972944"/>
            <a:ext cx="310033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Largest U.S. Distributor for the following brands:</a:t>
            </a:r>
          </a:p>
        </p:txBody>
      </p:sp>
      <p:pic>
        <p:nvPicPr>
          <p:cNvPr id="15" name="Picture 2" descr="Image result for shell logo">
            <a:extLst>
              <a:ext uri="{FF2B5EF4-FFF2-40B4-BE49-F238E27FC236}">
                <a16:creationId xmlns:a16="http://schemas.microsoft.com/office/drawing/2014/main" id="{46E38FFF-1AE8-4E43-8D29-B2C1719D3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339" y="3596648"/>
            <a:ext cx="767895" cy="70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Image result for chevron logo">
            <a:extLst>
              <a:ext uri="{FF2B5EF4-FFF2-40B4-BE49-F238E27FC236}">
                <a16:creationId xmlns:a16="http://schemas.microsoft.com/office/drawing/2014/main" id="{9B3BF60D-F013-4A39-9648-E5F9F75EE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869" y="3644137"/>
            <a:ext cx="623335" cy="69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Image result for phillips 66 logo">
            <a:extLst>
              <a:ext uri="{FF2B5EF4-FFF2-40B4-BE49-F238E27FC236}">
                <a16:creationId xmlns:a16="http://schemas.microsoft.com/office/drawing/2014/main" id="{65A7971E-783A-48BE-B755-77418F4A6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719" y="4683194"/>
            <a:ext cx="759550" cy="78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DF6829C6-612E-479A-9F7A-C19F176B4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10080" y="4408049"/>
            <a:ext cx="1081639" cy="27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B88D177-CAA0-4C30-8238-386996E2B349}"/>
              </a:ext>
            </a:extLst>
          </p:cNvPr>
          <p:cNvSpPr txBox="1"/>
          <p:nvPr/>
        </p:nvSpPr>
        <p:spPr>
          <a:xfrm>
            <a:off x="8939268" y="5505436"/>
            <a:ext cx="31003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Roboto Light"/>
              </a:rPr>
              <a:t>Note: Not all brands are available in all RelaDyne locations. Major oil brands are limited to contracted markets.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2ED9DB98-CF1F-4789-B67D-663BFFE2131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283" y="4785718"/>
            <a:ext cx="843955" cy="574733"/>
          </a:xfrm>
          <a:prstGeom prst="rect">
            <a:avLst/>
          </a:prstGeom>
        </p:spPr>
      </p:pic>
      <p:sp>
        <p:nvSpPr>
          <p:cNvPr id="21" name="Title 9">
            <a:extLst>
              <a:ext uri="{FF2B5EF4-FFF2-40B4-BE49-F238E27FC236}">
                <a16:creationId xmlns:a16="http://schemas.microsoft.com/office/drawing/2014/main" id="{968A6AD1-F090-4DD7-819A-4070333F66B2}"/>
              </a:ext>
            </a:extLst>
          </p:cNvPr>
          <p:cNvSpPr txBox="1">
            <a:spLocks/>
          </p:cNvSpPr>
          <p:nvPr/>
        </p:nvSpPr>
        <p:spPr>
          <a:xfrm>
            <a:off x="2705099" y="882908"/>
            <a:ext cx="5410201" cy="609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RelaDyne Distribution Centers</a:t>
            </a:r>
          </a:p>
        </p:txBody>
      </p:sp>
    </p:spTree>
    <p:extLst>
      <p:ext uri="{BB962C8B-B14F-4D97-AF65-F5344CB8AC3E}">
        <p14:creationId xmlns:p14="http://schemas.microsoft.com/office/powerpoint/2010/main" val="4021928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20"/>
          <a:stretch/>
        </p:blipFill>
        <p:spPr bwMode="auto">
          <a:xfrm>
            <a:off x="4343401" y="1370416"/>
            <a:ext cx="7848600" cy="495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WHY CHOOSE DURAMAX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12420" y="1825625"/>
            <a:ext cx="5783580" cy="427037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200" b="1" dirty="0"/>
              <a:t>Complete Line of Automotive Products</a:t>
            </a:r>
          </a:p>
          <a:p>
            <a:r>
              <a:rPr lang="en-US" sz="3200" dirty="0"/>
              <a:t>High quality full synthetic and synthetic blend motor oils</a:t>
            </a:r>
          </a:p>
          <a:p>
            <a:r>
              <a:rPr lang="en-US" sz="3200" dirty="0"/>
              <a:t>Fully-licensed GF-6, API SP, SN Plus, and GM dexos1™ Gen 2 products</a:t>
            </a:r>
          </a:p>
          <a:p>
            <a:r>
              <a:rPr lang="en-US" sz="3200" dirty="0"/>
              <a:t>Antifreeze and coolants</a:t>
            </a:r>
          </a:p>
          <a:p>
            <a:r>
              <a:rPr lang="en-US" sz="3200" dirty="0"/>
              <a:t>Wiper blades</a:t>
            </a:r>
          </a:p>
          <a:p>
            <a:r>
              <a:rPr lang="en-US" sz="3200" dirty="0"/>
              <a:t>Air, cabin air, oil, and fuel filters</a:t>
            </a:r>
          </a:p>
          <a:p>
            <a:r>
              <a:rPr lang="en-US" sz="3200" dirty="0"/>
              <a:t>Automotive ancillary products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Marketing Support to Retain and Grow Your Business</a:t>
            </a:r>
          </a:p>
          <a:p>
            <a:r>
              <a:rPr lang="en-US" sz="3200" dirty="0"/>
              <a:t>DuraMAX DOLLAR$ Program with Text &amp; Online Redemption</a:t>
            </a:r>
          </a:p>
          <a:p>
            <a:r>
              <a:rPr lang="en-US" sz="3200" dirty="0"/>
              <a:t>Liquid Armor Engine Warranty </a:t>
            </a:r>
          </a:p>
          <a:p>
            <a:r>
              <a:rPr lang="en-US" sz="3200" dirty="0"/>
              <a:t>Online Presence with the Installer Locator Map</a:t>
            </a:r>
          </a:p>
          <a:p>
            <a:r>
              <a:rPr lang="en-US" sz="3200" dirty="0"/>
              <a:t>Enhance retention and profitability for you!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3196-4FBE-4D87-9C59-0079322495B6}" type="datetime1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DuraMAX Customer Value Proposition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B80662FF-AE01-455C-A595-1F04C00698D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88C4343-271E-40B0-A84A-AC2B7CD7CA67}"/>
              </a:ext>
            </a:extLst>
          </p:cNvPr>
          <p:cNvSpPr txBox="1">
            <a:spLocks/>
          </p:cNvSpPr>
          <p:nvPr/>
        </p:nvSpPr>
        <p:spPr>
          <a:xfrm>
            <a:off x="7090410" y="831851"/>
            <a:ext cx="3649980" cy="733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C00000"/>
                </a:solidFill>
                <a:latin typeface="Myriad Pro" panose="020B050303040309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500" dirty="0"/>
              <a:t>Drive </a:t>
            </a:r>
            <a:r>
              <a:rPr lang="en-US" sz="2500" u="sng" dirty="0"/>
              <a:t>RETENTION</a:t>
            </a:r>
            <a:r>
              <a:rPr lang="en-US" sz="2500" dirty="0"/>
              <a:t> and </a:t>
            </a:r>
            <a:r>
              <a:rPr lang="en-US" sz="2500" u="sng" dirty="0"/>
              <a:t>PROFITABILITY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96B7F4-D7A8-41DA-A05D-B988D8E635C0}"/>
              </a:ext>
            </a:extLst>
          </p:cNvPr>
          <p:cNvCxnSpPr>
            <a:cxnSpLocks/>
          </p:cNvCxnSpPr>
          <p:nvPr/>
        </p:nvCxnSpPr>
        <p:spPr>
          <a:xfrm flipH="1">
            <a:off x="228600" y="3962400"/>
            <a:ext cx="487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875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1BD19F-A17A-4224-AE71-0CD5AD75D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7F7A-DBDF-45C6-80EC-5462FA4BEA4D}" type="datetime1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30EA7B-3114-46C1-9F44-51E47E79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DuraMAX Customer Value Proposition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A0FF1-41B5-4964-A0F3-FFBAB958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B80662FF-AE01-455C-A595-1F04C00698D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6AA59E-2664-45B8-82DC-F3AF690214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40028" r="23619" b="20845"/>
          <a:stretch/>
        </p:blipFill>
        <p:spPr>
          <a:xfrm>
            <a:off x="2058475" y="2096632"/>
            <a:ext cx="7557403" cy="336142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45E8F5-959A-4D62-B0D5-185FF1A4D297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334013" y="1824797"/>
            <a:ext cx="552187" cy="11767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D7AA275-1914-4D1C-AAA2-B5EBC60713B4}"/>
              </a:ext>
            </a:extLst>
          </p:cNvPr>
          <p:cNvSpPr/>
          <p:nvPr/>
        </p:nvSpPr>
        <p:spPr>
          <a:xfrm>
            <a:off x="427685" y="1134993"/>
            <a:ext cx="2906328" cy="1379607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Synthetic Blend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High Mileage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Full Synthetic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Full Synthetic dexos1™ Gen 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1F78C34-A387-41B2-B8AF-568353E7CA18}"/>
              </a:ext>
            </a:extLst>
          </p:cNvPr>
          <p:cNvSpPr/>
          <p:nvPr/>
        </p:nvSpPr>
        <p:spPr>
          <a:xfrm>
            <a:off x="9586899" y="2495399"/>
            <a:ext cx="2302299" cy="628801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Power Steering Fluid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05CA0B-2600-4BD3-9708-575FA1D5F626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5124655" y="2809800"/>
            <a:ext cx="4462244" cy="2077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FD0B8EF-9C16-412B-9844-1CEF008B6590}"/>
              </a:ext>
            </a:extLst>
          </p:cNvPr>
          <p:cNvSpPr/>
          <p:nvPr/>
        </p:nvSpPr>
        <p:spPr>
          <a:xfrm>
            <a:off x="381000" y="4800600"/>
            <a:ext cx="2906327" cy="975360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Antifreeze (Green)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AMAM Extended Life Antifreeze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4B33F4-82D3-474B-9C97-D035248EF4A4}"/>
              </a:ext>
            </a:extLst>
          </p:cNvPr>
          <p:cNvCxnSpPr>
            <a:cxnSpLocks/>
            <a:stCxn id="12" idx="3"/>
          </p:cNvCxnSpPr>
          <p:nvPr/>
        </p:nvCxnSpPr>
        <p:spPr>
          <a:xfrm flipH="1" flipV="1">
            <a:off x="3200400" y="3256482"/>
            <a:ext cx="86927" cy="20317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FA20A67-C01A-4E24-B1F3-62F90055AC7A}"/>
              </a:ext>
            </a:extLst>
          </p:cNvPr>
          <p:cNvSpPr/>
          <p:nvPr/>
        </p:nvSpPr>
        <p:spPr>
          <a:xfrm>
            <a:off x="9448800" y="4692743"/>
            <a:ext cx="2453043" cy="1262928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DOT 3 Brake Fluid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DOT 4 Brake Fluid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High VOC Brake Cleaner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Low VOC Brake Cleaner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5B617E-4FBF-4F49-8152-6DA48D21F722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7847131" y="3955302"/>
            <a:ext cx="1601669" cy="13689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72D4939-10B3-4DD5-8918-BCB9A6114E7C}"/>
              </a:ext>
            </a:extLst>
          </p:cNvPr>
          <p:cNvSpPr/>
          <p:nvPr/>
        </p:nvSpPr>
        <p:spPr>
          <a:xfrm>
            <a:off x="4142643" y="1066800"/>
            <a:ext cx="2176130" cy="975360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-20° Washer Fluid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0° Washer Fluid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32° Washer Fluid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17B9BA-1D83-4968-A7B2-6BCEE95E78CC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4591602" y="2042160"/>
            <a:ext cx="639106" cy="7710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A83647B-D207-44DC-998E-B9D33E2ABC46}"/>
              </a:ext>
            </a:extLst>
          </p:cNvPr>
          <p:cNvSpPr/>
          <p:nvPr/>
        </p:nvSpPr>
        <p:spPr>
          <a:xfrm>
            <a:off x="3733800" y="4794157"/>
            <a:ext cx="2072640" cy="975360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75w90 Syn Gear Oil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80w90 Gear Oil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75w140 Gear Oil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979CD32-A635-4ECF-950E-9226879BC50D}"/>
              </a:ext>
            </a:extLst>
          </p:cNvPr>
          <p:cNvCxnSpPr>
            <a:cxnSpLocks/>
            <a:stCxn id="18" idx="1"/>
          </p:cNvCxnSpPr>
          <p:nvPr/>
        </p:nvCxnSpPr>
        <p:spPr>
          <a:xfrm flipV="1">
            <a:off x="3733800" y="3689194"/>
            <a:ext cx="695452" cy="15926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6BF16B5-5FD0-4A2F-83C5-F732560814F6}"/>
              </a:ext>
            </a:extLst>
          </p:cNvPr>
          <p:cNvSpPr/>
          <p:nvPr/>
        </p:nvSpPr>
        <p:spPr>
          <a:xfrm>
            <a:off x="6477000" y="4586766"/>
            <a:ext cx="2072639" cy="1368905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Global ATF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2"/>
                </a:solidFill>
              </a:rPr>
              <a:t>Dexron</a:t>
            </a:r>
            <a:r>
              <a:rPr lang="en-US" sz="1400" dirty="0">
                <a:solidFill>
                  <a:schemeClr val="tx2"/>
                </a:solidFill>
              </a:rPr>
              <a:t>® VI ATF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D/M ATF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CVT Fluid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Type F ATF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C4D9D73-1153-4025-9AA7-4778AD4B710A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4918117" y="3542746"/>
            <a:ext cx="1558883" cy="17284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6D1B59A-D107-4A83-BA3E-BB1F8CD95B72}"/>
              </a:ext>
            </a:extLst>
          </p:cNvPr>
          <p:cNvSpPr/>
          <p:nvPr/>
        </p:nvSpPr>
        <p:spPr>
          <a:xfrm>
            <a:off x="6781800" y="1048488"/>
            <a:ext cx="2516204" cy="975360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ClearVISION Wiper Blades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2"/>
                </a:solidFill>
              </a:rPr>
              <a:t>UltraVISION</a:t>
            </a:r>
            <a:r>
              <a:rPr lang="en-US" sz="1400" dirty="0">
                <a:solidFill>
                  <a:schemeClr val="tx2"/>
                </a:solidFill>
              </a:rPr>
              <a:t>+ Wiper Blades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Glass Cleaner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B64351-C002-459C-BA7B-3C1972F68D02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5030088" y="2023848"/>
            <a:ext cx="3009814" cy="5467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78AEC34-038D-417D-9E6D-4653471F6A6A}"/>
              </a:ext>
            </a:extLst>
          </p:cNvPr>
          <p:cNvSpPr/>
          <p:nvPr/>
        </p:nvSpPr>
        <p:spPr>
          <a:xfrm>
            <a:off x="427685" y="2894491"/>
            <a:ext cx="1810512" cy="1296509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Oil Filter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Air Filter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Cabin Air Filter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Fuel Filter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785E094-AF84-49EE-B19C-7FB6FDD802C0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2238197" y="3001559"/>
            <a:ext cx="1353326" cy="5411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122694E-D357-452F-9E99-4B9DDA3B43F2}"/>
              </a:ext>
            </a:extLst>
          </p:cNvPr>
          <p:cNvSpPr/>
          <p:nvPr/>
        </p:nvSpPr>
        <p:spPr>
          <a:xfrm>
            <a:off x="9586901" y="3407254"/>
            <a:ext cx="2302298" cy="563880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Fuel Injector Cleaner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B2148F8-01FB-4B78-9443-31E9C19CE108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8545107" y="3496518"/>
            <a:ext cx="1041794" cy="1926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282A1FDF-F8D5-4A24-A15C-4A1BBCFE2BA5}"/>
              </a:ext>
            </a:extLst>
          </p:cNvPr>
          <p:cNvSpPr/>
          <p:nvPr/>
        </p:nvSpPr>
        <p:spPr>
          <a:xfrm>
            <a:off x="606173" y="835527"/>
            <a:ext cx="16163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 OIL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AA7A127-9CCA-494E-8381-A6D90A57A733}"/>
              </a:ext>
            </a:extLst>
          </p:cNvPr>
          <p:cNvSpPr/>
          <p:nvPr/>
        </p:nvSpPr>
        <p:spPr>
          <a:xfrm>
            <a:off x="531048" y="2582531"/>
            <a:ext cx="123642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1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FILTERS</a:t>
            </a:r>
            <a:endParaRPr lang="en-US" sz="2000" b="1" cap="none" spc="0" dirty="0">
              <a:ln w="0"/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6B798C1-4284-401E-8C73-9E4526D71406}"/>
              </a:ext>
            </a:extLst>
          </p:cNvPr>
          <p:cNvSpPr/>
          <p:nvPr/>
        </p:nvSpPr>
        <p:spPr>
          <a:xfrm>
            <a:off x="525343" y="4492688"/>
            <a:ext cx="17988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1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ANTIFREEZE</a:t>
            </a:r>
            <a:endParaRPr lang="en-US" sz="2000" b="1" cap="none" spc="0" dirty="0">
              <a:ln w="0"/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24C5BE3-AC7D-4028-BA83-9F8942585AC6}"/>
              </a:ext>
            </a:extLst>
          </p:cNvPr>
          <p:cNvSpPr/>
          <p:nvPr/>
        </p:nvSpPr>
        <p:spPr>
          <a:xfrm>
            <a:off x="3830131" y="4503007"/>
            <a:ext cx="15953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1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GEAR OILS</a:t>
            </a:r>
            <a:endParaRPr lang="en-US" sz="2000" b="1" cap="none" spc="0" dirty="0">
              <a:ln w="0"/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2806087-5C60-45D1-AFE4-1633E6A2DECC}"/>
              </a:ext>
            </a:extLst>
          </p:cNvPr>
          <p:cNvSpPr/>
          <p:nvPr/>
        </p:nvSpPr>
        <p:spPr>
          <a:xfrm>
            <a:off x="6623083" y="4294286"/>
            <a:ext cx="16644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1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 FLUIDS</a:t>
            </a:r>
            <a:endParaRPr lang="en-US" sz="2000" b="1" cap="none" spc="0" dirty="0">
              <a:ln w="0"/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5634675-45F9-4402-A688-49AE8EA27702}"/>
              </a:ext>
            </a:extLst>
          </p:cNvPr>
          <p:cNvSpPr/>
          <p:nvPr/>
        </p:nvSpPr>
        <p:spPr>
          <a:xfrm>
            <a:off x="9502870" y="4400490"/>
            <a:ext cx="12715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1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BRAKES</a:t>
            </a:r>
            <a:endParaRPr lang="en-US" sz="2000" b="1" cap="none" spc="0" dirty="0">
              <a:ln w="0"/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246E4CF-BAA4-40ED-A1EC-B6CF7B98827F}"/>
              </a:ext>
            </a:extLst>
          </p:cNvPr>
          <p:cNvSpPr/>
          <p:nvPr/>
        </p:nvSpPr>
        <p:spPr>
          <a:xfrm>
            <a:off x="6857803" y="762000"/>
            <a:ext cx="18117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1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WINDSHIELD</a:t>
            </a:r>
            <a:endParaRPr lang="en-US" sz="2000" b="1" cap="none" spc="0" dirty="0">
              <a:ln w="0"/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F13107C-2736-432E-83D7-2101C240BC2A}"/>
              </a:ext>
            </a:extLst>
          </p:cNvPr>
          <p:cNvSpPr/>
          <p:nvPr/>
        </p:nvSpPr>
        <p:spPr>
          <a:xfrm>
            <a:off x="4191000" y="762000"/>
            <a:ext cx="21405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1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WASHER FLUID</a:t>
            </a:r>
            <a:endParaRPr lang="en-US" sz="2000" b="1" cap="none" spc="0" dirty="0">
              <a:ln w="0"/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2E8AEE93-4926-4581-95DE-0DE0FF6679AE}"/>
              </a:ext>
            </a:extLst>
          </p:cNvPr>
          <p:cNvSpPr/>
          <p:nvPr/>
        </p:nvSpPr>
        <p:spPr>
          <a:xfrm>
            <a:off x="9615878" y="1073238"/>
            <a:ext cx="2271322" cy="944786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Penetrating Lubricant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Carb Cleaner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761031A-A704-41FD-9E30-D6AFC7E04F09}"/>
              </a:ext>
            </a:extLst>
          </p:cNvPr>
          <p:cNvSpPr/>
          <p:nvPr/>
        </p:nvSpPr>
        <p:spPr>
          <a:xfrm>
            <a:off x="9736449" y="790184"/>
            <a:ext cx="108395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1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endParaRPr lang="en-US" sz="2000" b="1" cap="none" spc="0" dirty="0">
              <a:ln w="0"/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CBDAA6-A133-4223-B4F3-F1A250063D45}"/>
              </a:ext>
            </a:extLst>
          </p:cNvPr>
          <p:cNvSpPr txBox="1"/>
          <p:nvPr/>
        </p:nvSpPr>
        <p:spPr>
          <a:xfrm>
            <a:off x="304800" y="5791200"/>
            <a:ext cx="49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products may not be available in all areas.</a:t>
            </a:r>
          </a:p>
        </p:txBody>
      </p:sp>
    </p:spTree>
    <p:extLst>
      <p:ext uri="{BB962C8B-B14F-4D97-AF65-F5344CB8AC3E}">
        <p14:creationId xmlns:p14="http://schemas.microsoft.com/office/powerpoint/2010/main" val="770721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Clipping">
            <a:extLst>
              <a:ext uri="{FF2B5EF4-FFF2-40B4-BE49-F238E27FC236}">
                <a16:creationId xmlns:a16="http://schemas.microsoft.com/office/drawing/2014/main" id="{6EC4E265-3426-41F0-9FE1-961E761483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t="2981" r="3330" b="67896"/>
          <a:stretch/>
        </p:blipFill>
        <p:spPr>
          <a:xfrm>
            <a:off x="6445566" y="2609852"/>
            <a:ext cx="5075369" cy="1182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DURAMAX QUALITY OF PRODUCTS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14008" y="1681163"/>
            <a:ext cx="5683567" cy="511427"/>
          </a:xfrm>
        </p:spPr>
        <p:txBody>
          <a:bodyPr/>
          <a:lstStyle/>
          <a:p>
            <a:pPr algn="ctr"/>
            <a:r>
              <a:rPr lang="en-US" dirty="0"/>
              <a:t>API Licensed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14008" y="2133600"/>
            <a:ext cx="5683567" cy="36845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>
                <a:hlinkClick r:id="rId4"/>
              </a:rPr>
              <a:t>https://engineoil.api.org/Directory/EolcsSearch</a:t>
            </a:r>
            <a:r>
              <a:rPr lang="en-US" sz="1600"/>
              <a:t> </a:t>
            </a:r>
            <a:endParaRPr lang="en-US" sz="1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708968" cy="511427"/>
          </a:xfrm>
        </p:spPr>
        <p:txBody>
          <a:bodyPr/>
          <a:lstStyle/>
          <a:p>
            <a:pPr algn="ctr"/>
            <a:r>
              <a:rPr lang="en-US" dirty="0"/>
              <a:t>GM dexos1™ Gen 2 Licensed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F600-DFE9-4726-B6F4-FC30A2D4D45F}" type="datetime1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DuraMAX Customer Value Proposition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B80662FF-AE01-455C-A595-1F04C00698D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6" name="Picture 15" descr="Screen Clipping">
            <a:extLst>
              <a:ext uri="{FF2B5EF4-FFF2-40B4-BE49-F238E27FC236}">
                <a16:creationId xmlns:a16="http://schemas.microsoft.com/office/drawing/2014/main" id="{B3D665DB-7902-4C1C-B131-4627FD7B66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48" y="3862443"/>
            <a:ext cx="3957203" cy="21116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7A1C4C3-5E2F-4F0E-8FE3-EF8C7C047574}"/>
              </a:ext>
            </a:extLst>
          </p:cNvPr>
          <p:cNvSpPr/>
          <p:nvPr/>
        </p:nvSpPr>
        <p:spPr>
          <a:xfrm>
            <a:off x="6409196" y="2483179"/>
            <a:ext cx="5234976" cy="35612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4B1707-D254-4EC7-B04E-9150CB137BC6}"/>
              </a:ext>
            </a:extLst>
          </p:cNvPr>
          <p:cNvSpPr/>
          <p:nvPr/>
        </p:nvSpPr>
        <p:spPr>
          <a:xfrm>
            <a:off x="6941466" y="2171287"/>
            <a:ext cx="4170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hlinkClick r:id="rId6"/>
              </a:rPr>
              <a:t>https://www.gmdexos.com/brands/dexos1/index.html</a:t>
            </a:r>
            <a:endParaRPr lang="en-US" sz="1400" dirty="0"/>
          </a:p>
        </p:txBody>
      </p:sp>
      <p:pic>
        <p:nvPicPr>
          <p:cNvPr id="11" name="Picture 10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8924ED1-A1AD-48B5-9378-3BBFA0743E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10" y="2494831"/>
            <a:ext cx="5847676" cy="355945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9123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DURAMAX QUALITY OF PRODUCTS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14009" y="1681163"/>
            <a:ext cx="4715192" cy="823912"/>
          </a:xfrm>
        </p:spPr>
        <p:txBody>
          <a:bodyPr/>
          <a:lstStyle/>
          <a:p>
            <a:pPr algn="ctr"/>
            <a:r>
              <a:rPr lang="en-US" dirty="0"/>
              <a:t>Owned by RelaDyne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5632568" y="2263778"/>
            <a:ext cx="3276600" cy="1084259"/>
          </a:xfrm>
        </p:spPr>
        <p:txBody>
          <a:bodyPr/>
          <a:lstStyle/>
          <a:p>
            <a:pPr algn="r"/>
            <a:r>
              <a:rPr lang="en-US" dirty="0"/>
              <a:t>Backed by 10-Year, Up to 300k-Mile* Warranty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F600-DFE9-4726-B6F4-FC30A2D4D45F}" type="datetime1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DuraMAX Customer Value Proposition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B80662FF-AE01-455C-A595-1F04C00698D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146" name="Picture 2" descr="C:\Users\Ashley\Documents\1 PRODUCT - DURAMAX\DuraMAX Logos\DURAMAX-warranty-logo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315" y="1787505"/>
            <a:ext cx="1839340" cy="217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8"/>
          <p:cNvSpPr txBox="1">
            <a:spLocks/>
          </p:cNvSpPr>
          <p:nvPr/>
        </p:nvSpPr>
        <p:spPr>
          <a:xfrm>
            <a:off x="5867400" y="4572000"/>
            <a:ext cx="3276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solidFill>
                  <a:schemeClr val="tx1"/>
                </a:solidFill>
              </a:rPr>
              <a:t>Part of PQIA in Support of Lubricant Quality and Integrity Assurance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581" y="4343400"/>
            <a:ext cx="1556369" cy="168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37969"/>
          <a:stretch/>
        </p:blipFill>
        <p:spPr>
          <a:xfrm>
            <a:off x="712432" y="2695278"/>
            <a:ext cx="3859926" cy="3087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EA71154-49AD-49F0-BFE6-554C91BF3F06}"/>
              </a:ext>
            </a:extLst>
          </p:cNvPr>
          <p:cNvSpPr/>
          <p:nvPr/>
        </p:nvSpPr>
        <p:spPr>
          <a:xfrm>
            <a:off x="5695950" y="3353452"/>
            <a:ext cx="3619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3D3C3B"/>
                </a:solidFill>
                <a:latin typeface="SourceSansPro-Regular" panose="020B0503030403020204" pitchFamily="34" charset="0"/>
              </a:rPr>
              <a:t>*The DuraMAX® Liquid Armor Engine Warranty covers 300,000 miles for </a:t>
            </a:r>
            <a:r>
              <a:rPr lang="en-US" sz="800" dirty="0" err="1">
                <a:solidFill>
                  <a:srgbClr val="3D3C3B"/>
                </a:solidFill>
                <a:latin typeface="SourceSansPro-Regular" panose="020B0503030403020204" pitchFamily="34" charset="0"/>
              </a:rPr>
              <a:t>DuraMAX</a:t>
            </a:r>
            <a:r>
              <a:rPr lang="en-US" sz="800" dirty="0">
                <a:solidFill>
                  <a:srgbClr val="3D3C3B"/>
                </a:solidFill>
                <a:latin typeface="SourceSansPro-Regular" panose="020B0503030403020204" pitchFamily="34" charset="0"/>
              </a:rPr>
              <a:t> oils. See www.duramaxwarranty.com for details/terms and conditions.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6033282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124DC199BAD240AE5C86757F23A378" ma:contentTypeVersion="16" ma:contentTypeDescription="Create a new document." ma:contentTypeScope="" ma:versionID="cb48918adfcef87161ba27b5e1ec65de">
  <xsd:schema xmlns:xsd="http://www.w3.org/2001/XMLSchema" xmlns:xs="http://www.w3.org/2001/XMLSchema" xmlns:p="http://schemas.microsoft.com/office/2006/metadata/properties" xmlns:ns2="53b7c027-e93b-44b7-bf09-830e9f61eaa0" xmlns:ns3="588a2ab9-90a0-4a2d-8135-ab7bfe566fdd" targetNamespace="http://schemas.microsoft.com/office/2006/metadata/properties" ma:root="true" ma:fieldsID="1b3d014525cf0e481e720b9114ae285d" ns2:_="" ns3:_="">
    <xsd:import namespace="53b7c027-e93b-44b7-bf09-830e9f61eaa0"/>
    <xsd:import namespace="588a2ab9-90a0-4a2d-8135-ab7bfe566f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7c027-e93b-44b7-bf09-830e9f61ea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62348a0-ce81-4631-ad02-f999ee87ed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a2ab9-90a0-4a2d-8135-ab7bfe566fd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9ad8cc9-66e7-43da-a634-8e4e674dfcc3}" ma:internalName="TaxCatchAll" ma:showField="CatchAllData" ma:web="588a2ab9-90a0-4a2d-8135-ab7bfe566f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94FEA8-B64C-4A9A-ABCC-405E52A42903}"/>
</file>

<file path=customXml/itemProps2.xml><?xml version="1.0" encoding="utf-8"?>
<ds:datastoreItem xmlns:ds="http://schemas.openxmlformats.org/officeDocument/2006/customXml" ds:itemID="{FAFF8490-237D-4F06-8616-9AAA83C57E6A}"/>
</file>

<file path=docProps/app.xml><?xml version="1.0" encoding="utf-8"?>
<Properties xmlns="http://schemas.openxmlformats.org/officeDocument/2006/extended-properties" xmlns:vt="http://schemas.openxmlformats.org/officeDocument/2006/docPropsVTypes">
  <TotalTime>33263</TotalTime>
  <Words>1694</Words>
  <Application>Microsoft Office PowerPoint</Application>
  <PresentationFormat>Widescreen</PresentationFormat>
  <Paragraphs>329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Cambria</vt:lpstr>
      <vt:lpstr>Candara</vt:lpstr>
      <vt:lpstr>Myriad Pro</vt:lpstr>
      <vt:lpstr>SourceSansPro-Regular</vt:lpstr>
      <vt:lpstr>Wingdings</vt:lpstr>
      <vt:lpstr>Custom Design</vt:lpstr>
      <vt:lpstr>5_Custom Design</vt:lpstr>
      <vt:lpstr>PowerPoint Presentation</vt:lpstr>
      <vt:lpstr>Program Participation &amp; Growth</vt:lpstr>
      <vt:lpstr>Testimonials</vt:lpstr>
      <vt:lpstr>Why RelaDyne &amp; DuraMAX?</vt:lpstr>
      <vt:lpstr>PowerPoint Presentation</vt:lpstr>
      <vt:lpstr>WHY CHOOSE DURAMAX</vt:lpstr>
      <vt:lpstr>PowerPoint Presentation</vt:lpstr>
      <vt:lpstr>DURAMAX QUALITY OF PRODUCTS</vt:lpstr>
      <vt:lpstr>DURAMAX QUALITY OF PRODUCTS</vt:lpstr>
      <vt:lpstr>DuraMAX DOLLAR$ PROGRAM</vt:lpstr>
      <vt:lpstr>ENGINE WARRANTY PROGRAM</vt:lpstr>
      <vt:lpstr>ENGINE WARRANTY PROGRAM</vt:lpstr>
      <vt:lpstr>INSTALLER LOCATOR at www.DuraMAX.com </vt:lpstr>
      <vt:lpstr>DURAMAX POS ITEMS INCLUDED</vt:lpstr>
      <vt:lpstr>ADDITIONAL POS AVAILABLE</vt:lpstr>
      <vt:lpstr>PROGRAM ELEMENTS</vt:lpstr>
      <vt:lpstr>KEY ITEM PRICE SCHEDULE (eff. 12/12/22)</vt:lpstr>
      <vt:lpstr>MDPCI REBATES</vt:lpstr>
      <vt:lpstr>MDPCI VOLUME REBATE</vt:lpstr>
      <vt:lpstr>ORDERING PROCESS</vt:lpstr>
      <vt:lpstr>DELIVERY COMMITMENTS</vt:lpstr>
      <vt:lpstr>MORE INFORMATION?</vt:lpstr>
      <vt:lpstr>MDPCI ACCOUNT CONTACT</vt:lpstr>
      <vt:lpstr>Thank you !</vt:lpstr>
    </vt:vector>
  </TitlesOfParts>
  <Company>RelaDyne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Rickman</dc:creator>
  <cp:lastModifiedBy>David Barnett</cp:lastModifiedBy>
  <cp:revision>389</cp:revision>
  <cp:lastPrinted>2015-05-28T19:48:01Z</cp:lastPrinted>
  <dcterms:created xsi:type="dcterms:W3CDTF">2014-07-22T13:10:19Z</dcterms:created>
  <dcterms:modified xsi:type="dcterms:W3CDTF">2022-12-13T01:29:57Z</dcterms:modified>
</cp:coreProperties>
</file>