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26"/>
  </p:notesMasterIdLst>
  <p:sldIdLst>
    <p:sldId id="256" r:id="rId2"/>
    <p:sldId id="304" r:id="rId3"/>
    <p:sldId id="261" r:id="rId4"/>
    <p:sldId id="305" r:id="rId5"/>
    <p:sldId id="320" r:id="rId6"/>
    <p:sldId id="284" r:id="rId7"/>
    <p:sldId id="307" r:id="rId8"/>
    <p:sldId id="303" r:id="rId9"/>
    <p:sldId id="321" r:id="rId10"/>
    <p:sldId id="322" r:id="rId11"/>
    <p:sldId id="308" r:id="rId12"/>
    <p:sldId id="285" r:id="rId13"/>
    <p:sldId id="257" r:id="rId14"/>
    <p:sldId id="309" r:id="rId15"/>
    <p:sldId id="317" r:id="rId16"/>
    <p:sldId id="318" r:id="rId17"/>
    <p:sldId id="301" r:id="rId18"/>
    <p:sldId id="302" r:id="rId19"/>
    <p:sldId id="312" r:id="rId20"/>
    <p:sldId id="314" r:id="rId21"/>
    <p:sldId id="315" r:id="rId22"/>
    <p:sldId id="319" r:id="rId23"/>
    <p:sldId id="316" r:id="rId24"/>
    <p:sldId id="311" r:id="rId25"/>
  </p:sldIdLst>
  <p:sldSz cx="9144000" cy="5143500" type="screen16x9"/>
  <p:notesSz cx="6858000" cy="9144000"/>
  <p:embeddedFontLst>
    <p:embeddedFont>
      <p:font typeface="Arvo" panose="020B0604020202020204" charset="0"/>
      <p:regular r:id="rId27"/>
      <p:bold r:id="rId28"/>
      <p:italic r:id="rId29"/>
      <p:boldItalic r:id="rId30"/>
    </p:embeddedFont>
    <p:embeddedFont>
      <p:font typeface="Roboto Condensed" panose="020B0604020202020204" pitchFamily="2" charset="0"/>
      <p:regular r:id="rId31"/>
      <p:bold r:id="rId32"/>
      <p:italic r:id="rId33"/>
      <p:boldItalic r:id="rId34"/>
    </p:embeddedFont>
    <p:embeddedFont>
      <p:font typeface="Roboto Condensed Light" panose="020B0604020202020204" pitchFamily="2" charset="0"/>
      <p:regular r:id="rId35"/>
      <p:bold r:id="rId36"/>
      <p:italic r:id="rId37"/>
      <p:boldItalic r:id="rId38"/>
    </p:embeddedFont>
    <p:embeddedFont>
      <p:font typeface="Wingdings 3" panose="05040102010807070707" pitchFamily="18" charset="2"/>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27665BA-8202-44FC-AD62-C9F0E3EA811A}">
  <a:tblStyle styleId="{E27665BA-8202-44FC-AD62-C9F0E3EA811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5DE48A-E3B5-44D0-98CB-AE0B3FDC037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78143" autoAdjust="0"/>
  </p:normalViewPr>
  <p:slideViewPr>
    <p:cSldViewPr snapToGrid="0">
      <p:cViewPr varScale="1">
        <p:scale>
          <a:sx n="69" d="100"/>
          <a:sy n="69" d="100"/>
        </p:scale>
        <p:origin x="1176"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2795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05292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first one everyone seems to mention is the consolidation of our purchasing power and yes that one is very significant. But as we examined and compared our groups there was so much more.</a:t>
            </a:r>
          </a:p>
          <a:p>
            <a:endParaRPr lang="en-US" dirty="0"/>
          </a:p>
        </p:txBody>
      </p:sp>
      <p:sp>
        <p:nvSpPr>
          <p:cNvPr id="4" name="Slide Number Placeholder 3"/>
          <p:cNvSpPr>
            <a:spLocks noGrp="1"/>
          </p:cNvSpPr>
          <p:nvPr>
            <p:ph type="sldNum" sz="quarter" idx="5"/>
          </p:nvPr>
        </p:nvSpPr>
        <p:spPr/>
        <p:txBody>
          <a:bodyPr/>
          <a:lstStyle/>
          <a:p>
            <a:fld id="{2FA1D4CC-584A-4170-99D6-72FC170C3A14}" type="slidenum">
              <a:rPr lang="en-US" smtClean="0"/>
              <a:t>12</a:t>
            </a:fld>
            <a:endParaRPr lang="en-US"/>
          </a:p>
        </p:txBody>
      </p:sp>
    </p:spTree>
    <p:extLst>
      <p:ext uri="{BB962C8B-B14F-4D97-AF65-F5344CB8AC3E}">
        <p14:creationId xmlns:p14="http://schemas.microsoft.com/office/powerpoint/2010/main" val="611866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8371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4616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4480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6177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1410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3013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191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152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63466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4462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2184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98817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8054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6984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0549"/>
            <a:ext cx="5486400" cy="4602773"/>
          </a:xfrm>
        </p:spPr>
        <p:txBody>
          <a:bodyPr/>
          <a:lstStyle/>
          <a:p>
            <a:r>
              <a:rPr lang="en-US" dirty="0"/>
              <a:t>There were really so many reasons behind this merger. Over the next few slides we will examine of few of the key areas and reasons we did what we did.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FA1D4CC-584A-4170-99D6-72FC170C3A14}" type="slidenum">
              <a:rPr lang="en-US" smtClean="0"/>
              <a:t>6</a:t>
            </a:fld>
            <a:endParaRPr lang="en-US"/>
          </a:p>
        </p:txBody>
      </p:sp>
    </p:spTree>
    <p:extLst>
      <p:ext uri="{BB962C8B-B14F-4D97-AF65-F5344CB8AC3E}">
        <p14:creationId xmlns:p14="http://schemas.microsoft.com/office/powerpoint/2010/main" val="289553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3348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0393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4042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544483" y="657775"/>
            <a:ext cx="1299300" cy="4329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1" name="Google Shape;11;p2"/>
          <p:cNvGrpSpPr/>
          <p:nvPr/>
        </p:nvGrpSpPr>
        <p:grpSpPr>
          <a:xfrm>
            <a:off x="0" y="-7088"/>
            <a:ext cx="8661398" cy="5150588"/>
            <a:chOff x="0" y="-7088"/>
            <a:chExt cx="8661398" cy="5150588"/>
          </a:xfrm>
        </p:grpSpPr>
        <p:sp>
          <p:nvSpPr>
            <p:cNvPr id="12" name="Google Shape;12;p2"/>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4" name="Google Shape;14;p2"/>
          <p:cNvGrpSpPr/>
          <p:nvPr/>
        </p:nvGrpSpPr>
        <p:grpSpPr>
          <a:xfrm rot="10800000" flipH="1">
            <a:off x="1" y="1090763"/>
            <a:ext cx="8847502" cy="2961975"/>
            <a:chOff x="-8178042" y="-4493254"/>
            <a:chExt cx="19483598" cy="6522736"/>
          </a:xfrm>
          <a:solidFill>
            <a:schemeClr val="lt1"/>
          </a:solidFill>
        </p:grpSpPr>
        <p:sp>
          <p:nvSpPr>
            <p:cNvPr id="15" name="Google Shape;15;p2"/>
            <p:cNvSpPr/>
            <p:nvPr/>
          </p:nvSpPr>
          <p:spPr>
            <a:xfrm>
              <a:off x="-8178042" y="-4493118"/>
              <a:ext cx="12968400" cy="652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6" name="Google Shape;16;p2"/>
            <p:cNvSpPr/>
            <p:nvPr/>
          </p:nvSpPr>
          <p:spPr>
            <a:xfrm>
              <a:off x="4782955" y="-4493254"/>
              <a:ext cx="6522600" cy="6522600"/>
            </a:xfrm>
            <a:prstGeom prst="rtTriangl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7" name="Google Shape;17;p2"/>
          <p:cNvGrpSpPr/>
          <p:nvPr/>
        </p:nvGrpSpPr>
        <p:grpSpPr>
          <a:xfrm>
            <a:off x="3677236" y="4278349"/>
            <a:ext cx="5480829" cy="432996"/>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710175"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22;p2"/>
          <p:cNvSpPr txBox="1">
            <a:spLocks noGrp="1"/>
          </p:cNvSpPr>
          <p:nvPr>
            <p:ph type="ctrTitle"/>
          </p:nvPr>
        </p:nvSpPr>
        <p:spPr>
          <a:xfrm>
            <a:off x="685800" y="1090750"/>
            <a:ext cx="5367900" cy="2961900"/>
          </a:xfrm>
          <a:prstGeom prst="rect">
            <a:avLst/>
          </a:prstGeom>
          <a:solidFill>
            <a:schemeClr val="lt1"/>
          </a:solidFill>
        </p:spPr>
        <p:txBody>
          <a:bodyPr spcFirstLastPara="1" wrap="square" lIns="91425" tIns="91425" rIns="91425" bIns="91425" anchor="ctr" anchorCtr="0">
            <a:noAutofit/>
          </a:bodyPr>
          <a:lstStyle>
            <a:lvl1pPr lvl="0">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1"/>
        <p:cNvGrpSpPr/>
        <p:nvPr/>
      </p:nvGrpSpPr>
      <p:grpSpPr>
        <a:xfrm>
          <a:off x="0" y="0"/>
          <a:ext cx="0" cy="0"/>
          <a:chOff x="0" y="0"/>
          <a:chExt cx="0" cy="0"/>
        </a:xfrm>
      </p:grpSpPr>
      <p:grpSp>
        <p:nvGrpSpPr>
          <p:cNvPr id="62" name="Google Shape;62;p5"/>
          <p:cNvGrpSpPr/>
          <p:nvPr/>
        </p:nvGrpSpPr>
        <p:grpSpPr>
          <a:xfrm>
            <a:off x="6946842" y="4472723"/>
            <a:ext cx="2202830" cy="670795"/>
            <a:chOff x="5575242" y="4472723"/>
            <a:chExt cx="2202830" cy="670795"/>
          </a:xfrm>
        </p:grpSpPr>
        <p:sp>
          <p:nvSpPr>
            <p:cNvPr id="63" name="Google Shape;63;p5"/>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 name="Google Shape;64;p5"/>
            <p:cNvGrpSpPr/>
            <p:nvPr/>
          </p:nvGrpSpPr>
          <p:grpSpPr>
            <a:xfrm flipH="1">
              <a:off x="5734850" y="4472723"/>
              <a:ext cx="2040837" cy="670795"/>
              <a:chOff x="1297954" y="330075"/>
              <a:chExt cx="5169293" cy="1699506"/>
            </a:xfrm>
          </p:grpSpPr>
          <p:sp>
            <p:nvSpPr>
              <p:cNvPr id="65" name="Google Shape;65;p5"/>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5"/>
            <p:cNvGrpSpPr/>
            <p:nvPr/>
          </p:nvGrpSpPr>
          <p:grpSpPr>
            <a:xfrm flipH="1">
              <a:off x="5578209" y="4646738"/>
              <a:ext cx="2199863" cy="304563"/>
              <a:chOff x="-5827153" y="330075"/>
              <a:chExt cx="12276019" cy="1699569"/>
            </a:xfrm>
          </p:grpSpPr>
          <p:sp>
            <p:nvSpPr>
              <p:cNvPr id="68" name="Google Shape;68;p5"/>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 name="Google Shape;70;p5"/>
          <p:cNvGrpSpPr/>
          <p:nvPr/>
        </p:nvGrpSpPr>
        <p:grpSpPr>
          <a:xfrm>
            <a:off x="-4" y="40"/>
            <a:ext cx="7072430" cy="1327315"/>
            <a:chOff x="-4" y="40"/>
            <a:chExt cx="7072430" cy="1327315"/>
          </a:xfrm>
        </p:grpSpPr>
        <p:sp>
          <p:nvSpPr>
            <p:cNvPr id="71" name="Google Shape;71;p5"/>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72" name="Google Shape;72;p5"/>
            <p:cNvGrpSpPr/>
            <p:nvPr/>
          </p:nvGrpSpPr>
          <p:grpSpPr>
            <a:xfrm rot="10800000" flipH="1">
              <a:off x="3" y="40"/>
              <a:ext cx="6756168" cy="1327315"/>
              <a:chOff x="-2168138" y="330075"/>
              <a:chExt cx="8650663" cy="1699506"/>
            </a:xfrm>
          </p:grpSpPr>
          <p:sp>
            <p:nvSpPr>
              <p:cNvPr id="73" name="Google Shape;73;p5"/>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74" name="Google Shape;74;p5"/>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75" name="Google Shape;75;p5"/>
            <p:cNvGrpSpPr/>
            <p:nvPr/>
          </p:nvGrpSpPr>
          <p:grpSpPr>
            <a:xfrm rot="10800000" flipH="1">
              <a:off x="-4" y="381007"/>
              <a:ext cx="7072430" cy="771744"/>
              <a:chOff x="-9092084" y="330075"/>
              <a:chExt cx="15574609" cy="1699501"/>
            </a:xfrm>
          </p:grpSpPr>
          <p:sp>
            <p:nvSpPr>
              <p:cNvPr id="76" name="Google Shape;76;p5"/>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77" name="Google Shape;77;p5"/>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sp>
        <p:nvSpPr>
          <p:cNvPr id="78" name="Google Shape;78;p5"/>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Google Shape;79;p5"/>
          <p:cNvSpPr txBox="1">
            <a:spLocks noGrp="1"/>
          </p:cNvSpPr>
          <p:nvPr>
            <p:ph type="body" idx="1"/>
          </p:nvPr>
        </p:nvSpPr>
        <p:spPr>
          <a:xfrm>
            <a:off x="814275" y="1327350"/>
            <a:ext cx="6132600" cy="3145500"/>
          </a:xfrm>
          <a:prstGeom prst="rect">
            <a:avLst/>
          </a:prstGeom>
        </p:spPr>
        <p:txBody>
          <a:bodyPr spcFirstLastPara="1" wrap="square" lIns="91425" tIns="91425" rIns="91425" bIns="91425" anchor="ctr" anchorCtr="0">
            <a:noAutofit/>
          </a:bodyPr>
          <a:lstStyle>
            <a:lvl1pPr marL="457200" lvl="0" indent="-381000">
              <a:spcBef>
                <a:spcPts val="60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80" name="Google Shape;80;p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81"/>
        <p:cNvGrpSpPr/>
        <p:nvPr/>
      </p:nvGrpSpPr>
      <p:grpSpPr>
        <a:xfrm>
          <a:off x="0" y="0"/>
          <a:ext cx="0" cy="0"/>
          <a:chOff x="0" y="0"/>
          <a:chExt cx="0" cy="0"/>
        </a:xfrm>
      </p:grpSpPr>
      <p:grpSp>
        <p:nvGrpSpPr>
          <p:cNvPr id="82" name="Google Shape;82;p6"/>
          <p:cNvGrpSpPr/>
          <p:nvPr/>
        </p:nvGrpSpPr>
        <p:grpSpPr>
          <a:xfrm>
            <a:off x="-4" y="40"/>
            <a:ext cx="7072430" cy="1327315"/>
            <a:chOff x="-4" y="40"/>
            <a:chExt cx="7072430" cy="1327315"/>
          </a:xfrm>
        </p:grpSpPr>
        <p:sp>
          <p:nvSpPr>
            <p:cNvPr id="83" name="Google Shape;83;p6"/>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84" name="Google Shape;84;p6"/>
            <p:cNvGrpSpPr/>
            <p:nvPr/>
          </p:nvGrpSpPr>
          <p:grpSpPr>
            <a:xfrm rot="10800000" flipH="1">
              <a:off x="3" y="40"/>
              <a:ext cx="6756168" cy="1327315"/>
              <a:chOff x="-2168138" y="330075"/>
              <a:chExt cx="8650663" cy="1699506"/>
            </a:xfrm>
          </p:grpSpPr>
          <p:sp>
            <p:nvSpPr>
              <p:cNvPr id="85" name="Google Shape;85;p6"/>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86" name="Google Shape;86;p6"/>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87" name="Google Shape;87;p6"/>
            <p:cNvGrpSpPr/>
            <p:nvPr/>
          </p:nvGrpSpPr>
          <p:grpSpPr>
            <a:xfrm rot="10800000" flipH="1">
              <a:off x="-4" y="381007"/>
              <a:ext cx="7072430" cy="771744"/>
              <a:chOff x="-9092084" y="330075"/>
              <a:chExt cx="15574609" cy="1699501"/>
            </a:xfrm>
          </p:grpSpPr>
          <p:sp>
            <p:nvSpPr>
              <p:cNvPr id="88" name="Google Shape;88;p6"/>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89" name="Google Shape;89;p6"/>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90" name="Google Shape;90;p6"/>
          <p:cNvGrpSpPr/>
          <p:nvPr/>
        </p:nvGrpSpPr>
        <p:grpSpPr>
          <a:xfrm>
            <a:off x="6946842" y="4472723"/>
            <a:ext cx="2202830" cy="670795"/>
            <a:chOff x="5575242" y="4472723"/>
            <a:chExt cx="2202830" cy="670795"/>
          </a:xfrm>
        </p:grpSpPr>
        <p:sp>
          <p:nvSpPr>
            <p:cNvPr id="91" name="Google Shape;91;p6"/>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6"/>
            <p:cNvGrpSpPr/>
            <p:nvPr/>
          </p:nvGrpSpPr>
          <p:grpSpPr>
            <a:xfrm flipH="1">
              <a:off x="5734850" y="4472723"/>
              <a:ext cx="2040837" cy="670795"/>
              <a:chOff x="1297954" y="330075"/>
              <a:chExt cx="5169293" cy="1699506"/>
            </a:xfrm>
          </p:grpSpPr>
          <p:sp>
            <p:nvSpPr>
              <p:cNvPr id="93" name="Google Shape;93;p6"/>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6"/>
            <p:cNvGrpSpPr/>
            <p:nvPr/>
          </p:nvGrpSpPr>
          <p:grpSpPr>
            <a:xfrm flipH="1">
              <a:off x="5578209" y="4646738"/>
              <a:ext cx="2199863" cy="304563"/>
              <a:chOff x="-5827153" y="330075"/>
              <a:chExt cx="12276019" cy="1699569"/>
            </a:xfrm>
          </p:grpSpPr>
          <p:sp>
            <p:nvSpPr>
              <p:cNvPr id="96" name="Google Shape;96;p6"/>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 name="Google Shape;98;p6"/>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99" name="Google Shape;99;p6"/>
          <p:cNvSpPr txBox="1">
            <a:spLocks noGrp="1"/>
          </p:cNvSpPr>
          <p:nvPr>
            <p:ph type="body" idx="1"/>
          </p:nvPr>
        </p:nvSpPr>
        <p:spPr>
          <a:xfrm>
            <a:off x="814275" y="1537988"/>
            <a:ext cx="3378300" cy="272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0" name="Google Shape;100;p6"/>
          <p:cNvSpPr txBox="1">
            <a:spLocks noGrp="1"/>
          </p:cNvSpPr>
          <p:nvPr>
            <p:ph type="body" idx="2"/>
          </p:nvPr>
        </p:nvSpPr>
        <p:spPr>
          <a:xfrm>
            <a:off x="4396123" y="1537988"/>
            <a:ext cx="3378300" cy="272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1" name="Google Shape;101;p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02"/>
        <p:cNvGrpSpPr/>
        <p:nvPr/>
      </p:nvGrpSpPr>
      <p:grpSpPr>
        <a:xfrm>
          <a:off x="0" y="0"/>
          <a:ext cx="0" cy="0"/>
          <a:chOff x="0" y="0"/>
          <a:chExt cx="0" cy="0"/>
        </a:xfrm>
      </p:grpSpPr>
      <p:grpSp>
        <p:nvGrpSpPr>
          <p:cNvPr id="103" name="Google Shape;103;p7"/>
          <p:cNvGrpSpPr/>
          <p:nvPr/>
        </p:nvGrpSpPr>
        <p:grpSpPr>
          <a:xfrm>
            <a:off x="-4" y="40"/>
            <a:ext cx="7072430" cy="1327315"/>
            <a:chOff x="-4" y="40"/>
            <a:chExt cx="7072430" cy="1327315"/>
          </a:xfrm>
        </p:grpSpPr>
        <p:sp>
          <p:nvSpPr>
            <p:cNvPr id="104" name="Google Shape;104;p7"/>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05" name="Google Shape;105;p7"/>
            <p:cNvGrpSpPr/>
            <p:nvPr/>
          </p:nvGrpSpPr>
          <p:grpSpPr>
            <a:xfrm rot="10800000" flipH="1">
              <a:off x="3" y="40"/>
              <a:ext cx="6756168" cy="1327315"/>
              <a:chOff x="-2168138" y="330075"/>
              <a:chExt cx="8650663" cy="1699506"/>
            </a:xfrm>
          </p:grpSpPr>
          <p:sp>
            <p:nvSpPr>
              <p:cNvPr id="106" name="Google Shape;106;p7"/>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07" name="Google Shape;107;p7"/>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08" name="Google Shape;108;p7"/>
            <p:cNvGrpSpPr/>
            <p:nvPr/>
          </p:nvGrpSpPr>
          <p:grpSpPr>
            <a:xfrm rot="10800000" flipH="1">
              <a:off x="-4" y="381007"/>
              <a:ext cx="7072430" cy="771744"/>
              <a:chOff x="-9092084" y="330075"/>
              <a:chExt cx="15574609" cy="1699501"/>
            </a:xfrm>
          </p:grpSpPr>
          <p:sp>
            <p:nvSpPr>
              <p:cNvPr id="109" name="Google Shape;109;p7"/>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10" name="Google Shape;110;p7"/>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111" name="Google Shape;111;p7"/>
          <p:cNvGrpSpPr/>
          <p:nvPr/>
        </p:nvGrpSpPr>
        <p:grpSpPr>
          <a:xfrm>
            <a:off x="6946842" y="4472723"/>
            <a:ext cx="2202830" cy="670795"/>
            <a:chOff x="5575242" y="4472723"/>
            <a:chExt cx="2202830" cy="670795"/>
          </a:xfrm>
        </p:grpSpPr>
        <p:sp>
          <p:nvSpPr>
            <p:cNvPr id="112" name="Google Shape;112;p7"/>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 name="Google Shape;113;p7"/>
            <p:cNvGrpSpPr/>
            <p:nvPr/>
          </p:nvGrpSpPr>
          <p:grpSpPr>
            <a:xfrm flipH="1">
              <a:off x="5734850" y="4472723"/>
              <a:ext cx="2040837" cy="670795"/>
              <a:chOff x="1297954" y="330075"/>
              <a:chExt cx="5169293" cy="1699506"/>
            </a:xfrm>
          </p:grpSpPr>
          <p:sp>
            <p:nvSpPr>
              <p:cNvPr id="114" name="Google Shape;114;p7"/>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7"/>
            <p:cNvGrpSpPr/>
            <p:nvPr/>
          </p:nvGrpSpPr>
          <p:grpSpPr>
            <a:xfrm flipH="1">
              <a:off x="5578209" y="4646738"/>
              <a:ext cx="2199863" cy="304563"/>
              <a:chOff x="-5827153" y="330075"/>
              <a:chExt cx="12276019" cy="1699569"/>
            </a:xfrm>
          </p:grpSpPr>
          <p:sp>
            <p:nvSpPr>
              <p:cNvPr id="117" name="Google Shape;117;p7"/>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9" name="Google Shape;119;p7"/>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20" name="Google Shape;120;p7"/>
          <p:cNvSpPr txBox="1">
            <a:spLocks noGrp="1"/>
          </p:cNvSpPr>
          <p:nvPr>
            <p:ph type="body" idx="1"/>
          </p:nvPr>
        </p:nvSpPr>
        <p:spPr>
          <a:xfrm>
            <a:off x="870450" y="1545076"/>
            <a:ext cx="2247900" cy="27099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21" name="Google Shape;121;p7"/>
          <p:cNvSpPr txBox="1">
            <a:spLocks noGrp="1"/>
          </p:cNvSpPr>
          <p:nvPr>
            <p:ph type="body" idx="2"/>
          </p:nvPr>
        </p:nvSpPr>
        <p:spPr>
          <a:xfrm>
            <a:off x="3233637" y="1545076"/>
            <a:ext cx="2247900" cy="27099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22" name="Google Shape;122;p7"/>
          <p:cNvSpPr txBox="1">
            <a:spLocks noGrp="1"/>
          </p:cNvSpPr>
          <p:nvPr>
            <p:ph type="body" idx="3"/>
          </p:nvPr>
        </p:nvSpPr>
        <p:spPr>
          <a:xfrm>
            <a:off x="5540650" y="1545076"/>
            <a:ext cx="2247900" cy="27099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23" name="Google Shape;123;p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grpSp>
        <p:nvGrpSpPr>
          <p:cNvPr id="163" name="Google Shape;163;p10"/>
          <p:cNvGrpSpPr/>
          <p:nvPr/>
        </p:nvGrpSpPr>
        <p:grpSpPr>
          <a:xfrm rot="10800000">
            <a:off x="-8" y="-2"/>
            <a:ext cx="2202830" cy="670795"/>
            <a:chOff x="5575242" y="4472723"/>
            <a:chExt cx="2202830" cy="670795"/>
          </a:xfrm>
        </p:grpSpPr>
        <p:sp>
          <p:nvSpPr>
            <p:cNvPr id="164" name="Google Shape;164;p10"/>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10"/>
            <p:cNvGrpSpPr/>
            <p:nvPr/>
          </p:nvGrpSpPr>
          <p:grpSpPr>
            <a:xfrm flipH="1">
              <a:off x="5734850" y="4472723"/>
              <a:ext cx="2040837" cy="670795"/>
              <a:chOff x="1297954" y="330075"/>
              <a:chExt cx="5169293" cy="1699506"/>
            </a:xfrm>
          </p:grpSpPr>
          <p:sp>
            <p:nvSpPr>
              <p:cNvPr id="166" name="Google Shape;166;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10"/>
            <p:cNvGrpSpPr/>
            <p:nvPr/>
          </p:nvGrpSpPr>
          <p:grpSpPr>
            <a:xfrm flipH="1">
              <a:off x="5578209" y="4646738"/>
              <a:ext cx="2199863" cy="304563"/>
              <a:chOff x="-5827153" y="330075"/>
              <a:chExt cx="12276019" cy="1699569"/>
            </a:xfrm>
          </p:grpSpPr>
          <p:sp>
            <p:nvSpPr>
              <p:cNvPr id="169" name="Google Shape;169;p10"/>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0"/>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1" name="Google Shape;171;p10"/>
          <p:cNvGrpSpPr/>
          <p:nvPr/>
        </p:nvGrpSpPr>
        <p:grpSpPr>
          <a:xfrm>
            <a:off x="6946842" y="4472723"/>
            <a:ext cx="2202830" cy="670795"/>
            <a:chOff x="5575242" y="4472723"/>
            <a:chExt cx="2202830" cy="670795"/>
          </a:xfrm>
        </p:grpSpPr>
        <p:sp>
          <p:nvSpPr>
            <p:cNvPr id="172" name="Google Shape;172;p10"/>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 name="Google Shape;173;p10"/>
            <p:cNvGrpSpPr/>
            <p:nvPr/>
          </p:nvGrpSpPr>
          <p:grpSpPr>
            <a:xfrm flipH="1">
              <a:off x="5734850" y="4472723"/>
              <a:ext cx="2040837" cy="670795"/>
              <a:chOff x="1297954" y="330075"/>
              <a:chExt cx="5169293" cy="1699506"/>
            </a:xfrm>
          </p:grpSpPr>
          <p:sp>
            <p:nvSpPr>
              <p:cNvPr id="174" name="Google Shape;174;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10"/>
            <p:cNvGrpSpPr/>
            <p:nvPr/>
          </p:nvGrpSpPr>
          <p:grpSpPr>
            <a:xfrm flipH="1">
              <a:off x="5578209" y="4646738"/>
              <a:ext cx="2199863" cy="304563"/>
              <a:chOff x="-5827153" y="330075"/>
              <a:chExt cx="12276019" cy="1699569"/>
            </a:xfrm>
          </p:grpSpPr>
          <p:sp>
            <p:nvSpPr>
              <p:cNvPr id="177" name="Google Shape;177;p10"/>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0"/>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9" name="Google Shape;179;p10"/>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grpSp>
        <p:nvGrpSpPr>
          <p:cNvPr id="125" name="Google Shape;125;p8"/>
          <p:cNvGrpSpPr/>
          <p:nvPr/>
        </p:nvGrpSpPr>
        <p:grpSpPr>
          <a:xfrm>
            <a:off x="-4" y="40"/>
            <a:ext cx="7072430" cy="1327315"/>
            <a:chOff x="-4" y="40"/>
            <a:chExt cx="7072430" cy="1327315"/>
          </a:xfrm>
        </p:grpSpPr>
        <p:sp>
          <p:nvSpPr>
            <p:cNvPr id="126" name="Google Shape;126;p8"/>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27" name="Google Shape;127;p8"/>
            <p:cNvGrpSpPr/>
            <p:nvPr/>
          </p:nvGrpSpPr>
          <p:grpSpPr>
            <a:xfrm rot="10800000" flipH="1">
              <a:off x="3" y="40"/>
              <a:ext cx="6756168" cy="1327315"/>
              <a:chOff x="-2168138" y="330075"/>
              <a:chExt cx="8650663" cy="1699506"/>
            </a:xfrm>
          </p:grpSpPr>
          <p:sp>
            <p:nvSpPr>
              <p:cNvPr id="128" name="Google Shape;128;p8"/>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29" name="Google Shape;129;p8"/>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30" name="Google Shape;130;p8"/>
            <p:cNvGrpSpPr/>
            <p:nvPr/>
          </p:nvGrpSpPr>
          <p:grpSpPr>
            <a:xfrm rot="10800000" flipH="1">
              <a:off x="-4" y="381007"/>
              <a:ext cx="7072430" cy="771744"/>
              <a:chOff x="-9092084" y="330075"/>
              <a:chExt cx="15574609" cy="1699501"/>
            </a:xfrm>
          </p:grpSpPr>
          <p:sp>
            <p:nvSpPr>
              <p:cNvPr id="131" name="Google Shape;131;p8"/>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32" name="Google Shape;132;p8"/>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133" name="Google Shape;133;p8"/>
          <p:cNvGrpSpPr/>
          <p:nvPr/>
        </p:nvGrpSpPr>
        <p:grpSpPr>
          <a:xfrm>
            <a:off x="6946842" y="4472723"/>
            <a:ext cx="2202830" cy="670795"/>
            <a:chOff x="5575242" y="4472723"/>
            <a:chExt cx="2202830" cy="670795"/>
          </a:xfrm>
        </p:grpSpPr>
        <p:sp>
          <p:nvSpPr>
            <p:cNvPr id="134" name="Google Shape;134;p8"/>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8"/>
            <p:cNvGrpSpPr/>
            <p:nvPr/>
          </p:nvGrpSpPr>
          <p:grpSpPr>
            <a:xfrm flipH="1">
              <a:off x="5734850" y="4472723"/>
              <a:ext cx="2040837" cy="670795"/>
              <a:chOff x="1297954" y="330075"/>
              <a:chExt cx="5169293" cy="1699506"/>
            </a:xfrm>
          </p:grpSpPr>
          <p:sp>
            <p:nvSpPr>
              <p:cNvPr id="136" name="Google Shape;136;p8"/>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8"/>
            <p:cNvGrpSpPr/>
            <p:nvPr/>
          </p:nvGrpSpPr>
          <p:grpSpPr>
            <a:xfrm flipH="1">
              <a:off x="5578209" y="4646738"/>
              <a:ext cx="2199863" cy="304563"/>
              <a:chOff x="-5827153" y="330075"/>
              <a:chExt cx="12276019" cy="1699569"/>
            </a:xfrm>
          </p:grpSpPr>
          <p:sp>
            <p:nvSpPr>
              <p:cNvPr id="139" name="Google Shape;139;p8"/>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1" name="Google Shape;141;p8"/>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42" name="Google Shape;142;p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879978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1pPr>
            <a:lvl2pPr lvl="1">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2pPr>
            <a:lvl3pPr lvl="2">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3pPr>
            <a:lvl4pPr lvl="3">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4pPr>
            <a:lvl5pPr lvl="4">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5pPr>
            <a:lvl6pPr lvl="5">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6pPr>
            <a:lvl7pPr lvl="6">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7pPr>
            <a:lvl8pPr lvl="7">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8pPr>
            <a:lvl9pPr lvl="8">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814275" y="1327350"/>
            <a:ext cx="6132600" cy="3145500"/>
          </a:xfrm>
          <a:prstGeom prst="rect">
            <a:avLst/>
          </a:prstGeom>
          <a:noFill/>
          <a:ln>
            <a:noFill/>
          </a:ln>
        </p:spPr>
        <p:txBody>
          <a:bodyPr spcFirstLastPara="1" wrap="square" lIns="91425" tIns="91425" rIns="91425" bIns="91425" anchor="ctr" anchorCtr="0">
            <a:noAutofit/>
          </a:bodyPr>
          <a:lstStyle>
            <a:lvl1pPr marL="457200" lvl="0" indent="-381000">
              <a:spcBef>
                <a:spcPts val="6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lvl="0" algn="r">
              <a:buNone/>
              <a:defRPr sz="1200" b="1">
                <a:solidFill>
                  <a:schemeClr val="lt1"/>
                </a:solidFill>
                <a:latin typeface="Roboto Condensed"/>
                <a:ea typeface="Roboto Condensed"/>
                <a:cs typeface="Roboto Condensed"/>
                <a:sym typeface="Roboto Condensed"/>
              </a:defRPr>
            </a:lvl1pPr>
            <a:lvl2pPr lvl="1" algn="r">
              <a:buNone/>
              <a:defRPr sz="1200" b="1">
                <a:solidFill>
                  <a:schemeClr val="lt1"/>
                </a:solidFill>
                <a:latin typeface="Roboto Condensed"/>
                <a:ea typeface="Roboto Condensed"/>
                <a:cs typeface="Roboto Condensed"/>
                <a:sym typeface="Roboto Condensed"/>
              </a:defRPr>
            </a:lvl2pPr>
            <a:lvl3pPr lvl="2" algn="r">
              <a:buNone/>
              <a:defRPr sz="1200" b="1">
                <a:solidFill>
                  <a:schemeClr val="lt1"/>
                </a:solidFill>
                <a:latin typeface="Roboto Condensed"/>
                <a:ea typeface="Roboto Condensed"/>
                <a:cs typeface="Roboto Condensed"/>
                <a:sym typeface="Roboto Condensed"/>
              </a:defRPr>
            </a:lvl3pPr>
            <a:lvl4pPr lvl="3" algn="r">
              <a:buNone/>
              <a:defRPr sz="1200" b="1">
                <a:solidFill>
                  <a:schemeClr val="lt1"/>
                </a:solidFill>
                <a:latin typeface="Roboto Condensed"/>
                <a:ea typeface="Roboto Condensed"/>
                <a:cs typeface="Roboto Condensed"/>
                <a:sym typeface="Roboto Condensed"/>
              </a:defRPr>
            </a:lvl4pPr>
            <a:lvl5pPr lvl="4" algn="r">
              <a:buNone/>
              <a:defRPr sz="1200" b="1">
                <a:solidFill>
                  <a:schemeClr val="lt1"/>
                </a:solidFill>
                <a:latin typeface="Roboto Condensed"/>
                <a:ea typeface="Roboto Condensed"/>
                <a:cs typeface="Roboto Condensed"/>
                <a:sym typeface="Roboto Condensed"/>
              </a:defRPr>
            </a:lvl5pPr>
            <a:lvl6pPr lvl="5" algn="r">
              <a:buNone/>
              <a:defRPr sz="1200" b="1">
                <a:solidFill>
                  <a:schemeClr val="lt1"/>
                </a:solidFill>
                <a:latin typeface="Roboto Condensed"/>
                <a:ea typeface="Roboto Condensed"/>
                <a:cs typeface="Roboto Condensed"/>
                <a:sym typeface="Roboto Condensed"/>
              </a:defRPr>
            </a:lvl6pPr>
            <a:lvl7pPr lvl="6" algn="r">
              <a:buNone/>
              <a:defRPr sz="1200" b="1">
                <a:solidFill>
                  <a:schemeClr val="lt1"/>
                </a:solidFill>
                <a:latin typeface="Roboto Condensed"/>
                <a:ea typeface="Roboto Condensed"/>
                <a:cs typeface="Roboto Condensed"/>
                <a:sym typeface="Roboto Condensed"/>
              </a:defRPr>
            </a:lvl7pPr>
            <a:lvl8pPr lvl="7" algn="r">
              <a:buNone/>
              <a:defRPr sz="1200" b="1">
                <a:solidFill>
                  <a:schemeClr val="lt1"/>
                </a:solidFill>
                <a:latin typeface="Roboto Condensed"/>
                <a:ea typeface="Roboto Condensed"/>
                <a:cs typeface="Roboto Condensed"/>
                <a:sym typeface="Roboto Condensed"/>
              </a:defRPr>
            </a:lvl8pPr>
            <a:lvl9pPr lvl="8" algn="r">
              <a:buNone/>
              <a:defRPr sz="1200" b="1">
                <a:solidFill>
                  <a:schemeClr val="lt1"/>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6" r:id="rId5"/>
    <p:sldLayoutId id="214748366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11.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5.xml"/><Relationship Id="rId16" Type="http://schemas.openxmlformats.org/officeDocument/2006/relationships/image" Target="../media/image60.png"/><Relationship Id="rId1" Type="http://schemas.openxmlformats.org/officeDocument/2006/relationships/slideLayout" Target="../slideLayouts/slideLayout4.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7.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jp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2" name="TextBox 1">
            <a:extLst>
              <a:ext uri="{FF2B5EF4-FFF2-40B4-BE49-F238E27FC236}">
                <a16:creationId xmlns:a16="http://schemas.microsoft.com/office/drawing/2014/main" id="{707B7702-F4FE-5315-3AAA-604533AC48D6}"/>
              </a:ext>
            </a:extLst>
          </p:cNvPr>
          <p:cNvSpPr txBox="1"/>
          <p:nvPr/>
        </p:nvSpPr>
        <p:spPr>
          <a:xfrm>
            <a:off x="4518217" y="4266583"/>
            <a:ext cx="4672493" cy="338554"/>
          </a:xfrm>
          <a:prstGeom prst="rect">
            <a:avLst/>
          </a:prstGeom>
          <a:noFill/>
        </p:spPr>
        <p:txBody>
          <a:bodyPr wrap="square" rtlCol="0">
            <a:spAutoFit/>
          </a:bodyPr>
          <a:lstStyle/>
          <a:p>
            <a:r>
              <a:rPr lang="en-US" sz="1600" b="1" dirty="0">
                <a:solidFill>
                  <a:schemeClr val="bg1"/>
                </a:solidFill>
              </a:rPr>
              <a:t>December 14, 2022      Orlando, FL</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42" y="1876002"/>
            <a:ext cx="5101823" cy="1355668"/>
          </a:xfrm>
          <a:prstGeom prst="rect">
            <a:avLst/>
          </a:prstGeom>
        </p:spPr>
      </p:pic>
      <p:pic>
        <p:nvPicPr>
          <p:cNvPr id="3" name="Picture 2">
            <a:extLst>
              <a:ext uri="{FF2B5EF4-FFF2-40B4-BE49-F238E27FC236}">
                <a16:creationId xmlns:a16="http://schemas.microsoft.com/office/drawing/2014/main" id="{AF46E999-FE1D-59FB-0C91-CCC0B8FFE55B}"/>
              </a:ext>
            </a:extLst>
          </p:cNvPr>
          <p:cNvPicPr>
            <a:picLocks noChangeAspect="1"/>
          </p:cNvPicPr>
          <p:nvPr/>
        </p:nvPicPr>
        <p:blipFill>
          <a:blip r:embed="rId4"/>
          <a:stretch>
            <a:fillRect/>
          </a:stretch>
        </p:blipFill>
        <p:spPr>
          <a:xfrm>
            <a:off x="3585485" y="0"/>
            <a:ext cx="2062480" cy="1035647"/>
          </a:xfrm>
          <a:prstGeom prst="rect">
            <a:avLst/>
          </a:prstGeom>
        </p:spPr>
      </p:pic>
      <p:pic>
        <p:nvPicPr>
          <p:cNvPr id="10" name="Picture 9">
            <a:extLst>
              <a:ext uri="{FF2B5EF4-FFF2-40B4-BE49-F238E27FC236}">
                <a16:creationId xmlns:a16="http://schemas.microsoft.com/office/drawing/2014/main" id="{FBCA0378-9E7A-DD7A-1FD9-CA9E99AEB2C0}"/>
              </a:ext>
            </a:extLst>
          </p:cNvPr>
          <p:cNvPicPr>
            <a:picLocks noChangeAspect="1"/>
          </p:cNvPicPr>
          <p:nvPr/>
        </p:nvPicPr>
        <p:blipFill>
          <a:blip r:embed="rId5"/>
          <a:stretch>
            <a:fillRect/>
          </a:stretch>
        </p:blipFill>
        <p:spPr>
          <a:xfrm>
            <a:off x="6189030" y="2038275"/>
            <a:ext cx="2562583" cy="10669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8"/>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STORE LOCATIONS – JANUARY 2022</a:t>
            </a:r>
            <a:endParaRPr dirty="0"/>
          </a:p>
        </p:txBody>
      </p:sp>
      <p:sp>
        <p:nvSpPr>
          <p:cNvPr id="446" name="Google Shape;446;p2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grpSp>
        <p:nvGrpSpPr>
          <p:cNvPr id="450" name="Google Shape;450;p28"/>
          <p:cNvGrpSpPr/>
          <p:nvPr/>
        </p:nvGrpSpPr>
        <p:grpSpPr>
          <a:xfrm>
            <a:off x="305070" y="605926"/>
            <a:ext cx="323793" cy="339493"/>
            <a:chOff x="5961125" y="1623900"/>
            <a:chExt cx="427450" cy="448175"/>
          </a:xfrm>
        </p:grpSpPr>
        <p:sp>
          <p:nvSpPr>
            <p:cNvPr id="451" name="Google Shape;451;p28"/>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8"/>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8"/>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8"/>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8"/>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8"/>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8"/>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8E3825D5-93E8-F64C-7E7A-B4EA8456375E}"/>
              </a:ext>
            </a:extLst>
          </p:cNvPr>
          <p:cNvPicPr>
            <a:picLocks noChangeAspect="1"/>
          </p:cNvPicPr>
          <p:nvPr/>
        </p:nvPicPr>
        <p:blipFill>
          <a:blip r:embed="rId3"/>
          <a:stretch>
            <a:fillRect/>
          </a:stretch>
        </p:blipFill>
        <p:spPr>
          <a:xfrm>
            <a:off x="877661" y="1158775"/>
            <a:ext cx="7388679" cy="3495950"/>
          </a:xfrm>
          <a:prstGeom prst="rect">
            <a:avLst/>
          </a:prstGeom>
        </p:spPr>
      </p:pic>
    </p:spTree>
    <p:extLst>
      <p:ext uri="{BB962C8B-B14F-4D97-AF65-F5344CB8AC3E}">
        <p14:creationId xmlns:p14="http://schemas.microsoft.com/office/powerpoint/2010/main" val="47969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8"/>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GROUP MEMBERS</a:t>
            </a:r>
            <a:endParaRPr dirty="0"/>
          </a:p>
        </p:txBody>
      </p:sp>
      <p:sp>
        <p:nvSpPr>
          <p:cNvPr id="446" name="Google Shape;446;p2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8660" b="27619"/>
          <a:stretch/>
        </p:blipFill>
        <p:spPr bwMode="auto">
          <a:xfrm>
            <a:off x="514675" y="1516629"/>
            <a:ext cx="2391756" cy="522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372" y="1544032"/>
            <a:ext cx="1885377" cy="501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609208" y="3438777"/>
            <a:ext cx="1341048" cy="795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996" y="2227011"/>
            <a:ext cx="1441078" cy="417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2731" y="2981351"/>
            <a:ext cx="1032423" cy="650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194" y="2764159"/>
            <a:ext cx="969169" cy="758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903" y="3869968"/>
            <a:ext cx="1086764" cy="717154"/>
          </a:xfrm>
          <a:prstGeom prst="rect">
            <a:avLst/>
          </a:prstGeom>
        </p:spPr>
      </p:pic>
      <p:pic>
        <p:nvPicPr>
          <p:cNvPr id="2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26546" y="2981351"/>
            <a:ext cx="1309613" cy="56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p:cNvPicPr>
            <a:picLocks noChangeAspect="1"/>
          </p:cNvPicPr>
          <p:nvPr/>
        </p:nvPicPr>
        <p:blipFill>
          <a:blip r:embed="rId11"/>
          <a:stretch>
            <a:fillRect/>
          </a:stretch>
        </p:blipFill>
        <p:spPr>
          <a:xfrm>
            <a:off x="6789052" y="1548000"/>
            <a:ext cx="2184603" cy="494720"/>
          </a:xfrm>
          <a:prstGeom prst="rect">
            <a:avLst/>
          </a:prstGeom>
        </p:spPr>
      </p:pic>
      <p:pic>
        <p:nvPicPr>
          <p:cNvPr id="27" name="Picture 26"/>
          <p:cNvPicPr>
            <a:picLocks noChangeAspect="1"/>
          </p:cNvPicPr>
          <p:nvPr/>
        </p:nvPicPr>
        <p:blipFill>
          <a:blip r:embed="rId12"/>
          <a:stretch>
            <a:fillRect/>
          </a:stretch>
        </p:blipFill>
        <p:spPr>
          <a:xfrm>
            <a:off x="5011468" y="2032041"/>
            <a:ext cx="1161389" cy="466385"/>
          </a:xfrm>
          <a:prstGeom prst="rect">
            <a:avLst/>
          </a:prstGeom>
        </p:spPr>
      </p:pic>
      <p:pic>
        <p:nvPicPr>
          <p:cNvPr id="28" name="Picture 27">
            <a:extLst>
              <a:ext uri="{FF2B5EF4-FFF2-40B4-BE49-F238E27FC236}">
                <a16:creationId xmlns:a16="http://schemas.microsoft.com/office/drawing/2014/main" id="{B3A6433B-5A80-8A1D-A086-2B7676A62FDF}"/>
              </a:ext>
            </a:extLst>
          </p:cNvPr>
          <p:cNvPicPr>
            <a:picLocks noChangeAspect="1"/>
          </p:cNvPicPr>
          <p:nvPr/>
        </p:nvPicPr>
        <p:blipFill>
          <a:blip r:embed="rId13"/>
          <a:stretch>
            <a:fillRect/>
          </a:stretch>
        </p:blipFill>
        <p:spPr>
          <a:xfrm>
            <a:off x="4498367" y="2728982"/>
            <a:ext cx="1800638" cy="400142"/>
          </a:xfrm>
          <a:prstGeom prst="rect">
            <a:avLst/>
          </a:prstGeom>
        </p:spPr>
      </p:pic>
      <p:pic>
        <p:nvPicPr>
          <p:cNvPr id="29" name="Picture 28">
            <a:extLst>
              <a:ext uri="{FF2B5EF4-FFF2-40B4-BE49-F238E27FC236}">
                <a16:creationId xmlns:a16="http://schemas.microsoft.com/office/drawing/2014/main" id="{834E62B1-B9C0-E021-6D75-1F61DBDAF767}"/>
              </a:ext>
            </a:extLst>
          </p:cNvPr>
          <p:cNvPicPr>
            <a:picLocks noChangeAspect="1"/>
          </p:cNvPicPr>
          <p:nvPr/>
        </p:nvPicPr>
        <p:blipFill>
          <a:blip r:embed="rId14"/>
          <a:stretch>
            <a:fillRect/>
          </a:stretch>
        </p:blipFill>
        <p:spPr>
          <a:xfrm>
            <a:off x="6334276" y="2223769"/>
            <a:ext cx="1310441" cy="854635"/>
          </a:xfrm>
          <a:prstGeom prst="rect">
            <a:avLst/>
          </a:prstGeom>
        </p:spPr>
      </p:pic>
      <p:pic>
        <p:nvPicPr>
          <p:cNvPr id="30" name="Picture 29">
            <a:extLst>
              <a:ext uri="{FF2B5EF4-FFF2-40B4-BE49-F238E27FC236}">
                <a16:creationId xmlns:a16="http://schemas.microsoft.com/office/drawing/2014/main" id="{B7DC7B00-75DB-E2D3-C41F-C57A00265FA8}"/>
              </a:ext>
            </a:extLst>
          </p:cNvPr>
          <p:cNvPicPr>
            <a:picLocks noChangeAspect="1"/>
          </p:cNvPicPr>
          <p:nvPr/>
        </p:nvPicPr>
        <p:blipFill>
          <a:blip r:embed="rId15"/>
          <a:stretch>
            <a:fillRect/>
          </a:stretch>
        </p:blipFill>
        <p:spPr>
          <a:xfrm>
            <a:off x="5323494" y="3337285"/>
            <a:ext cx="1447459" cy="497019"/>
          </a:xfrm>
          <a:prstGeom prst="rect">
            <a:avLst/>
          </a:prstGeom>
        </p:spPr>
      </p:pic>
      <p:pic>
        <p:nvPicPr>
          <p:cNvPr id="31" name="Picture 30">
            <a:extLst>
              <a:ext uri="{FF2B5EF4-FFF2-40B4-BE49-F238E27FC236}">
                <a16:creationId xmlns:a16="http://schemas.microsoft.com/office/drawing/2014/main" id="{A75892FE-8DC4-5ED5-576E-789B7E18B22D}"/>
              </a:ext>
            </a:extLst>
          </p:cNvPr>
          <p:cNvPicPr>
            <a:picLocks noChangeAspect="1"/>
          </p:cNvPicPr>
          <p:nvPr/>
        </p:nvPicPr>
        <p:blipFill>
          <a:blip r:embed="rId16"/>
          <a:stretch>
            <a:fillRect/>
          </a:stretch>
        </p:blipFill>
        <p:spPr>
          <a:xfrm>
            <a:off x="4818165" y="3964744"/>
            <a:ext cx="2076880" cy="596493"/>
          </a:xfrm>
          <a:prstGeom prst="rect">
            <a:avLst/>
          </a:prstGeom>
          <a:effectLst>
            <a:outerShdw blurRad="114300" dist="50800" dir="5400000" algn="ctr" rotWithShape="0">
              <a:schemeClr val="tx1"/>
            </a:outerShdw>
          </a:effectLst>
        </p:spPr>
      </p:pic>
      <p:pic>
        <p:nvPicPr>
          <p:cNvPr id="32" name="Picture 31">
            <a:extLst>
              <a:ext uri="{FF2B5EF4-FFF2-40B4-BE49-F238E27FC236}">
                <a16:creationId xmlns:a16="http://schemas.microsoft.com/office/drawing/2014/main" id="{6AF2E2E3-ED59-C03E-CDC8-09454FFBE917}"/>
              </a:ext>
            </a:extLst>
          </p:cNvPr>
          <p:cNvPicPr>
            <a:picLocks noChangeAspect="1"/>
          </p:cNvPicPr>
          <p:nvPr/>
        </p:nvPicPr>
        <p:blipFill>
          <a:blip r:embed="rId17"/>
          <a:stretch>
            <a:fillRect/>
          </a:stretch>
        </p:blipFill>
        <p:spPr>
          <a:xfrm>
            <a:off x="7576073" y="2391453"/>
            <a:ext cx="1407319" cy="428625"/>
          </a:xfrm>
          <a:prstGeom prst="rect">
            <a:avLst/>
          </a:prstGeom>
        </p:spPr>
      </p:pic>
      <p:pic>
        <p:nvPicPr>
          <p:cNvPr id="5" name="Picture 4"/>
          <p:cNvPicPr>
            <a:picLocks noChangeAspect="1"/>
          </p:cNvPicPr>
          <p:nvPr/>
        </p:nvPicPr>
        <p:blipFill>
          <a:blip r:embed="rId18"/>
          <a:stretch>
            <a:fillRect/>
          </a:stretch>
        </p:blipFill>
        <p:spPr>
          <a:xfrm>
            <a:off x="279952" y="623262"/>
            <a:ext cx="408467" cy="304826"/>
          </a:xfrm>
          <a:prstGeom prst="rect">
            <a:avLst/>
          </a:prstGeom>
        </p:spPr>
      </p:pic>
      <p:pic>
        <p:nvPicPr>
          <p:cNvPr id="2" name="Picture 1"/>
          <p:cNvPicPr>
            <a:picLocks noChangeAspect="1"/>
          </p:cNvPicPr>
          <p:nvPr/>
        </p:nvPicPr>
        <p:blipFill>
          <a:blip r:embed="rId19"/>
          <a:stretch>
            <a:fillRect/>
          </a:stretch>
        </p:blipFill>
        <p:spPr>
          <a:xfrm>
            <a:off x="2478179" y="2384799"/>
            <a:ext cx="1299070" cy="596552"/>
          </a:xfrm>
          <a:prstGeom prst="rect">
            <a:avLst/>
          </a:prstGeom>
        </p:spPr>
      </p:pic>
      <p:pic>
        <p:nvPicPr>
          <p:cNvPr id="3" name="Picture 2"/>
          <p:cNvPicPr>
            <a:picLocks noChangeAspect="1"/>
          </p:cNvPicPr>
          <p:nvPr/>
        </p:nvPicPr>
        <p:blipFill rotWithShape="1">
          <a:blip r:embed="rId20"/>
          <a:srcRect l="14033" t="11113" r="12227" b="12509"/>
          <a:stretch/>
        </p:blipFill>
        <p:spPr>
          <a:xfrm>
            <a:off x="3067850" y="1473837"/>
            <a:ext cx="1327423" cy="716191"/>
          </a:xfrm>
          <a:prstGeom prst="rect">
            <a:avLst/>
          </a:prstGeom>
        </p:spPr>
      </p:pic>
      <p:pic>
        <p:nvPicPr>
          <p:cNvPr id="6" name="Picture 5"/>
          <p:cNvPicPr>
            <a:picLocks noChangeAspect="1"/>
          </p:cNvPicPr>
          <p:nvPr/>
        </p:nvPicPr>
        <p:blipFill rotWithShape="1">
          <a:blip r:embed="rId21"/>
          <a:srcRect l="5017" t="18518" r="11248" b="21300"/>
          <a:stretch/>
        </p:blipFill>
        <p:spPr>
          <a:xfrm>
            <a:off x="2808838" y="3172961"/>
            <a:ext cx="1676401" cy="619760"/>
          </a:xfrm>
          <a:prstGeom prst="rect">
            <a:avLst/>
          </a:prstGeom>
        </p:spPr>
      </p:pic>
      <p:pic>
        <p:nvPicPr>
          <p:cNvPr id="7" name="Picture 6"/>
          <p:cNvPicPr>
            <a:picLocks noChangeAspect="1"/>
          </p:cNvPicPr>
          <p:nvPr/>
        </p:nvPicPr>
        <p:blipFill>
          <a:blip r:embed="rId22"/>
          <a:stretch>
            <a:fillRect/>
          </a:stretch>
        </p:blipFill>
        <p:spPr>
          <a:xfrm>
            <a:off x="2326830" y="3984331"/>
            <a:ext cx="1777172" cy="703880"/>
          </a:xfrm>
          <a:prstGeom prst="rect">
            <a:avLst/>
          </a:prstGeom>
        </p:spPr>
      </p:pic>
    </p:spTree>
    <p:extLst>
      <p:ext uri="{BB962C8B-B14F-4D97-AF65-F5344CB8AC3E}">
        <p14:creationId xmlns:p14="http://schemas.microsoft.com/office/powerpoint/2010/main" val="302336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DFC7A7-A919-4734-B69B-ACF24BBADAA2}"/>
              </a:ext>
            </a:extLst>
          </p:cNvPr>
          <p:cNvPicPr>
            <a:picLocks noChangeAspect="1"/>
          </p:cNvPicPr>
          <p:nvPr/>
        </p:nvPicPr>
        <p:blipFill>
          <a:blip r:embed="rId3"/>
          <a:stretch>
            <a:fillRect/>
          </a:stretch>
        </p:blipFill>
        <p:spPr>
          <a:xfrm>
            <a:off x="318973" y="2478656"/>
            <a:ext cx="3897428" cy="1468157"/>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A7F58495-3BDC-418A-B93A-7C6761EDC4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4322" y="413113"/>
            <a:ext cx="4177425" cy="1328420"/>
          </a:xfrm>
          <a:prstGeom prst="rect">
            <a:avLst/>
          </a:prstGeom>
        </p:spPr>
      </p:pic>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5" name="TextBox 4">
            <a:extLst>
              <a:ext uri="{FF2B5EF4-FFF2-40B4-BE49-F238E27FC236}">
                <a16:creationId xmlns:a16="http://schemas.microsoft.com/office/drawing/2014/main" id="{03B42F27-E1E4-BDFA-8174-A92CF8D0F80B}"/>
              </a:ext>
            </a:extLst>
          </p:cNvPr>
          <p:cNvSpPr txBox="1"/>
          <p:nvPr/>
        </p:nvSpPr>
        <p:spPr>
          <a:xfrm>
            <a:off x="4703133" y="1973150"/>
            <a:ext cx="4440867" cy="2804370"/>
          </a:xfrm>
          <a:prstGeom prst="rect">
            <a:avLst/>
          </a:prstGeom>
        </p:spPr>
        <p:txBody>
          <a:bodyPr vert="horz" lIns="68580" tIns="34290" rIns="68580" bIns="34290" rtlCol="0" anchor="ctr">
            <a:normAutofit/>
          </a:bodyPr>
          <a:lstStyle/>
          <a:p>
            <a:pPr marL="214313" indent="-171450">
              <a:lnSpc>
                <a:spcPct val="90000"/>
              </a:lnSpc>
              <a:spcAft>
                <a:spcPts val="450"/>
              </a:spcAft>
              <a:buFont typeface="Arial" panose="020B0604020202020204" pitchFamily="34" charset="0"/>
              <a:buChar char="•"/>
            </a:pPr>
            <a:r>
              <a:rPr lang="en-US" sz="2000" dirty="0"/>
              <a:t>Purchasing Power</a:t>
            </a:r>
          </a:p>
          <a:p>
            <a:pPr marL="214313" indent="-171450">
              <a:lnSpc>
                <a:spcPct val="90000"/>
              </a:lnSpc>
              <a:spcAft>
                <a:spcPts val="450"/>
              </a:spcAft>
              <a:buFont typeface="Arial" panose="020B0604020202020204" pitchFamily="34" charset="0"/>
              <a:buChar char="•"/>
            </a:pPr>
            <a:r>
              <a:rPr lang="en-US" sz="2000" dirty="0"/>
              <a:t>Technology Initiatives</a:t>
            </a:r>
          </a:p>
          <a:p>
            <a:pPr marL="214313" indent="-171450">
              <a:lnSpc>
                <a:spcPct val="90000"/>
              </a:lnSpc>
              <a:spcAft>
                <a:spcPts val="450"/>
              </a:spcAft>
              <a:buFont typeface="Arial" panose="020B0604020202020204" pitchFamily="34" charset="0"/>
              <a:buChar char="•"/>
            </a:pPr>
            <a:r>
              <a:rPr lang="en-US" sz="2000" dirty="0"/>
              <a:t>Business Intelligence/Analytics</a:t>
            </a:r>
          </a:p>
          <a:p>
            <a:pPr marL="214313" indent="-171450">
              <a:lnSpc>
                <a:spcPct val="90000"/>
              </a:lnSpc>
              <a:spcAft>
                <a:spcPts val="450"/>
              </a:spcAft>
              <a:buFont typeface="Arial" panose="020B0604020202020204" pitchFamily="34" charset="0"/>
              <a:buChar char="•"/>
            </a:pPr>
            <a:r>
              <a:rPr lang="en-US" sz="2000" dirty="0"/>
              <a:t>Marketing Programs</a:t>
            </a:r>
          </a:p>
          <a:p>
            <a:pPr marL="214313" indent="-171450">
              <a:lnSpc>
                <a:spcPct val="90000"/>
              </a:lnSpc>
              <a:spcAft>
                <a:spcPts val="450"/>
              </a:spcAft>
              <a:buFont typeface="Arial" panose="020B0604020202020204" pitchFamily="34" charset="0"/>
              <a:buChar char="•"/>
            </a:pPr>
            <a:r>
              <a:rPr lang="en-US" sz="2000" dirty="0"/>
              <a:t>Service Center Programs</a:t>
            </a:r>
          </a:p>
          <a:p>
            <a:pPr marL="214313" indent="-171450">
              <a:lnSpc>
                <a:spcPct val="90000"/>
              </a:lnSpc>
              <a:spcAft>
                <a:spcPts val="450"/>
              </a:spcAft>
              <a:buFont typeface="Arial" panose="020B0604020202020204" pitchFamily="34" charset="0"/>
              <a:buChar char="•"/>
            </a:pPr>
            <a:r>
              <a:rPr lang="en-US" sz="2000" dirty="0"/>
              <a:t>Training </a:t>
            </a:r>
          </a:p>
          <a:p>
            <a:pPr marL="214313" indent="-171450">
              <a:lnSpc>
                <a:spcPct val="90000"/>
              </a:lnSpc>
              <a:spcAft>
                <a:spcPts val="450"/>
              </a:spcAft>
              <a:buFont typeface="Arial" panose="020B0604020202020204" pitchFamily="34" charset="0"/>
              <a:buChar char="•"/>
            </a:pPr>
            <a:r>
              <a:rPr lang="en-US" sz="2000" dirty="0"/>
              <a:t>Sales Performance</a:t>
            </a:r>
          </a:p>
          <a:p>
            <a:pPr marL="214313" indent="-171450">
              <a:lnSpc>
                <a:spcPct val="90000"/>
              </a:lnSpc>
              <a:spcAft>
                <a:spcPts val="450"/>
              </a:spcAft>
              <a:buFont typeface="Arial" panose="020B0604020202020204" pitchFamily="34" charset="0"/>
              <a:buChar char="•"/>
            </a:pPr>
            <a:endParaRPr lang="en-US" sz="1500" dirty="0"/>
          </a:p>
        </p:txBody>
      </p:sp>
    </p:spTree>
    <p:extLst>
      <p:ext uri="{BB962C8B-B14F-4D97-AF65-F5344CB8AC3E}">
        <p14:creationId xmlns:p14="http://schemas.microsoft.com/office/powerpoint/2010/main" val="392204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BUSINESS INTELLIGENCE</a:t>
            </a:r>
            <a:endParaRPr dirty="0"/>
          </a:p>
        </p:txBody>
      </p:sp>
      <p:sp>
        <p:nvSpPr>
          <p:cNvPr id="192" name="Google Shape;192;p12"/>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grpSp>
        <p:nvGrpSpPr>
          <p:cNvPr id="194" name="Google Shape;194;p12"/>
          <p:cNvGrpSpPr/>
          <p:nvPr/>
        </p:nvGrpSpPr>
        <p:grpSpPr>
          <a:xfrm>
            <a:off x="293683" y="574116"/>
            <a:ext cx="309041" cy="403123"/>
            <a:chOff x="590250" y="244200"/>
            <a:chExt cx="407975" cy="532175"/>
          </a:xfrm>
        </p:grpSpPr>
        <p:sp>
          <p:nvSpPr>
            <p:cNvPr id="195" name="Google Shape;195;p12"/>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2"/>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2"/>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2"/>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2"/>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2"/>
            <p:cNvSpPr/>
            <p:nvPr/>
          </p:nvSpPr>
          <p:spPr>
            <a:xfrm>
              <a:off x="649925" y="5900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2"/>
            <p:cNvSpPr/>
            <p:nvPr/>
          </p:nvSpPr>
          <p:spPr>
            <a:xfrm>
              <a:off x="649925" y="5346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2"/>
            <p:cNvSpPr/>
            <p:nvPr/>
          </p:nvSpPr>
          <p:spPr>
            <a:xfrm>
              <a:off x="649925" y="4798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2"/>
            <p:cNvSpPr/>
            <p:nvPr/>
          </p:nvSpPr>
          <p:spPr>
            <a:xfrm>
              <a:off x="649925" y="4244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2"/>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2"/>
            <p:cNvSpPr/>
            <p:nvPr/>
          </p:nvSpPr>
          <p:spPr>
            <a:xfrm>
              <a:off x="654800"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2"/>
            <p:cNvSpPr/>
            <p:nvPr/>
          </p:nvSpPr>
          <p:spPr>
            <a:xfrm>
              <a:off x="7376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2"/>
            <p:cNvSpPr/>
            <p:nvPr/>
          </p:nvSpPr>
          <p:spPr>
            <a:xfrm>
              <a:off x="8204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2"/>
            <p:cNvSpPr/>
            <p:nvPr/>
          </p:nvSpPr>
          <p:spPr>
            <a:xfrm>
              <a:off x="903225"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p:cNvPicPr>
            <a:picLocks noChangeAspect="1"/>
          </p:cNvPicPr>
          <p:nvPr/>
        </p:nvPicPr>
        <p:blipFill>
          <a:blip r:embed="rId3"/>
          <a:stretch>
            <a:fillRect/>
          </a:stretch>
        </p:blipFill>
        <p:spPr>
          <a:xfrm>
            <a:off x="86717" y="3400910"/>
            <a:ext cx="2587171" cy="1866736"/>
          </a:xfrm>
          <a:prstGeom prst="rect">
            <a:avLst/>
          </a:prstGeom>
        </p:spPr>
      </p:pic>
      <p:pic>
        <p:nvPicPr>
          <p:cNvPr id="8" name="Picture 7"/>
          <p:cNvPicPr>
            <a:picLocks noChangeAspect="1"/>
          </p:cNvPicPr>
          <p:nvPr/>
        </p:nvPicPr>
        <p:blipFill>
          <a:blip r:embed="rId4"/>
          <a:stretch>
            <a:fillRect/>
          </a:stretch>
        </p:blipFill>
        <p:spPr>
          <a:xfrm>
            <a:off x="86718" y="1317148"/>
            <a:ext cx="2587171" cy="1710655"/>
          </a:xfrm>
          <a:prstGeom prst="rect">
            <a:avLst/>
          </a:prstGeom>
        </p:spPr>
      </p:pic>
      <p:pic>
        <p:nvPicPr>
          <p:cNvPr id="5" name="Picture 4">
            <a:extLst>
              <a:ext uri="{FF2B5EF4-FFF2-40B4-BE49-F238E27FC236}">
                <a16:creationId xmlns:a16="http://schemas.microsoft.com/office/drawing/2014/main" id="{48310F1B-8396-068B-0257-97C566094611}"/>
              </a:ext>
            </a:extLst>
          </p:cNvPr>
          <p:cNvPicPr>
            <a:picLocks noChangeAspect="1"/>
          </p:cNvPicPr>
          <p:nvPr/>
        </p:nvPicPr>
        <p:blipFill>
          <a:blip r:embed="rId5"/>
          <a:stretch>
            <a:fillRect/>
          </a:stretch>
        </p:blipFill>
        <p:spPr>
          <a:xfrm>
            <a:off x="2930573" y="1985354"/>
            <a:ext cx="6126709" cy="2656336"/>
          </a:xfrm>
          <a:prstGeom prst="rect">
            <a:avLst/>
          </a:prstGeom>
        </p:spPr>
      </p:pic>
      <p:sp>
        <p:nvSpPr>
          <p:cNvPr id="7" name="Content Placeholder 2">
            <a:extLst>
              <a:ext uri="{FF2B5EF4-FFF2-40B4-BE49-F238E27FC236}">
                <a16:creationId xmlns:a16="http://schemas.microsoft.com/office/drawing/2014/main" id="{D41AE578-7169-7669-6AAA-FE74AD875B3A}"/>
              </a:ext>
            </a:extLst>
          </p:cNvPr>
          <p:cNvSpPr txBox="1">
            <a:spLocks/>
          </p:cNvSpPr>
          <p:nvPr/>
        </p:nvSpPr>
        <p:spPr>
          <a:xfrm>
            <a:off x="4287316" y="1331498"/>
            <a:ext cx="4370190" cy="659046"/>
          </a:xfrm>
          <a:prstGeom prst="rect">
            <a:avLst/>
          </a:prstGeom>
        </p:spPr>
        <p:txBody>
          <a:bodyPr vert="horz">
            <a:normAutofit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ctr"/>
            <a:r>
              <a:rPr lang="en-US" sz="2025" dirty="0"/>
              <a:t>Brake Category – Year over Year Indexing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8"/>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INDEPENDENT WHOLESALE DISTRIBUTOR</a:t>
            </a:r>
            <a:endParaRPr dirty="0"/>
          </a:p>
        </p:txBody>
      </p:sp>
      <p:sp>
        <p:nvSpPr>
          <p:cNvPr id="446" name="Google Shape;446;p2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2" name="Picture 1"/>
          <p:cNvPicPr>
            <a:picLocks noChangeAspect="1"/>
          </p:cNvPicPr>
          <p:nvPr/>
        </p:nvPicPr>
        <p:blipFill>
          <a:blip r:embed="rId3"/>
          <a:stretch>
            <a:fillRect/>
          </a:stretch>
        </p:blipFill>
        <p:spPr>
          <a:xfrm>
            <a:off x="7198138" y="758146"/>
            <a:ext cx="1590056" cy="1783651"/>
          </a:xfrm>
          <a:prstGeom prst="rect">
            <a:avLst/>
          </a:prstGeom>
        </p:spPr>
      </p:pic>
      <p:pic>
        <p:nvPicPr>
          <p:cNvPr id="5" name="Picture 4"/>
          <p:cNvPicPr>
            <a:picLocks noChangeAspect="1"/>
          </p:cNvPicPr>
          <p:nvPr/>
        </p:nvPicPr>
        <p:blipFill>
          <a:blip r:embed="rId4"/>
          <a:stretch>
            <a:fillRect/>
          </a:stretch>
        </p:blipFill>
        <p:spPr>
          <a:xfrm>
            <a:off x="263126" y="618981"/>
            <a:ext cx="408467" cy="304826"/>
          </a:xfrm>
          <a:prstGeom prst="rect">
            <a:avLst/>
          </a:prstGeom>
        </p:spPr>
      </p:pic>
      <p:sp>
        <p:nvSpPr>
          <p:cNvPr id="35" name="Rectangle 34"/>
          <p:cNvSpPr/>
          <p:nvPr/>
        </p:nvSpPr>
        <p:spPr>
          <a:xfrm>
            <a:off x="364726" y="1545144"/>
            <a:ext cx="7354874" cy="3339376"/>
          </a:xfrm>
          <a:prstGeom prst="rect">
            <a:avLst/>
          </a:prstGeom>
        </p:spPr>
        <p:txBody>
          <a:bodyPr wrap="square">
            <a:spAutoFit/>
          </a:bodyPr>
          <a:lstStyle/>
          <a:p>
            <a:pPr marL="457200" lvl="0" indent="-381000">
              <a:spcAft>
                <a:spcPts val="600"/>
              </a:spcAft>
              <a:buClr>
                <a:schemeClr val="accent6">
                  <a:lumMod val="60000"/>
                  <a:lumOff val="40000"/>
                </a:schemeClr>
              </a:buClr>
              <a:buSzPts val="2400"/>
              <a:buChar char="▰"/>
            </a:pPr>
            <a:r>
              <a:rPr lang="en-US" sz="2200" dirty="0">
                <a:solidFill>
                  <a:schemeClr val="accent4">
                    <a:lumMod val="50000"/>
                  </a:schemeClr>
                </a:solidFill>
              </a:rPr>
              <a:t> </a:t>
            </a:r>
            <a:r>
              <a:rPr lang="en-US" sz="2200" dirty="0">
                <a:solidFill>
                  <a:schemeClr val="accent4">
                    <a:lumMod val="50000"/>
                  </a:schemeClr>
                </a:solidFill>
                <a:latin typeface="Roboto Condensed" panose="020B0604020202020204" charset="0"/>
                <a:ea typeface="Roboto Condensed" panose="020B0604020202020204" charset="0"/>
              </a:rPr>
              <a:t>Independently Owned Auto Parts Distributor</a:t>
            </a:r>
          </a:p>
          <a:p>
            <a:pPr marL="457200" lvl="0" indent="-381000">
              <a:spcAft>
                <a:spcPts val="600"/>
              </a:spcAft>
              <a:buClr>
                <a:schemeClr val="accent6">
                  <a:lumMod val="60000"/>
                  <a:lumOff val="40000"/>
                </a:schemeClr>
              </a:buClr>
              <a:buSzPts val="2400"/>
              <a:buChar char="▰"/>
            </a:pPr>
            <a:r>
              <a:rPr lang="en-US" sz="2200" dirty="0">
                <a:solidFill>
                  <a:schemeClr val="accent4">
                    <a:lumMod val="50000"/>
                  </a:schemeClr>
                </a:solidFill>
                <a:latin typeface="Roboto Condensed" panose="020B0604020202020204" charset="0"/>
                <a:ea typeface="Roboto Condensed" panose="020B0604020202020204" charset="0"/>
              </a:rPr>
              <a:t> Operate under their own business name</a:t>
            </a:r>
          </a:p>
          <a:p>
            <a:pPr marL="457200" lvl="0" indent="-381000">
              <a:spcAft>
                <a:spcPts val="600"/>
              </a:spcAft>
              <a:buClr>
                <a:schemeClr val="accent6">
                  <a:lumMod val="60000"/>
                  <a:lumOff val="40000"/>
                </a:schemeClr>
              </a:buClr>
              <a:buSzPts val="2400"/>
              <a:buChar char="▰"/>
            </a:pPr>
            <a:r>
              <a:rPr lang="en-US" sz="2200" dirty="0">
                <a:solidFill>
                  <a:schemeClr val="accent4">
                    <a:lumMod val="50000"/>
                  </a:schemeClr>
                </a:solidFill>
                <a:latin typeface="Roboto Condensed" panose="020B0604020202020204" charset="0"/>
                <a:ea typeface="Roboto Condensed" panose="020B0604020202020204" charset="0"/>
              </a:rPr>
              <a:t> Operate Warehouses and Stores</a:t>
            </a:r>
          </a:p>
          <a:p>
            <a:pPr marL="457200" lvl="0" indent="-381000">
              <a:spcAft>
                <a:spcPts val="600"/>
              </a:spcAft>
              <a:buClr>
                <a:schemeClr val="accent6">
                  <a:lumMod val="60000"/>
                  <a:lumOff val="40000"/>
                </a:schemeClr>
              </a:buClr>
              <a:buSzPts val="2400"/>
              <a:buChar char="▰"/>
            </a:pPr>
            <a:r>
              <a:rPr lang="en-US" sz="2200" dirty="0">
                <a:solidFill>
                  <a:schemeClr val="accent4">
                    <a:lumMod val="50000"/>
                  </a:schemeClr>
                </a:solidFill>
                <a:latin typeface="Roboto Condensed" panose="020B0604020202020204" charset="0"/>
                <a:ea typeface="Roboto Condensed" panose="020B0604020202020204" charset="0"/>
              </a:rPr>
              <a:t> Business is 90%+ wholesale</a:t>
            </a:r>
          </a:p>
          <a:p>
            <a:pPr marL="457200" lvl="0" indent="-381000">
              <a:spcAft>
                <a:spcPts val="600"/>
              </a:spcAft>
              <a:buClr>
                <a:schemeClr val="accent6">
                  <a:lumMod val="60000"/>
                  <a:lumOff val="40000"/>
                </a:schemeClr>
              </a:buClr>
              <a:buSzPts val="2400"/>
              <a:buChar char="▰"/>
            </a:pPr>
            <a:r>
              <a:rPr lang="en-US" sz="2200" dirty="0">
                <a:solidFill>
                  <a:schemeClr val="accent4">
                    <a:lumMod val="50000"/>
                  </a:schemeClr>
                </a:solidFill>
                <a:latin typeface="Roboto Condensed" panose="020B0604020202020204" charset="0"/>
                <a:ea typeface="Roboto Condensed" panose="020B0604020202020204" charset="0"/>
              </a:rPr>
              <a:t> Stock Multiple Brands – Market/Customer based</a:t>
            </a:r>
          </a:p>
          <a:p>
            <a:pPr marL="457200" lvl="0" indent="-381000">
              <a:spcAft>
                <a:spcPts val="600"/>
              </a:spcAft>
              <a:buClr>
                <a:schemeClr val="accent6">
                  <a:lumMod val="60000"/>
                  <a:lumOff val="40000"/>
                </a:schemeClr>
              </a:buClr>
              <a:buSzPts val="2400"/>
              <a:buChar char="▰"/>
            </a:pPr>
            <a:r>
              <a:rPr lang="en-US" sz="2200" dirty="0">
                <a:solidFill>
                  <a:schemeClr val="accent4">
                    <a:lumMod val="50000"/>
                  </a:schemeClr>
                </a:solidFill>
                <a:latin typeface="Roboto Condensed" panose="020B0604020202020204" charset="0"/>
                <a:ea typeface="Roboto Condensed" panose="020B0604020202020204" charset="0"/>
              </a:rPr>
              <a:t> Operate on their own Computer System</a:t>
            </a:r>
          </a:p>
          <a:p>
            <a:pPr marL="457200" lvl="0" indent="-381000">
              <a:spcAft>
                <a:spcPts val="600"/>
              </a:spcAft>
              <a:buClr>
                <a:schemeClr val="accent6">
                  <a:lumMod val="60000"/>
                  <a:lumOff val="40000"/>
                </a:schemeClr>
              </a:buClr>
              <a:buSzPts val="2400"/>
              <a:buChar char="▰"/>
            </a:pPr>
            <a:r>
              <a:rPr lang="en-US" sz="2200" dirty="0">
                <a:solidFill>
                  <a:schemeClr val="accent4">
                    <a:lumMod val="50000"/>
                  </a:schemeClr>
                </a:solidFill>
                <a:latin typeface="Roboto Condensed" panose="020B0604020202020204" charset="0"/>
                <a:ea typeface="Roboto Condensed" panose="020B0604020202020204" charset="0"/>
              </a:rPr>
              <a:t> Team consists of experienced Parts People</a:t>
            </a:r>
          </a:p>
          <a:p>
            <a:pPr marL="457200" lvl="0" indent="-381000">
              <a:spcAft>
                <a:spcPts val="600"/>
              </a:spcAft>
              <a:buClr>
                <a:schemeClr val="accent6">
                  <a:lumMod val="60000"/>
                  <a:lumOff val="40000"/>
                </a:schemeClr>
              </a:buClr>
              <a:buSzPts val="2400"/>
              <a:buChar char="▰"/>
            </a:pPr>
            <a:r>
              <a:rPr lang="en-US" sz="2200" dirty="0">
                <a:solidFill>
                  <a:schemeClr val="accent4">
                    <a:lumMod val="50000"/>
                  </a:schemeClr>
                </a:solidFill>
                <a:latin typeface="Roboto Condensed" panose="020B0604020202020204" charset="0"/>
                <a:ea typeface="Roboto Condensed" panose="020B0604020202020204" charset="0"/>
              </a:rPr>
              <a:t> Focused on Service, Quality and Availability</a:t>
            </a:r>
          </a:p>
        </p:txBody>
      </p:sp>
    </p:spTree>
    <p:extLst>
      <p:ext uri="{BB962C8B-B14F-4D97-AF65-F5344CB8AC3E}">
        <p14:creationId xmlns:p14="http://schemas.microsoft.com/office/powerpoint/2010/main" val="85495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xEl>
                                              <p:pRg st="1" end="1"/>
                                            </p:txEl>
                                          </p:spTgt>
                                        </p:tgtEl>
                                        <p:attrNameLst>
                                          <p:attrName>style.visibility</p:attrName>
                                        </p:attrNameLst>
                                      </p:cBhvr>
                                      <p:to>
                                        <p:strVal val="visible"/>
                                      </p:to>
                                    </p:set>
                                    <p:animEffect transition="in" filter="fade">
                                      <p:cBhvr>
                                        <p:cTn id="7" dur="500"/>
                                        <p:tgtEl>
                                          <p:spTgt spid="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xEl>
                                              <p:pRg st="2" end="2"/>
                                            </p:txEl>
                                          </p:spTgt>
                                        </p:tgtEl>
                                        <p:attrNameLst>
                                          <p:attrName>style.visibility</p:attrName>
                                        </p:attrNameLst>
                                      </p:cBhvr>
                                      <p:to>
                                        <p:strVal val="visible"/>
                                      </p:to>
                                    </p:set>
                                    <p:animEffect transition="in" filter="fade">
                                      <p:cBhvr>
                                        <p:cTn id="12" dur="500"/>
                                        <p:tgtEl>
                                          <p:spTgt spid="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xEl>
                                              <p:pRg st="3" end="3"/>
                                            </p:txEl>
                                          </p:spTgt>
                                        </p:tgtEl>
                                        <p:attrNameLst>
                                          <p:attrName>style.visibility</p:attrName>
                                        </p:attrNameLst>
                                      </p:cBhvr>
                                      <p:to>
                                        <p:strVal val="visible"/>
                                      </p:to>
                                    </p:set>
                                    <p:animEffect transition="in" filter="fade">
                                      <p:cBhvr>
                                        <p:cTn id="17" dur="500"/>
                                        <p:tgtEl>
                                          <p:spTgt spid="3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xEl>
                                              <p:pRg st="4" end="4"/>
                                            </p:txEl>
                                          </p:spTgt>
                                        </p:tgtEl>
                                        <p:attrNameLst>
                                          <p:attrName>style.visibility</p:attrName>
                                        </p:attrNameLst>
                                      </p:cBhvr>
                                      <p:to>
                                        <p:strVal val="visible"/>
                                      </p:to>
                                    </p:set>
                                    <p:animEffect transition="in" filter="fade">
                                      <p:cBhvr>
                                        <p:cTn id="22" dur="500"/>
                                        <p:tgtEl>
                                          <p:spTgt spid="3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xEl>
                                              <p:pRg st="5" end="5"/>
                                            </p:txEl>
                                          </p:spTgt>
                                        </p:tgtEl>
                                        <p:attrNameLst>
                                          <p:attrName>style.visibility</p:attrName>
                                        </p:attrNameLst>
                                      </p:cBhvr>
                                      <p:to>
                                        <p:strVal val="visible"/>
                                      </p:to>
                                    </p:set>
                                    <p:animEffect transition="in" filter="fade">
                                      <p:cBhvr>
                                        <p:cTn id="27" dur="500"/>
                                        <p:tgtEl>
                                          <p:spTgt spid="3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
                                            <p:txEl>
                                              <p:pRg st="6" end="6"/>
                                            </p:txEl>
                                          </p:spTgt>
                                        </p:tgtEl>
                                        <p:attrNameLst>
                                          <p:attrName>style.visibility</p:attrName>
                                        </p:attrNameLst>
                                      </p:cBhvr>
                                      <p:to>
                                        <p:strVal val="visible"/>
                                      </p:to>
                                    </p:set>
                                    <p:animEffect transition="in" filter="fade">
                                      <p:cBhvr>
                                        <p:cTn id="32" dur="500"/>
                                        <p:tgtEl>
                                          <p:spTgt spid="3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5">
                                            <p:txEl>
                                              <p:pRg st="7" end="7"/>
                                            </p:txEl>
                                          </p:spTgt>
                                        </p:tgtEl>
                                        <p:attrNameLst>
                                          <p:attrName>style.visibility</p:attrName>
                                        </p:attrNameLst>
                                      </p:cBhvr>
                                      <p:to>
                                        <p:strVal val="visible"/>
                                      </p:to>
                                    </p:set>
                                    <p:animEffect transition="in" filter="fade">
                                      <p:cBhvr>
                                        <p:cTn id="37" dur="500"/>
                                        <p:tgtEl>
                                          <p:spTgt spid="3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8"/>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VENDOR PARTNERS</a:t>
            </a:r>
            <a:endParaRPr dirty="0"/>
          </a:p>
        </p:txBody>
      </p:sp>
      <p:sp>
        <p:nvSpPr>
          <p:cNvPr id="446" name="Google Shape;446;p2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pic>
        <p:nvPicPr>
          <p:cNvPr id="5" name="Picture 4"/>
          <p:cNvPicPr>
            <a:picLocks noChangeAspect="1"/>
          </p:cNvPicPr>
          <p:nvPr/>
        </p:nvPicPr>
        <p:blipFill>
          <a:blip r:embed="rId3"/>
          <a:stretch>
            <a:fillRect/>
          </a:stretch>
        </p:blipFill>
        <p:spPr>
          <a:xfrm>
            <a:off x="263126" y="618981"/>
            <a:ext cx="408467" cy="304826"/>
          </a:xfrm>
          <a:prstGeom prst="rect">
            <a:avLst/>
          </a:prstGeom>
        </p:spPr>
      </p:pic>
      <p:pic>
        <p:nvPicPr>
          <p:cNvPr id="3" name="Picture 2"/>
          <p:cNvPicPr>
            <a:picLocks noChangeAspect="1"/>
          </p:cNvPicPr>
          <p:nvPr/>
        </p:nvPicPr>
        <p:blipFill>
          <a:blip r:embed="rId4"/>
          <a:stretch>
            <a:fillRect/>
          </a:stretch>
        </p:blipFill>
        <p:spPr>
          <a:xfrm>
            <a:off x="1133402" y="1760719"/>
            <a:ext cx="4832898" cy="2601381"/>
          </a:xfrm>
          <a:prstGeom prst="rect">
            <a:avLst/>
          </a:prstGeom>
        </p:spPr>
      </p:pic>
      <p:pic>
        <p:nvPicPr>
          <p:cNvPr id="4" name="Picture 3"/>
          <p:cNvPicPr>
            <a:picLocks noChangeAspect="1"/>
          </p:cNvPicPr>
          <p:nvPr/>
        </p:nvPicPr>
        <p:blipFill>
          <a:blip r:embed="rId5"/>
          <a:stretch>
            <a:fillRect/>
          </a:stretch>
        </p:blipFill>
        <p:spPr>
          <a:xfrm>
            <a:off x="814275" y="1669251"/>
            <a:ext cx="1630347" cy="587276"/>
          </a:xfrm>
          <a:prstGeom prst="rect">
            <a:avLst/>
          </a:prstGeom>
        </p:spPr>
      </p:pic>
      <p:pic>
        <p:nvPicPr>
          <p:cNvPr id="6" name="Picture 5"/>
          <p:cNvPicPr>
            <a:picLocks noChangeAspect="1"/>
          </p:cNvPicPr>
          <p:nvPr/>
        </p:nvPicPr>
        <p:blipFill>
          <a:blip r:embed="rId6"/>
          <a:stretch>
            <a:fillRect/>
          </a:stretch>
        </p:blipFill>
        <p:spPr>
          <a:xfrm>
            <a:off x="4692605" y="1914849"/>
            <a:ext cx="1615522" cy="333527"/>
          </a:xfrm>
          <a:prstGeom prst="rect">
            <a:avLst/>
          </a:prstGeom>
        </p:spPr>
      </p:pic>
      <p:pic>
        <p:nvPicPr>
          <p:cNvPr id="7" name="Picture 6"/>
          <p:cNvPicPr>
            <a:picLocks noChangeAspect="1"/>
          </p:cNvPicPr>
          <p:nvPr/>
        </p:nvPicPr>
        <p:blipFill rotWithShape="1">
          <a:blip r:embed="rId7"/>
          <a:srcRect l="4004" r="8800"/>
          <a:stretch/>
        </p:blipFill>
        <p:spPr>
          <a:xfrm>
            <a:off x="658608" y="2347168"/>
            <a:ext cx="1713956" cy="630955"/>
          </a:xfrm>
          <a:prstGeom prst="rect">
            <a:avLst/>
          </a:prstGeom>
        </p:spPr>
      </p:pic>
      <p:pic>
        <p:nvPicPr>
          <p:cNvPr id="8" name="Picture 7"/>
          <p:cNvPicPr>
            <a:picLocks noChangeAspect="1"/>
          </p:cNvPicPr>
          <p:nvPr/>
        </p:nvPicPr>
        <p:blipFill>
          <a:blip r:embed="rId8"/>
          <a:stretch>
            <a:fillRect/>
          </a:stretch>
        </p:blipFill>
        <p:spPr>
          <a:xfrm>
            <a:off x="5033725" y="3698860"/>
            <a:ext cx="1231473" cy="615736"/>
          </a:xfrm>
          <a:prstGeom prst="rect">
            <a:avLst/>
          </a:prstGeom>
        </p:spPr>
      </p:pic>
      <p:pic>
        <p:nvPicPr>
          <p:cNvPr id="9" name="Picture 8"/>
          <p:cNvPicPr>
            <a:picLocks noChangeAspect="1"/>
          </p:cNvPicPr>
          <p:nvPr/>
        </p:nvPicPr>
        <p:blipFill>
          <a:blip r:embed="rId9"/>
          <a:stretch>
            <a:fillRect/>
          </a:stretch>
        </p:blipFill>
        <p:spPr>
          <a:xfrm>
            <a:off x="6866560" y="1328593"/>
            <a:ext cx="1652345" cy="652607"/>
          </a:xfrm>
          <a:prstGeom prst="rect">
            <a:avLst/>
          </a:prstGeom>
        </p:spPr>
      </p:pic>
      <p:pic>
        <p:nvPicPr>
          <p:cNvPr id="10" name="Picture 9"/>
          <p:cNvPicPr>
            <a:picLocks noChangeAspect="1"/>
          </p:cNvPicPr>
          <p:nvPr/>
        </p:nvPicPr>
        <p:blipFill>
          <a:blip r:embed="rId10"/>
          <a:stretch>
            <a:fillRect/>
          </a:stretch>
        </p:blipFill>
        <p:spPr>
          <a:xfrm>
            <a:off x="6072675" y="2614973"/>
            <a:ext cx="982842" cy="891221"/>
          </a:xfrm>
          <a:prstGeom prst="rect">
            <a:avLst/>
          </a:prstGeom>
        </p:spPr>
      </p:pic>
      <p:pic>
        <p:nvPicPr>
          <p:cNvPr id="11" name="Picture 10"/>
          <p:cNvPicPr>
            <a:picLocks noChangeAspect="1"/>
          </p:cNvPicPr>
          <p:nvPr/>
        </p:nvPicPr>
        <p:blipFill rotWithShape="1">
          <a:blip r:embed="rId11"/>
          <a:srcRect t="26237" b="25408"/>
          <a:stretch/>
        </p:blipFill>
        <p:spPr>
          <a:xfrm>
            <a:off x="7161892" y="2760980"/>
            <a:ext cx="1448994" cy="700669"/>
          </a:xfrm>
          <a:prstGeom prst="rect">
            <a:avLst/>
          </a:prstGeom>
        </p:spPr>
      </p:pic>
      <p:pic>
        <p:nvPicPr>
          <p:cNvPr id="12" name="Picture 11"/>
          <p:cNvPicPr>
            <a:picLocks noChangeAspect="1"/>
          </p:cNvPicPr>
          <p:nvPr/>
        </p:nvPicPr>
        <p:blipFill>
          <a:blip r:embed="rId12"/>
          <a:stretch>
            <a:fillRect/>
          </a:stretch>
        </p:blipFill>
        <p:spPr>
          <a:xfrm>
            <a:off x="6564096" y="3659065"/>
            <a:ext cx="1602502" cy="764270"/>
          </a:xfrm>
          <a:prstGeom prst="rect">
            <a:avLst/>
          </a:prstGeom>
        </p:spPr>
      </p:pic>
      <p:pic>
        <p:nvPicPr>
          <p:cNvPr id="2" name="Picture 1"/>
          <p:cNvPicPr>
            <a:picLocks noChangeAspect="1"/>
          </p:cNvPicPr>
          <p:nvPr/>
        </p:nvPicPr>
        <p:blipFill rotWithShape="1">
          <a:blip r:embed="rId13"/>
          <a:srcRect t="31926" b="33467"/>
          <a:stretch/>
        </p:blipFill>
        <p:spPr>
          <a:xfrm>
            <a:off x="6950891" y="2108225"/>
            <a:ext cx="1215707" cy="420725"/>
          </a:xfrm>
          <a:prstGeom prst="rect">
            <a:avLst/>
          </a:prstGeom>
        </p:spPr>
      </p:pic>
      <p:pic>
        <p:nvPicPr>
          <p:cNvPr id="13" name="Picture 12"/>
          <p:cNvPicPr>
            <a:picLocks noChangeAspect="1"/>
          </p:cNvPicPr>
          <p:nvPr/>
        </p:nvPicPr>
        <p:blipFill>
          <a:blip r:embed="rId14"/>
          <a:stretch>
            <a:fillRect/>
          </a:stretch>
        </p:blipFill>
        <p:spPr>
          <a:xfrm>
            <a:off x="5697256" y="4398620"/>
            <a:ext cx="901175" cy="475377"/>
          </a:xfrm>
          <a:prstGeom prst="rect">
            <a:avLst/>
          </a:prstGeom>
        </p:spPr>
      </p:pic>
      <p:pic>
        <p:nvPicPr>
          <p:cNvPr id="14" name="Picture 13"/>
          <p:cNvPicPr>
            <a:picLocks noChangeAspect="1"/>
          </p:cNvPicPr>
          <p:nvPr/>
        </p:nvPicPr>
        <p:blipFill>
          <a:blip r:embed="rId15"/>
          <a:stretch>
            <a:fillRect/>
          </a:stretch>
        </p:blipFill>
        <p:spPr>
          <a:xfrm>
            <a:off x="1629448" y="4499540"/>
            <a:ext cx="2056783" cy="318620"/>
          </a:xfrm>
          <a:prstGeom prst="rect">
            <a:avLst/>
          </a:prstGeom>
        </p:spPr>
      </p:pic>
      <p:pic>
        <p:nvPicPr>
          <p:cNvPr id="15" name="Picture 14"/>
          <p:cNvPicPr>
            <a:picLocks noChangeAspect="1"/>
          </p:cNvPicPr>
          <p:nvPr/>
        </p:nvPicPr>
        <p:blipFill>
          <a:blip r:embed="rId16"/>
          <a:stretch>
            <a:fillRect/>
          </a:stretch>
        </p:blipFill>
        <p:spPr>
          <a:xfrm>
            <a:off x="4186441" y="4458915"/>
            <a:ext cx="1012327" cy="399869"/>
          </a:xfrm>
          <a:prstGeom prst="rect">
            <a:avLst/>
          </a:prstGeom>
        </p:spPr>
      </p:pic>
    </p:spTree>
    <p:extLst>
      <p:ext uri="{BB962C8B-B14F-4D97-AF65-F5344CB8AC3E}">
        <p14:creationId xmlns:p14="http://schemas.microsoft.com/office/powerpoint/2010/main" val="148625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8"/>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O.E. VENDOR PARTNERS</a:t>
            </a:r>
            <a:endParaRPr dirty="0"/>
          </a:p>
        </p:txBody>
      </p:sp>
      <p:sp>
        <p:nvSpPr>
          <p:cNvPr id="446" name="Google Shape;446;p2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5" name="Picture 4"/>
          <p:cNvPicPr>
            <a:picLocks noChangeAspect="1"/>
          </p:cNvPicPr>
          <p:nvPr/>
        </p:nvPicPr>
        <p:blipFill>
          <a:blip r:embed="rId3"/>
          <a:stretch>
            <a:fillRect/>
          </a:stretch>
        </p:blipFill>
        <p:spPr>
          <a:xfrm>
            <a:off x="263126" y="618981"/>
            <a:ext cx="408467" cy="304826"/>
          </a:xfrm>
          <a:prstGeom prst="rect">
            <a:avLst/>
          </a:prstGeom>
        </p:spPr>
      </p:pic>
      <p:pic>
        <p:nvPicPr>
          <p:cNvPr id="3" name="Picture 2"/>
          <p:cNvPicPr>
            <a:picLocks noChangeAspect="1"/>
          </p:cNvPicPr>
          <p:nvPr/>
        </p:nvPicPr>
        <p:blipFill rotWithShape="1">
          <a:blip r:embed="rId4"/>
          <a:srcRect t="41881" b="41526"/>
          <a:stretch/>
        </p:blipFill>
        <p:spPr>
          <a:xfrm>
            <a:off x="605235" y="3865880"/>
            <a:ext cx="2143125" cy="355600"/>
          </a:xfrm>
          <a:prstGeom prst="rect">
            <a:avLst/>
          </a:prstGeom>
        </p:spPr>
      </p:pic>
      <p:pic>
        <p:nvPicPr>
          <p:cNvPr id="4" name="Picture 3"/>
          <p:cNvPicPr>
            <a:picLocks noChangeAspect="1"/>
          </p:cNvPicPr>
          <p:nvPr/>
        </p:nvPicPr>
        <p:blipFill>
          <a:blip r:embed="rId5"/>
          <a:stretch>
            <a:fillRect/>
          </a:stretch>
        </p:blipFill>
        <p:spPr>
          <a:xfrm>
            <a:off x="467359" y="1624385"/>
            <a:ext cx="2645893" cy="634039"/>
          </a:xfrm>
          <a:prstGeom prst="rect">
            <a:avLst/>
          </a:prstGeom>
        </p:spPr>
      </p:pic>
      <p:pic>
        <p:nvPicPr>
          <p:cNvPr id="6" name="Picture 5"/>
          <p:cNvPicPr>
            <a:picLocks noChangeAspect="1"/>
          </p:cNvPicPr>
          <p:nvPr/>
        </p:nvPicPr>
        <p:blipFill>
          <a:blip r:embed="rId6"/>
          <a:stretch>
            <a:fillRect/>
          </a:stretch>
        </p:blipFill>
        <p:spPr>
          <a:xfrm>
            <a:off x="3530817" y="1607281"/>
            <a:ext cx="3357663" cy="611495"/>
          </a:xfrm>
          <a:prstGeom prst="rect">
            <a:avLst/>
          </a:prstGeom>
        </p:spPr>
      </p:pic>
      <p:pic>
        <p:nvPicPr>
          <p:cNvPr id="7" name="Picture 6"/>
          <p:cNvPicPr>
            <a:picLocks noChangeAspect="1"/>
          </p:cNvPicPr>
          <p:nvPr/>
        </p:nvPicPr>
        <p:blipFill>
          <a:blip r:embed="rId7"/>
          <a:stretch>
            <a:fillRect/>
          </a:stretch>
        </p:blipFill>
        <p:spPr>
          <a:xfrm>
            <a:off x="7384229" y="1270000"/>
            <a:ext cx="1050321" cy="1012810"/>
          </a:xfrm>
          <a:prstGeom prst="rect">
            <a:avLst/>
          </a:prstGeom>
        </p:spPr>
      </p:pic>
      <p:pic>
        <p:nvPicPr>
          <p:cNvPr id="9" name="Picture 8"/>
          <p:cNvPicPr>
            <a:picLocks noChangeAspect="1"/>
          </p:cNvPicPr>
          <p:nvPr/>
        </p:nvPicPr>
        <p:blipFill>
          <a:blip r:embed="rId8"/>
          <a:stretch>
            <a:fillRect/>
          </a:stretch>
        </p:blipFill>
        <p:spPr>
          <a:xfrm>
            <a:off x="3241401" y="2566862"/>
            <a:ext cx="2615411" cy="865707"/>
          </a:xfrm>
          <a:prstGeom prst="rect">
            <a:avLst/>
          </a:prstGeom>
        </p:spPr>
      </p:pic>
      <p:pic>
        <p:nvPicPr>
          <p:cNvPr id="10" name="Picture 9"/>
          <p:cNvPicPr>
            <a:picLocks noChangeAspect="1"/>
          </p:cNvPicPr>
          <p:nvPr/>
        </p:nvPicPr>
        <p:blipFill>
          <a:blip r:embed="rId9"/>
          <a:stretch>
            <a:fillRect/>
          </a:stretch>
        </p:blipFill>
        <p:spPr>
          <a:xfrm>
            <a:off x="6072675" y="2566861"/>
            <a:ext cx="2475191" cy="865707"/>
          </a:xfrm>
          <a:prstGeom prst="rect">
            <a:avLst/>
          </a:prstGeom>
        </p:spPr>
      </p:pic>
      <p:pic>
        <p:nvPicPr>
          <p:cNvPr id="11" name="Picture 10"/>
          <p:cNvPicPr>
            <a:picLocks noChangeAspect="1"/>
          </p:cNvPicPr>
          <p:nvPr/>
        </p:nvPicPr>
        <p:blipFill>
          <a:blip r:embed="rId10"/>
          <a:stretch>
            <a:fillRect/>
          </a:stretch>
        </p:blipFill>
        <p:spPr>
          <a:xfrm>
            <a:off x="3404590" y="3638261"/>
            <a:ext cx="2011854" cy="810838"/>
          </a:xfrm>
          <a:prstGeom prst="rect">
            <a:avLst/>
          </a:prstGeom>
        </p:spPr>
      </p:pic>
      <p:pic>
        <p:nvPicPr>
          <p:cNvPr id="12" name="Picture 11"/>
          <p:cNvPicPr>
            <a:picLocks noChangeAspect="1"/>
          </p:cNvPicPr>
          <p:nvPr/>
        </p:nvPicPr>
        <p:blipFill>
          <a:blip r:embed="rId11"/>
          <a:stretch>
            <a:fillRect/>
          </a:stretch>
        </p:blipFill>
        <p:spPr>
          <a:xfrm>
            <a:off x="605235" y="2545925"/>
            <a:ext cx="2420303" cy="931917"/>
          </a:xfrm>
          <a:prstGeom prst="rect">
            <a:avLst/>
          </a:prstGeom>
        </p:spPr>
      </p:pic>
      <p:pic>
        <p:nvPicPr>
          <p:cNvPr id="14" name="Picture 13"/>
          <p:cNvPicPr>
            <a:picLocks noChangeAspect="1"/>
          </p:cNvPicPr>
          <p:nvPr/>
        </p:nvPicPr>
        <p:blipFill rotWithShape="1">
          <a:blip r:embed="rId12"/>
          <a:srcRect t="26668" b="27524"/>
          <a:stretch/>
        </p:blipFill>
        <p:spPr>
          <a:xfrm>
            <a:off x="6072675" y="3716619"/>
            <a:ext cx="2475191" cy="596175"/>
          </a:xfrm>
          <a:prstGeom prst="rect">
            <a:avLst/>
          </a:prstGeom>
        </p:spPr>
      </p:pic>
    </p:spTree>
    <p:extLst>
      <p:ext uri="{BB962C8B-B14F-4D97-AF65-F5344CB8AC3E}">
        <p14:creationId xmlns:p14="http://schemas.microsoft.com/office/powerpoint/2010/main" val="323160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MARKETING &amp; SERVICE CENTER PROGRAMS</a:t>
            </a:r>
            <a:endParaRPr dirty="0"/>
          </a:p>
        </p:txBody>
      </p:sp>
      <p:sp>
        <p:nvSpPr>
          <p:cNvPr id="192" name="Google Shape;192;p12"/>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grpSp>
        <p:nvGrpSpPr>
          <p:cNvPr id="194" name="Google Shape;194;p12"/>
          <p:cNvGrpSpPr/>
          <p:nvPr/>
        </p:nvGrpSpPr>
        <p:grpSpPr>
          <a:xfrm>
            <a:off x="293683" y="574116"/>
            <a:ext cx="309041" cy="403123"/>
            <a:chOff x="590250" y="244200"/>
            <a:chExt cx="407975" cy="532175"/>
          </a:xfrm>
        </p:grpSpPr>
        <p:sp>
          <p:nvSpPr>
            <p:cNvPr id="195" name="Google Shape;195;p12"/>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2"/>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2"/>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2"/>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2"/>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2"/>
            <p:cNvSpPr/>
            <p:nvPr/>
          </p:nvSpPr>
          <p:spPr>
            <a:xfrm>
              <a:off x="649925" y="5900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2"/>
            <p:cNvSpPr/>
            <p:nvPr/>
          </p:nvSpPr>
          <p:spPr>
            <a:xfrm>
              <a:off x="649925" y="5346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2"/>
            <p:cNvSpPr/>
            <p:nvPr/>
          </p:nvSpPr>
          <p:spPr>
            <a:xfrm>
              <a:off x="649925" y="4798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2"/>
            <p:cNvSpPr/>
            <p:nvPr/>
          </p:nvSpPr>
          <p:spPr>
            <a:xfrm>
              <a:off x="649925" y="4244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2"/>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2"/>
            <p:cNvSpPr/>
            <p:nvPr/>
          </p:nvSpPr>
          <p:spPr>
            <a:xfrm>
              <a:off x="654800"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2"/>
            <p:cNvSpPr/>
            <p:nvPr/>
          </p:nvSpPr>
          <p:spPr>
            <a:xfrm>
              <a:off x="7376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2"/>
            <p:cNvSpPr/>
            <p:nvPr/>
          </p:nvSpPr>
          <p:spPr>
            <a:xfrm>
              <a:off x="8204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2"/>
            <p:cNvSpPr/>
            <p:nvPr/>
          </p:nvSpPr>
          <p:spPr>
            <a:xfrm>
              <a:off x="903225"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stretch>
            <a:fillRect/>
          </a:stretch>
        </p:blipFill>
        <p:spPr>
          <a:xfrm>
            <a:off x="5363110" y="1501139"/>
            <a:ext cx="3415130" cy="1753065"/>
          </a:xfrm>
          <a:prstGeom prst="rect">
            <a:avLst/>
          </a:prstGeom>
        </p:spPr>
      </p:pic>
      <p:pic>
        <p:nvPicPr>
          <p:cNvPr id="3" name="Picture 2"/>
          <p:cNvPicPr>
            <a:picLocks noChangeAspect="1"/>
          </p:cNvPicPr>
          <p:nvPr/>
        </p:nvPicPr>
        <p:blipFill>
          <a:blip r:embed="rId4"/>
          <a:stretch>
            <a:fillRect/>
          </a:stretch>
        </p:blipFill>
        <p:spPr>
          <a:xfrm>
            <a:off x="7618000" y="3513498"/>
            <a:ext cx="1096172" cy="597414"/>
          </a:xfrm>
          <a:prstGeom prst="rect">
            <a:avLst/>
          </a:prstGeom>
        </p:spPr>
      </p:pic>
      <p:pic>
        <p:nvPicPr>
          <p:cNvPr id="4" name="Picture 3"/>
          <p:cNvPicPr>
            <a:picLocks noChangeAspect="1"/>
          </p:cNvPicPr>
          <p:nvPr/>
        </p:nvPicPr>
        <p:blipFill>
          <a:blip r:embed="rId5"/>
          <a:stretch>
            <a:fillRect/>
          </a:stretch>
        </p:blipFill>
        <p:spPr>
          <a:xfrm>
            <a:off x="5665132" y="3426035"/>
            <a:ext cx="977646" cy="772341"/>
          </a:xfrm>
          <a:prstGeom prst="rect">
            <a:avLst/>
          </a:prstGeom>
        </p:spPr>
      </p:pic>
      <p:sp>
        <p:nvSpPr>
          <p:cNvPr id="5" name="TextBox 4"/>
          <p:cNvSpPr txBox="1"/>
          <p:nvPr/>
        </p:nvSpPr>
        <p:spPr>
          <a:xfrm>
            <a:off x="602724" y="1696720"/>
            <a:ext cx="4507756" cy="3385542"/>
          </a:xfrm>
          <a:prstGeom prst="rect">
            <a:avLst/>
          </a:prstGeom>
          <a:noFill/>
        </p:spPr>
        <p:txBody>
          <a:bodyPr wrap="square" rtlCol="0">
            <a:spAutoFit/>
          </a:bodyPr>
          <a:lstStyle/>
          <a:p>
            <a:pPr marL="285750" indent="-285750">
              <a:spcAft>
                <a:spcPts val="600"/>
              </a:spcAft>
              <a:buFont typeface="Wingdings" panose="05000000000000000000" pitchFamily="2" charset="2"/>
              <a:buChar char="ü"/>
            </a:pPr>
            <a:r>
              <a:rPr lang="en-US" sz="2000" b="1" dirty="0"/>
              <a:t>Roadside Assistance</a:t>
            </a:r>
          </a:p>
          <a:p>
            <a:pPr marL="285750" indent="-285750">
              <a:spcAft>
                <a:spcPts val="600"/>
              </a:spcAft>
              <a:buFont typeface="Wingdings" panose="05000000000000000000" pitchFamily="2" charset="2"/>
              <a:buChar char="ü"/>
            </a:pPr>
            <a:r>
              <a:rPr lang="en-US" sz="2000" b="1" dirty="0"/>
              <a:t>Nationwide Warranty</a:t>
            </a:r>
          </a:p>
          <a:p>
            <a:pPr marL="285750" indent="-285750">
              <a:spcAft>
                <a:spcPts val="600"/>
              </a:spcAft>
              <a:buFont typeface="Wingdings" panose="05000000000000000000" pitchFamily="2" charset="2"/>
              <a:buChar char="ü"/>
            </a:pPr>
            <a:r>
              <a:rPr lang="en-US" sz="2000" b="1" dirty="0"/>
              <a:t>Road Hazard Warranty</a:t>
            </a:r>
          </a:p>
          <a:p>
            <a:pPr marL="285750" indent="-285750">
              <a:spcAft>
                <a:spcPts val="600"/>
              </a:spcAft>
              <a:buFont typeface="Wingdings" panose="05000000000000000000" pitchFamily="2" charset="2"/>
              <a:buChar char="ü"/>
            </a:pPr>
            <a:r>
              <a:rPr lang="en-US" sz="2000" b="1" dirty="0"/>
              <a:t>Preferred Partner Programs</a:t>
            </a:r>
          </a:p>
          <a:p>
            <a:pPr marL="285750" indent="-285750">
              <a:spcAft>
                <a:spcPts val="600"/>
              </a:spcAft>
              <a:buFont typeface="Wingdings" panose="05000000000000000000" pitchFamily="2" charset="2"/>
              <a:buChar char="ü"/>
            </a:pPr>
            <a:r>
              <a:rPr lang="en-US" sz="2000" b="1" dirty="0"/>
              <a:t>Business Management Training</a:t>
            </a:r>
          </a:p>
          <a:p>
            <a:pPr marL="285750" indent="-285750">
              <a:spcAft>
                <a:spcPts val="600"/>
              </a:spcAft>
              <a:buFont typeface="Wingdings" panose="05000000000000000000" pitchFamily="2" charset="2"/>
              <a:buChar char="ü"/>
            </a:pPr>
            <a:r>
              <a:rPr lang="en-US" sz="2000" b="1" dirty="0"/>
              <a:t>Technician Training</a:t>
            </a:r>
          </a:p>
          <a:p>
            <a:pPr marL="285750" indent="-285750">
              <a:spcAft>
                <a:spcPts val="600"/>
              </a:spcAft>
              <a:buFont typeface="Wingdings" panose="05000000000000000000" pitchFamily="2" charset="2"/>
              <a:buChar char="ü"/>
            </a:pPr>
            <a:r>
              <a:rPr lang="en-US" sz="2000" b="1" dirty="0"/>
              <a:t>Shop Identity Program</a:t>
            </a:r>
          </a:p>
          <a:p>
            <a:pPr marL="285750" indent="-285750">
              <a:spcAft>
                <a:spcPts val="600"/>
              </a:spcAft>
              <a:buFont typeface="Wingdings" panose="05000000000000000000" pitchFamily="2" charset="2"/>
              <a:buChar char="ü"/>
            </a:pPr>
            <a:r>
              <a:rPr lang="en-US" sz="2000" b="1" dirty="0"/>
              <a:t>Plus much more…</a:t>
            </a:r>
            <a:endParaRPr lang="en-US" dirty="0"/>
          </a:p>
          <a:p>
            <a:pPr marL="285750" indent="-285750">
              <a:buFont typeface="Wingdings" panose="05000000000000000000" pitchFamily="2" charset="2"/>
              <a:buChar char="ü"/>
            </a:pPr>
            <a:endParaRPr lang="en-US" dirty="0"/>
          </a:p>
        </p:txBody>
      </p:sp>
    </p:spTree>
    <p:extLst>
      <p:ext uri="{BB962C8B-B14F-4D97-AF65-F5344CB8AC3E}">
        <p14:creationId xmlns:p14="http://schemas.microsoft.com/office/powerpoint/2010/main" val="236479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8"/>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TRAINING - ONLINE</a:t>
            </a:r>
            <a:endParaRPr dirty="0"/>
          </a:p>
        </p:txBody>
      </p:sp>
      <p:sp>
        <p:nvSpPr>
          <p:cNvPr id="446" name="Google Shape;446;p2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grpSp>
        <p:nvGrpSpPr>
          <p:cNvPr id="450" name="Google Shape;450;p28"/>
          <p:cNvGrpSpPr/>
          <p:nvPr/>
        </p:nvGrpSpPr>
        <p:grpSpPr>
          <a:xfrm>
            <a:off x="305070" y="605926"/>
            <a:ext cx="323793" cy="339493"/>
            <a:chOff x="5961125" y="1623900"/>
            <a:chExt cx="427450" cy="448175"/>
          </a:xfrm>
        </p:grpSpPr>
        <p:sp>
          <p:nvSpPr>
            <p:cNvPr id="451" name="Google Shape;451;p28"/>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8"/>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8"/>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8"/>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8"/>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8"/>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8"/>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stretch>
            <a:fillRect/>
          </a:stretch>
        </p:blipFill>
        <p:spPr>
          <a:xfrm>
            <a:off x="628863" y="2534746"/>
            <a:ext cx="4016234" cy="1979834"/>
          </a:xfrm>
          <a:prstGeom prst="rect">
            <a:avLst/>
          </a:prstGeom>
          <a:ln>
            <a:solidFill>
              <a:schemeClr val="accent1"/>
            </a:solidFill>
          </a:ln>
        </p:spPr>
      </p:pic>
      <p:pic>
        <p:nvPicPr>
          <p:cNvPr id="9" name="Picture 8"/>
          <p:cNvPicPr>
            <a:picLocks noChangeAspect="1"/>
          </p:cNvPicPr>
          <p:nvPr/>
        </p:nvPicPr>
        <p:blipFill rotWithShape="1">
          <a:blip r:embed="rId4"/>
          <a:srcRect t="19329" b="22640"/>
          <a:stretch/>
        </p:blipFill>
        <p:spPr>
          <a:xfrm>
            <a:off x="2466803" y="1442720"/>
            <a:ext cx="4445811" cy="894079"/>
          </a:xfrm>
          <a:prstGeom prst="rect">
            <a:avLst/>
          </a:prstGeom>
        </p:spPr>
      </p:pic>
      <p:pic>
        <p:nvPicPr>
          <p:cNvPr id="3" name="Picture 2"/>
          <p:cNvPicPr>
            <a:picLocks noChangeAspect="1"/>
          </p:cNvPicPr>
          <p:nvPr/>
        </p:nvPicPr>
        <p:blipFill>
          <a:blip r:embed="rId5"/>
          <a:stretch>
            <a:fillRect/>
          </a:stretch>
        </p:blipFill>
        <p:spPr>
          <a:xfrm>
            <a:off x="5023470" y="2534746"/>
            <a:ext cx="3428929" cy="1803574"/>
          </a:xfrm>
          <a:prstGeom prst="rect">
            <a:avLst/>
          </a:prstGeom>
          <a:ln>
            <a:solidFill>
              <a:schemeClr val="accent1"/>
            </a:solidFill>
          </a:ln>
        </p:spPr>
      </p:pic>
    </p:spTree>
    <p:extLst>
      <p:ext uri="{BB962C8B-B14F-4D97-AF65-F5344CB8AC3E}">
        <p14:creationId xmlns:p14="http://schemas.microsoft.com/office/powerpoint/2010/main" val="185493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8"/>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TRAINING - LIVE</a:t>
            </a:r>
            <a:endParaRPr dirty="0"/>
          </a:p>
        </p:txBody>
      </p:sp>
      <p:sp>
        <p:nvSpPr>
          <p:cNvPr id="446" name="Google Shape;446;p2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grpSp>
        <p:nvGrpSpPr>
          <p:cNvPr id="450" name="Google Shape;450;p28"/>
          <p:cNvGrpSpPr/>
          <p:nvPr/>
        </p:nvGrpSpPr>
        <p:grpSpPr>
          <a:xfrm>
            <a:off x="305070" y="605926"/>
            <a:ext cx="323793" cy="339493"/>
            <a:chOff x="5961125" y="1623900"/>
            <a:chExt cx="427450" cy="448175"/>
          </a:xfrm>
        </p:grpSpPr>
        <p:sp>
          <p:nvSpPr>
            <p:cNvPr id="451" name="Google Shape;451;p28"/>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8"/>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8"/>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8"/>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8"/>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8"/>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8"/>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3"/>
          <a:stretch>
            <a:fillRect/>
          </a:stretch>
        </p:blipFill>
        <p:spPr>
          <a:xfrm>
            <a:off x="3979772" y="392575"/>
            <a:ext cx="4648856" cy="3193763"/>
          </a:xfrm>
          <a:prstGeom prst="rect">
            <a:avLst/>
          </a:prstGeom>
        </p:spPr>
      </p:pic>
      <p:pic>
        <p:nvPicPr>
          <p:cNvPr id="5" name="Picture 4"/>
          <p:cNvPicPr>
            <a:picLocks noChangeAspect="1"/>
          </p:cNvPicPr>
          <p:nvPr/>
        </p:nvPicPr>
        <p:blipFill>
          <a:blip r:embed="rId4"/>
          <a:stretch>
            <a:fillRect/>
          </a:stretch>
        </p:blipFill>
        <p:spPr>
          <a:xfrm>
            <a:off x="479882" y="1866458"/>
            <a:ext cx="4419006" cy="2770042"/>
          </a:xfrm>
          <a:prstGeom prst="rect">
            <a:avLst/>
          </a:prstGeom>
        </p:spPr>
      </p:pic>
    </p:spTree>
    <p:extLst>
      <p:ext uri="{BB962C8B-B14F-4D97-AF65-F5344CB8AC3E}">
        <p14:creationId xmlns:p14="http://schemas.microsoft.com/office/powerpoint/2010/main" val="310180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NATIONAL ACCOUNT TEAM</a:t>
            </a:r>
            <a:endParaRPr dirty="0"/>
          </a:p>
        </p:txBody>
      </p:sp>
      <p:sp>
        <p:nvSpPr>
          <p:cNvPr id="238" name="Google Shape;238;p1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grpSp>
        <p:nvGrpSpPr>
          <p:cNvPr id="239" name="Google Shape;239;p16"/>
          <p:cNvGrpSpPr/>
          <p:nvPr/>
        </p:nvGrpSpPr>
        <p:grpSpPr>
          <a:xfrm>
            <a:off x="282216" y="590918"/>
            <a:ext cx="369505" cy="369505"/>
            <a:chOff x="2594050" y="1631825"/>
            <a:chExt cx="439625" cy="439625"/>
          </a:xfrm>
        </p:grpSpPr>
        <p:sp>
          <p:nvSpPr>
            <p:cNvPr id="240" name="Google Shape;240;p16"/>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38616"/>
          <a:stretch/>
        </p:blipFill>
        <p:spPr>
          <a:xfrm>
            <a:off x="2466195" y="1535992"/>
            <a:ext cx="3840480" cy="1124536"/>
          </a:xfrm>
          <a:prstGeom prst="rect">
            <a:avLst/>
          </a:prstGeom>
        </p:spPr>
      </p:pic>
      <p:sp>
        <p:nvSpPr>
          <p:cNvPr id="2" name="TextBox 1"/>
          <p:cNvSpPr txBox="1"/>
          <p:nvPr/>
        </p:nvSpPr>
        <p:spPr>
          <a:xfrm>
            <a:off x="814275" y="3044777"/>
            <a:ext cx="3889805" cy="1138773"/>
          </a:xfrm>
          <a:prstGeom prst="rect">
            <a:avLst/>
          </a:prstGeom>
          <a:noFill/>
        </p:spPr>
        <p:txBody>
          <a:bodyPr wrap="square" rtlCol="0">
            <a:spAutoFit/>
          </a:bodyPr>
          <a:lstStyle/>
          <a:p>
            <a:pPr algn="ctr"/>
            <a:r>
              <a:rPr lang="en-US" sz="3200" b="1" dirty="0">
                <a:solidFill>
                  <a:srgbClr val="0070C0"/>
                </a:solidFill>
              </a:rPr>
              <a:t>MIKE PEACE</a:t>
            </a:r>
          </a:p>
          <a:p>
            <a:pPr algn="ctr"/>
            <a:r>
              <a:rPr lang="en-US" sz="1800" dirty="0">
                <a:solidFill>
                  <a:srgbClr val="0070C0"/>
                </a:solidFill>
              </a:rPr>
              <a:t>The Pronto Network</a:t>
            </a:r>
          </a:p>
          <a:p>
            <a:pPr algn="ctr"/>
            <a:r>
              <a:rPr lang="en-US" sz="1800" dirty="0">
                <a:solidFill>
                  <a:srgbClr val="0070C0"/>
                </a:solidFill>
              </a:rPr>
              <a:t>VP Sales &amp; Business Development</a:t>
            </a:r>
          </a:p>
        </p:txBody>
      </p:sp>
      <p:sp>
        <p:nvSpPr>
          <p:cNvPr id="14" name="TextBox 13"/>
          <p:cNvSpPr txBox="1"/>
          <p:nvPr/>
        </p:nvSpPr>
        <p:spPr>
          <a:xfrm>
            <a:off x="5000195" y="3044777"/>
            <a:ext cx="3088640" cy="1138773"/>
          </a:xfrm>
          <a:prstGeom prst="rect">
            <a:avLst/>
          </a:prstGeom>
          <a:noFill/>
        </p:spPr>
        <p:txBody>
          <a:bodyPr wrap="square" rtlCol="0">
            <a:spAutoFit/>
          </a:bodyPr>
          <a:lstStyle/>
          <a:p>
            <a:pPr algn="ctr"/>
            <a:r>
              <a:rPr lang="en-US" sz="3200" b="1" dirty="0">
                <a:solidFill>
                  <a:schemeClr val="accent6">
                    <a:lumMod val="60000"/>
                    <a:lumOff val="40000"/>
                  </a:schemeClr>
                </a:solidFill>
              </a:rPr>
              <a:t>BOB RESCO</a:t>
            </a:r>
          </a:p>
          <a:p>
            <a:pPr algn="ctr"/>
            <a:r>
              <a:rPr lang="en-US" sz="1800" dirty="0">
                <a:solidFill>
                  <a:schemeClr val="accent6">
                    <a:lumMod val="60000"/>
                    <a:lumOff val="40000"/>
                  </a:schemeClr>
                </a:solidFill>
              </a:rPr>
              <a:t>Federated Auto Parts</a:t>
            </a:r>
          </a:p>
          <a:p>
            <a:pPr algn="ctr"/>
            <a:r>
              <a:rPr lang="en-US" sz="1800" dirty="0">
                <a:solidFill>
                  <a:schemeClr val="accent6">
                    <a:lumMod val="60000"/>
                    <a:lumOff val="40000"/>
                  </a:schemeClr>
                </a:solidFill>
              </a:rPr>
              <a:t>Director National Accounts</a:t>
            </a:r>
          </a:p>
        </p:txBody>
      </p:sp>
    </p:spTree>
    <p:extLst>
      <p:ext uri="{BB962C8B-B14F-4D97-AF65-F5344CB8AC3E}">
        <p14:creationId xmlns:p14="http://schemas.microsoft.com/office/powerpoint/2010/main" val="372928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3"/>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PURCHASE REVIEW – 2021 YEAR END</a:t>
            </a:r>
            <a:endParaRPr dirty="0"/>
          </a:p>
        </p:txBody>
      </p:sp>
      <p:graphicFrame>
        <p:nvGraphicFramePr>
          <p:cNvPr id="342" name="Google Shape;342;p23"/>
          <p:cNvGraphicFramePr/>
          <p:nvPr>
            <p:extLst>
              <p:ext uri="{D42A27DB-BD31-4B8C-83A1-F6EECF244321}">
                <p14:modId xmlns:p14="http://schemas.microsoft.com/office/powerpoint/2010/main" val="1347689558"/>
              </p:ext>
            </p:extLst>
          </p:nvPr>
        </p:nvGraphicFramePr>
        <p:xfrm>
          <a:off x="986995" y="1603287"/>
          <a:ext cx="7293404" cy="2740900"/>
        </p:xfrm>
        <a:graphic>
          <a:graphicData uri="http://schemas.openxmlformats.org/drawingml/2006/table">
            <a:tbl>
              <a:tblPr>
                <a:noFill/>
                <a:tableStyleId>{E27665BA-8202-44FC-AD62-C9F0E3EA811A}</a:tableStyleId>
              </a:tblPr>
              <a:tblGrid>
                <a:gridCol w="1502574">
                  <a:extLst>
                    <a:ext uri="{9D8B030D-6E8A-4147-A177-3AD203B41FA5}">
                      <a16:colId xmlns:a16="http://schemas.microsoft.com/office/drawing/2014/main" val="20000"/>
                    </a:ext>
                  </a:extLst>
                </a:gridCol>
                <a:gridCol w="1590153">
                  <a:extLst>
                    <a:ext uri="{9D8B030D-6E8A-4147-A177-3AD203B41FA5}">
                      <a16:colId xmlns:a16="http://schemas.microsoft.com/office/drawing/2014/main" val="20001"/>
                    </a:ext>
                  </a:extLst>
                </a:gridCol>
                <a:gridCol w="1634459">
                  <a:extLst>
                    <a:ext uri="{9D8B030D-6E8A-4147-A177-3AD203B41FA5}">
                      <a16:colId xmlns:a16="http://schemas.microsoft.com/office/drawing/2014/main" val="20002"/>
                    </a:ext>
                  </a:extLst>
                </a:gridCol>
                <a:gridCol w="1283109">
                  <a:extLst>
                    <a:ext uri="{9D8B030D-6E8A-4147-A177-3AD203B41FA5}">
                      <a16:colId xmlns:a16="http://schemas.microsoft.com/office/drawing/2014/main" val="20003"/>
                    </a:ext>
                  </a:extLst>
                </a:gridCol>
                <a:gridCol w="1283109">
                  <a:extLst>
                    <a:ext uri="{9D8B030D-6E8A-4147-A177-3AD203B41FA5}">
                      <a16:colId xmlns:a16="http://schemas.microsoft.com/office/drawing/2014/main" val="40023489"/>
                    </a:ext>
                  </a:extLst>
                </a:gridCol>
              </a:tblGrid>
              <a:tr h="685225">
                <a:tc>
                  <a:txBody>
                    <a:bodyPr/>
                    <a:lstStyle/>
                    <a:p>
                      <a:pPr marL="0" lvl="0" indent="0" algn="ctr" rtl="0">
                        <a:spcBef>
                          <a:spcPts val="0"/>
                        </a:spcBef>
                        <a:spcAft>
                          <a:spcPts val="0"/>
                        </a:spcAft>
                        <a:buNone/>
                      </a:pPr>
                      <a:endParaRPr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7D3E6"/>
                    </a:solidFill>
                  </a:tcPr>
                </a:tc>
                <a:tc>
                  <a:txBody>
                    <a:bodyPr/>
                    <a:lstStyle/>
                    <a:p>
                      <a:pPr marL="0" lvl="0" indent="0" algn="ctr" rtl="0">
                        <a:spcBef>
                          <a:spcPts val="0"/>
                        </a:spcBef>
                        <a:spcAft>
                          <a:spcPts val="0"/>
                        </a:spcAft>
                        <a:buNone/>
                      </a:pPr>
                      <a:r>
                        <a:rPr lang="en-US" sz="2000" b="1" dirty="0">
                          <a:solidFill>
                            <a:srgbClr val="3F5378"/>
                          </a:solidFill>
                          <a:latin typeface="Roboto Condensed"/>
                          <a:ea typeface="Roboto Condensed"/>
                          <a:cs typeface="Roboto Condensed"/>
                          <a:sym typeface="Roboto Condensed"/>
                        </a:rPr>
                        <a:t>2021</a:t>
                      </a:r>
                      <a:endParaRPr sz="2000"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solidFill>
                      <a:srgbClr val="C7D3E6"/>
                    </a:solidFill>
                  </a:tcPr>
                </a:tc>
                <a:tc>
                  <a:txBody>
                    <a:bodyPr/>
                    <a:lstStyle/>
                    <a:p>
                      <a:pPr marL="0" lvl="0" indent="0" algn="ctr" rtl="0">
                        <a:spcBef>
                          <a:spcPts val="0"/>
                        </a:spcBef>
                        <a:spcAft>
                          <a:spcPts val="0"/>
                        </a:spcAft>
                        <a:buNone/>
                      </a:pPr>
                      <a:r>
                        <a:rPr lang="en" sz="2000" b="1" dirty="0">
                          <a:solidFill>
                            <a:srgbClr val="3F5378"/>
                          </a:solidFill>
                          <a:latin typeface="Roboto Condensed"/>
                          <a:ea typeface="Roboto Condensed"/>
                          <a:cs typeface="Roboto Condensed"/>
                          <a:sym typeface="Roboto Condensed"/>
                        </a:rPr>
                        <a:t>2020</a:t>
                      </a:r>
                      <a:endParaRPr sz="2000"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solidFill>
                      <a:srgbClr val="C7D3E6"/>
                    </a:solidFill>
                  </a:tcPr>
                </a:tc>
                <a:tc>
                  <a:txBody>
                    <a:bodyPr/>
                    <a:lstStyle/>
                    <a:p>
                      <a:pPr marL="0" lvl="0" indent="0" algn="ctr" rtl="0">
                        <a:spcBef>
                          <a:spcPts val="0"/>
                        </a:spcBef>
                        <a:spcAft>
                          <a:spcPts val="0"/>
                        </a:spcAft>
                        <a:buNone/>
                      </a:pPr>
                      <a:r>
                        <a:rPr lang="en" sz="2000" b="1" dirty="0">
                          <a:solidFill>
                            <a:srgbClr val="3F5378"/>
                          </a:solidFill>
                          <a:latin typeface="Roboto Condensed"/>
                          <a:ea typeface="Roboto Condensed"/>
                          <a:cs typeface="Roboto Condensed"/>
                          <a:sym typeface="Roboto Condensed"/>
                        </a:rPr>
                        <a:t>%</a:t>
                      </a:r>
                      <a:endParaRPr sz="2000"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lgn="ctr">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solidFill>
                      <a:srgbClr val="C7D3E6"/>
                    </a:solidFill>
                  </a:tcPr>
                </a:tc>
                <a:tc>
                  <a:txBody>
                    <a:bodyPr/>
                    <a:lstStyle/>
                    <a:p>
                      <a:pPr marL="0" lvl="0" indent="0" algn="ctr" rtl="0">
                        <a:spcBef>
                          <a:spcPts val="0"/>
                        </a:spcBef>
                        <a:spcAft>
                          <a:spcPts val="0"/>
                        </a:spcAft>
                        <a:buNone/>
                      </a:pPr>
                      <a:r>
                        <a:rPr lang="en-US" sz="2000" b="1" dirty="0">
                          <a:solidFill>
                            <a:srgbClr val="3F5378"/>
                          </a:solidFill>
                          <a:latin typeface="Roboto Condensed"/>
                          <a:ea typeface="Roboto Condensed"/>
                          <a:cs typeface="Roboto Condensed"/>
                          <a:sym typeface="Roboto Condensed"/>
                        </a:rPr>
                        <a:t># Shops</a:t>
                      </a:r>
                      <a:endParaRPr sz="2000"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lgn="ctr">
                      <a:solidFill>
                        <a:srgbClr val="C7D3E6"/>
                      </a:solidFill>
                      <a:prstDash val="solid"/>
                      <a:round/>
                      <a:headEnd type="none" w="sm" len="sm"/>
                      <a:tailEnd type="none" w="sm" len="sm"/>
                    </a:lnB>
                    <a:solidFill>
                      <a:srgbClr val="C7D3E6"/>
                    </a:solidFill>
                  </a:tcPr>
                </a:tc>
                <a:extLst>
                  <a:ext uri="{0D108BD9-81ED-4DB2-BD59-A6C34878D82A}">
                    <a16:rowId xmlns:a16="http://schemas.microsoft.com/office/drawing/2014/main" val="10000"/>
                  </a:ext>
                </a:extLst>
              </a:tr>
              <a:tr h="685225">
                <a:tc>
                  <a:txBody>
                    <a:bodyPr/>
                    <a:lstStyle/>
                    <a:p>
                      <a:pPr marL="0" lvl="0" indent="0" algn="r" rtl="0">
                        <a:spcBef>
                          <a:spcPts val="0"/>
                        </a:spcBef>
                        <a:spcAft>
                          <a:spcPts val="0"/>
                        </a:spcAft>
                        <a:buNone/>
                      </a:pPr>
                      <a:endParaRPr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7D3E6"/>
                    </a:solidFill>
                  </a:tcPr>
                </a:tc>
                <a:tc>
                  <a:txBody>
                    <a:bodyPr/>
                    <a:lstStyle/>
                    <a:p>
                      <a:pPr marL="0" lvl="0" indent="0" algn="ctr" rtl="0">
                        <a:spcBef>
                          <a:spcPts val="0"/>
                        </a:spcBef>
                        <a:spcAft>
                          <a:spcPts val="0"/>
                        </a:spcAft>
                        <a:buNone/>
                      </a:pPr>
                      <a:r>
                        <a:rPr lang="en" sz="2400" b="0" dirty="0">
                          <a:solidFill>
                            <a:srgbClr val="263248"/>
                          </a:solidFill>
                          <a:latin typeface="Roboto Condensed"/>
                          <a:ea typeface="Roboto Condensed"/>
                          <a:cs typeface="Roboto Condensed"/>
                          <a:sym typeface="Roboto Condensed"/>
                        </a:rPr>
                        <a:t>$3,029,014</a:t>
                      </a:r>
                      <a:endParaRPr sz="2400" b="0"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lang="en" sz="2400" b="0" dirty="0">
                          <a:solidFill>
                            <a:srgbClr val="263248"/>
                          </a:solidFill>
                          <a:latin typeface="Roboto Condensed"/>
                          <a:ea typeface="Roboto Condensed"/>
                          <a:cs typeface="Roboto Condensed"/>
                          <a:sym typeface="Roboto Condensed"/>
                        </a:rPr>
                        <a:t>$2,696,358</a:t>
                      </a:r>
                      <a:endParaRPr sz="2400" b="0"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lang="en" sz="2400" b="0" dirty="0">
                          <a:solidFill>
                            <a:srgbClr val="263248"/>
                          </a:solidFill>
                          <a:latin typeface="Roboto Condensed"/>
                          <a:ea typeface="Roboto Condensed"/>
                          <a:cs typeface="Roboto Condensed"/>
                          <a:sym typeface="Roboto Condensed"/>
                        </a:rPr>
                        <a:t>+12.4%</a:t>
                      </a:r>
                      <a:endParaRPr sz="2400" b="0"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lgn="ctr">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lang="en-US" sz="2400" b="0" dirty="0">
                          <a:solidFill>
                            <a:srgbClr val="263248"/>
                          </a:solidFill>
                          <a:latin typeface="Roboto Condensed"/>
                          <a:ea typeface="Roboto Condensed"/>
                          <a:cs typeface="Roboto Condensed"/>
                          <a:sym typeface="Roboto Condensed"/>
                        </a:rPr>
                        <a:t>132</a:t>
                      </a:r>
                      <a:endParaRPr sz="2400" b="0"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lgn="ctr">
                      <a:solidFill>
                        <a:srgbClr val="C7D3E6"/>
                      </a:solidFill>
                      <a:prstDash val="solid"/>
                      <a:round/>
                      <a:headEnd type="none" w="sm" len="sm"/>
                      <a:tailEnd type="none" w="sm" len="sm"/>
                    </a:lnT>
                    <a:lnB w="9525" cap="flat" cmpd="sng" algn="ctr">
                      <a:solidFill>
                        <a:srgbClr val="C7D3E6"/>
                      </a:solidFill>
                      <a:prstDash val="solid"/>
                      <a:round/>
                      <a:headEnd type="none" w="sm" len="sm"/>
                      <a:tailEnd type="none" w="sm" len="sm"/>
                    </a:lnB>
                  </a:tcPr>
                </a:tc>
                <a:extLst>
                  <a:ext uri="{0D108BD9-81ED-4DB2-BD59-A6C34878D82A}">
                    <a16:rowId xmlns:a16="http://schemas.microsoft.com/office/drawing/2014/main" val="10001"/>
                  </a:ext>
                </a:extLst>
              </a:tr>
              <a:tr h="685225">
                <a:tc>
                  <a:txBody>
                    <a:bodyPr/>
                    <a:lstStyle/>
                    <a:p>
                      <a:pPr marL="0" lvl="0" indent="0" algn="r" rtl="0">
                        <a:spcBef>
                          <a:spcPts val="0"/>
                        </a:spcBef>
                        <a:spcAft>
                          <a:spcPts val="0"/>
                        </a:spcAft>
                        <a:buNone/>
                      </a:pPr>
                      <a:endParaRPr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7D3E6"/>
                    </a:solidFill>
                  </a:tcPr>
                </a:tc>
                <a:tc>
                  <a:txBody>
                    <a:bodyPr/>
                    <a:lstStyle/>
                    <a:p>
                      <a:pPr marL="0" lvl="0" indent="0" algn="ctr" rtl="0">
                        <a:spcBef>
                          <a:spcPts val="0"/>
                        </a:spcBef>
                        <a:spcAft>
                          <a:spcPts val="0"/>
                        </a:spcAft>
                        <a:buNone/>
                      </a:pPr>
                      <a:r>
                        <a:rPr lang="en" sz="2400" b="0" dirty="0">
                          <a:solidFill>
                            <a:srgbClr val="263248"/>
                          </a:solidFill>
                          <a:latin typeface="Roboto Condensed"/>
                          <a:ea typeface="Roboto Condensed"/>
                          <a:cs typeface="Roboto Condensed"/>
                          <a:sym typeface="Roboto Condensed"/>
                        </a:rPr>
                        <a:t>$6,006,311</a:t>
                      </a:r>
                      <a:endParaRPr sz="2400" b="0"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lang="en" sz="2400" b="0" dirty="0">
                          <a:solidFill>
                            <a:srgbClr val="263248"/>
                          </a:solidFill>
                          <a:latin typeface="Roboto Condensed"/>
                          <a:ea typeface="Roboto Condensed"/>
                          <a:cs typeface="Roboto Condensed"/>
                          <a:sym typeface="Roboto Condensed"/>
                        </a:rPr>
                        <a:t>$5,690,730</a:t>
                      </a:r>
                      <a:endParaRPr sz="2400" b="0"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lang="en" sz="2400" b="0" dirty="0">
                          <a:solidFill>
                            <a:srgbClr val="263248"/>
                          </a:solidFill>
                          <a:latin typeface="Roboto Condensed"/>
                          <a:ea typeface="Roboto Condensed"/>
                          <a:cs typeface="Roboto Condensed"/>
                          <a:sym typeface="Roboto Condensed"/>
                        </a:rPr>
                        <a:t>+5.5%</a:t>
                      </a:r>
                      <a:endParaRPr sz="2400" b="0"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lgn="ctr">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lang="en-US" sz="2400" b="0" dirty="0">
                          <a:solidFill>
                            <a:srgbClr val="263248"/>
                          </a:solidFill>
                          <a:latin typeface="Roboto Condensed"/>
                          <a:ea typeface="Roboto Condensed"/>
                          <a:cs typeface="Roboto Condensed"/>
                          <a:sym typeface="Roboto Condensed"/>
                        </a:rPr>
                        <a:t>223</a:t>
                      </a:r>
                      <a:endParaRPr sz="2400" b="0"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lgn="ctr">
                      <a:solidFill>
                        <a:srgbClr val="C7D3E6"/>
                      </a:solidFill>
                      <a:prstDash val="solid"/>
                      <a:round/>
                      <a:headEnd type="none" w="sm" len="sm"/>
                      <a:tailEnd type="none" w="sm" len="sm"/>
                    </a:lnT>
                    <a:lnB w="9525" cap="flat" cmpd="sng" algn="ctr">
                      <a:solidFill>
                        <a:srgbClr val="C7D3E6"/>
                      </a:solidFill>
                      <a:prstDash val="solid"/>
                      <a:round/>
                      <a:headEnd type="none" w="sm" len="sm"/>
                      <a:tailEnd type="none" w="sm" len="sm"/>
                    </a:lnB>
                  </a:tcPr>
                </a:tc>
                <a:extLst>
                  <a:ext uri="{0D108BD9-81ED-4DB2-BD59-A6C34878D82A}">
                    <a16:rowId xmlns:a16="http://schemas.microsoft.com/office/drawing/2014/main" val="10002"/>
                  </a:ext>
                </a:extLst>
              </a:tr>
              <a:tr h="685225">
                <a:tc>
                  <a:txBody>
                    <a:bodyPr/>
                    <a:lstStyle/>
                    <a:p>
                      <a:pPr marL="0" lvl="0" indent="0" algn="r" rtl="0">
                        <a:spcBef>
                          <a:spcPts val="0"/>
                        </a:spcBef>
                        <a:spcAft>
                          <a:spcPts val="0"/>
                        </a:spcAft>
                        <a:buNone/>
                      </a:pPr>
                      <a:endParaRPr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7D3E6"/>
                    </a:solidFill>
                  </a:tcPr>
                </a:tc>
                <a:tc>
                  <a:txBody>
                    <a:bodyPr/>
                    <a:lstStyle/>
                    <a:p>
                      <a:pPr marL="0" lvl="0" indent="0" algn="ctr" rtl="0">
                        <a:spcBef>
                          <a:spcPts val="0"/>
                        </a:spcBef>
                        <a:spcAft>
                          <a:spcPts val="0"/>
                        </a:spcAft>
                        <a:buNone/>
                      </a:pPr>
                      <a:r>
                        <a:rPr lang="en" sz="2400" b="1" dirty="0">
                          <a:solidFill>
                            <a:srgbClr val="263248"/>
                          </a:solidFill>
                          <a:latin typeface="Roboto Condensed"/>
                          <a:ea typeface="Roboto Condensed"/>
                          <a:cs typeface="Roboto Condensed"/>
                          <a:sym typeface="Roboto Condensed"/>
                        </a:rPr>
                        <a:t>$9,035,325</a:t>
                      </a:r>
                      <a:endParaRPr sz="2400" b="1"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noFill/>
                  </a:tcPr>
                </a:tc>
                <a:tc>
                  <a:txBody>
                    <a:bodyPr/>
                    <a:lstStyle/>
                    <a:p>
                      <a:pPr marL="0" lvl="0" indent="0" algn="ctr" rtl="0">
                        <a:spcBef>
                          <a:spcPts val="0"/>
                        </a:spcBef>
                        <a:spcAft>
                          <a:spcPts val="0"/>
                        </a:spcAft>
                        <a:buNone/>
                      </a:pPr>
                      <a:r>
                        <a:rPr lang="en" sz="2400" b="1" dirty="0">
                          <a:solidFill>
                            <a:srgbClr val="263248"/>
                          </a:solidFill>
                          <a:latin typeface="Roboto Condensed"/>
                          <a:ea typeface="Roboto Condensed"/>
                          <a:cs typeface="Roboto Condensed"/>
                          <a:sym typeface="Roboto Condensed"/>
                        </a:rPr>
                        <a:t>$8,387,080</a:t>
                      </a:r>
                      <a:endParaRPr sz="2400" b="1"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noFill/>
                  </a:tcPr>
                </a:tc>
                <a:tc>
                  <a:txBody>
                    <a:bodyPr/>
                    <a:lstStyle/>
                    <a:p>
                      <a:pPr marL="0" lvl="0" indent="0" algn="ctr" rtl="0">
                        <a:spcBef>
                          <a:spcPts val="0"/>
                        </a:spcBef>
                        <a:spcAft>
                          <a:spcPts val="0"/>
                        </a:spcAft>
                        <a:buNone/>
                      </a:pPr>
                      <a:r>
                        <a:rPr lang="en" sz="2400" b="1" dirty="0">
                          <a:solidFill>
                            <a:srgbClr val="263248"/>
                          </a:solidFill>
                          <a:latin typeface="Roboto Condensed"/>
                          <a:ea typeface="Roboto Condensed"/>
                          <a:cs typeface="Roboto Condensed"/>
                          <a:sym typeface="Roboto Condensed"/>
                        </a:rPr>
                        <a:t>+7.7%</a:t>
                      </a:r>
                      <a:endParaRPr sz="2400" b="1"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lgn="ctr">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noFill/>
                  </a:tcPr>
                </a:tc>
                <a:tc>
                  <a:txBody>
                    <a:bodyPr/>
                    <a:lstStyle/>
                    <a:p>
                      <a:pPr marL="0" lvl="0" indent="0" algn="ctr" rtl="0">
                        <a:spcBef>
                          <a:spcPts val="0"/>
                        </a:spcBef>
                        <a:spcAft>
                          <a:spcPts val="0"/>
                        </a:spcAft>
                        <a:buNone/>
                      </a:pPr>
                      <a:r>
                        <a:rPr lang="en-US" sz="2400" b="1" dirty="0">
                          <a:solidFill>
                            <a:srgbClr val="263248"/>
                          </a:solidFill>
                          <a:latin typeface="Roboto Condensed"/>
                          <a:ea typeface="Roboto Condensed"/>
                          <a:cs typeface="Roboto Condensed"/>
                          <a:sym typeface="Roboto Condensed"/>
                        </a:rPr>
                        <a:t>355</a:t>
                      </a:r>
                      <a:endParaRPr sz="2400" b="1"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lgn="ctr">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noFill/>
                  </a:tcPr>
                </a:tc>
                <a:extLst>
                  <a:ext uri="{0D108BD9-81ED-4DB2-BD59-A6C34878D82A}">
                    <a16:rowId xmlns:a16="http://schemas.microsoft.com/office/drawing/2014/main" val="10003"/>
                  </a:ext>
                </a:extLst>
              </a:tr>
            </a:tbl>
          </a:graphicData>
        </a:graphic>
      </p:graphicFrame>
      <p:sp>
        <p:nvSpPr>
          <p:cNvPr id="343" name="Google Shape;343;p2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grpSp>
        <p:nvGrpSpPr>
          <p:cNvPr id="344" name="Google Shape;344;p23"/>
          <p:cNvGrpSpPr/>
          <p:nvPr/>
        </p:nvGrpSpPr>
        <p:grpSpPr>
          <a:xfrm>
            <a:off x="307844" y="634299"/>
            <a:ext cx="318264" cy="282756"/>
            <a:chOff x="5292575" y="3681900"/>
            <a:chExt cx="420150" cy="373275"/>
          </a:xfrm>
        </p:grpSpPr>
        <p:sp>
          <p:nvSpPr>
            <p:cNvPr id="345" name="Google Shape;345;p23"/>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3"/>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3"/>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3"/>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stretch>
            <a:fillRect/>
          </a:stretch>
        </p:blipFill>
        <p:spPr>
          <a:xfrm>
            <a:off x="1422112" y="2400143"/>
            <a:ext cx="642794" cy="409987"/>
          </a:xfrm>
          <a:prstGeom prst="rect">
            <a:avLst/>
          </a:prstGeom>
        </p:spPr>
      </p:pic>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a:off x="1035516" y="3145436"/>
            <a:ext cx="1415986" cy="323654"/>
          </a:xfrm>
          <a:prstGeom prst="rect">
            <a:avLst/>
          </a:prstGeom>
        </p:spPr>
      </p:pic>
      <p:pic>
        <p:nvPicPr>
          <p:cNvPr id="4" name="Picture 3"/>
          <p:cNvPicPr>
            <a:picLocks noChangeAspect="1"/>
          </p:cNvPicPr>
          <p:nvPr/>
        </p:nvPicPr>
        <p:blipFill>
          <a:blip r:embed="rId5">
            <a:clrChange>
              <a:clrFrom>
                <a:srgbClr val="FFFFFF"/>
              </a:clrFrom>
              <a:clrTo>
                <a:srgbClr val="FFFFFF">
                  <a:alpha val="0"/>
                </a:srgbClr>
              </a:clrTo>
            </a:clrChange>
          </a:blip>
          <a:stretch>
            <a:fillRect/>
          </a:stretch>
        </p:blipFill>
        <p:spPr>
          <a:xfrm>
            <a:off x="1163483" y="3743777"/>
            <a:ext cx="1160051" cy="339649"/>
          </a:xfrm>
          <a:prstGeom prst="rect">
            <a:avLst/>
          </a:prstGeom>
        </p:spPr>
      </p:pic>
    </p:spTree>
    <p:extLst>
      <p:ext uri="{BB962C8B-B14F-4D97-AF65-F5344CB8AC3E}">
        <p14:creationId xmlns:p14="http://schemas.microsoft.com/office/powerpoint/2010/main" val="357669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3"/>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PURCHASE REVIEW – YEAR TO DATE 2022</a:t>
            </a:r>
            <a:endParaRPr dirty="0"/>
          </a:p>
        </p:txBody>
      </p:sp>
      <p:graphicFrame>
        <p:nvGraphicFramePr>
          <p:cNvPr id="342" name="Google Shape;342;p23"/>
          <p:cNvGraphicFramePr/>
          <p:nvPr>
            <p:extLst>
              <p:ext uri="{D42A27DB-BD31-4B8C-83A1-F6EECF244321}">
                <p14:modId xmlns:p14="http://schemas.microsoft.com/office/powerpoint/2010/main" val="1503913850"/>
              </p:ext>
            </p:extLst>
          </p:nvPr>
        </p:nvGraphicFramePr>
        <p:xfrm>
          <a:off x="814275" y="1603287"/>
          <a:ext cx="7386318" cy="2740900"/>
        </p:xfrm>
        <a:graphic>
          <a:graphicData uri="http://schemas.openxmlformats.org/drawingml/2006/table">
            <a:tbl>
              <a:tblPr>
                <a:noFill/>
                <a:tableStyleId>{E27665BA-8202-44FC-AD62-C9F0E3EA811A}</a:tableStyleId>
              </a:tblPr>
              <a:tblGrid>
                <a:gridCol w="1521716">
                  <a:extLst>
                    <a:ext uri="{9D8B030D-6E8A-4147-A177-3AD203B41FA5}">
                      <a16:colId xmlns:a16="http://schemas.microsoft.com/office/drawing/2014/main" val="20000"/>
                    </a:ext>
                  </a:extLst>
                </a:gridCol>
                <a:gridCol w="1610410">
                  <a:extLst>
                    <a:ext uri="{9D8B030D-6E8A-4147-A177-3AD203B41FA5}">
                      <a16:colId xmlns:a16="http://schemas.microsoft.com/office/drawing/2014/main" val="20001"/>
                    </a:ext>
                  </a:extLst>
                </a:gridCol>
                <a:gridCol w="1655280">
                  <a:extLst>
                    <a:ext uri="{9D8B030D-6E8A-4147-A177-3AD203B41FA5}">
                      <a16:colId xmlns:a16="http://schemas.microsoft.com/office/drawing/2014/main" val="20002"/>
                    </a:ext>
                  </a:extLst>
                </a:gridCol>
                <a:gridCol w="1299456">
                  <a:extLst>
                    <a:ext uri="{9D8B030D-6E8A-4147-A177-3AD203B41FA5}">
                      <a16:colId xmlns:a16="http://schemas.microsoft.com/office/drawing/2014/main" val="20003"/>
                    </a:ext>
                  </a:extLst>
                </a:gridCol>
                <a:gridCol w="1299456">
                  <a:extLst>
                    <a:ext uri="{9D8B030D-6E8A-4147-A177-3AD203B41FA5}">
                      <a16:colId xmlns:a16="http://schemas.microsoft.com/office/drawing/2014/main" val="2594334441"/>
                    </a:ext>
                  </a:extLst>
                </a:gridCol>
              </a:tblGrid>
              <a:tr h="685225">
                <a:tc>
                  <a:txBody>
                    <a:bodyPr/>
                    <a:lstStyle/>
                    <a:p>
                      <a:pPr marL="0" lvl="0" indent="0" algn="ctr" rtl="0">
                        <a:spcBef>
                          <a:spcPts val="0"/>
                        </a:spcBef>
                        <a:spcAft>
                          <a:spcPts val="0"/>
                        </a:spcAft>
                        <a:buNone/>
                      </a:pPr>
                      <a:endParaRPr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7D3E6"/>
                    </a:solidFill>
                  </a:tcPr>
                </a:tc>
                <a:tc>
                  <a:txBody>
                    <a:bodyPr/>
                    <a:lstStyle/>
                    <a:p>
                      <a:pPr marL="0" lvl="0" indent="0" algn="ctr" rtl="0">
                        <a:spcBef>
                          <a:spcPts val="0"/>
                        </a:spcBef>
                        <a:spcAft>
                          <a:spcPts val="0"/>
                        </a:spcAft>
                        <a:buNone/>
                      </a:pPr>
                      <a:r>
                        <a:rPr lang="en-US" sz="2000" b="1" dirty="0">
                          <a:solidFill>
                            <a:srgbClr val="3F5378"/>
                          </a:solidFill>
                          <a:latin typeface="Roboto Condensed"/>
                          <a:ea typeface="Roboto Condensed"/>
                          <a:cs typeface="Roboto Condensed"/>
                          <a:sym typeface="Roboto Condensed"/>
                        </a:rPr>
                        <a:t>2022</a:t>
                      </a:r>
                      <a:endParaRPr sz="2000"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solidFill>
                      <a:srgbClr val="C7D3E6"/>
                    </a:solidFill>
                  </a:tcPr>
                </a:tc>
                <a:tc>
                  <a:txBody>
                    <a:bodyPr/>
                    <a:lstStyle/>
                    <a:p>
                      <a:pPr marL="0" lvl="0" indent="0" algn="ctr" rtl="0">
                        <a:spcBef>
                          <a:spcPts val="0"/>
                        </a:spcBef>
                        <a:spcAft>
                          <a:spcPts val="0"/>
                        </a:spcAft>
                        <a:buNone/>
                      </a:pPr>
                      <a:r>
                        <a:rPr lang="en" sz="2000" b="1" dirty="0">
                          <a:solidFill>
                            <a:srgbClr val="3F5378"/>
                          </a:solidFill>
                          <a:latin typeface="Roboto Condensed"/>
                          <a:ea typeface="Roboto Condensed"/>
                          <a:cs typeface="Roboto Condensed"/>
                          <a:sym typeface="Roboto Condensed"/>
                        </a:rPr>
                        <a:t>2021</a:t>
                      </a:r>
                      <a:endParaRPr sz="2000"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solidFill>
                      <a:srgbClr val="C7D3E6"/>
                    </a:solidFill>
                  </a:tcPr>
                </a:tc>
                <a:tc>
                  <a:txBody>
                    <a:bodyPr/>
                    <a:lstStyle/>
                    <a:p>
                      <a:pPr marL="0" lvl="0" indent="0" algn="ctr" rtl="0">
                        <a:spcBef>
                          <a:spcPts val="0"/>
                        </a:spcBef>
                        <a:spcAft>
                          <a:spcPts val="0"/>
                        </a:spcAft>
                        <a:buNone/>
                      </a:pPr>
                      <a:r>
                        <a:rPr lang="en" sz="2000" b="1" dirty="0">
                          <a:solidFill>
                            <a:srgbClr val="3F5378"/>
                          </a:solidFill>
                          <a:latin typeface="Roboto Condensed"/>
                          <a:ea typeface="Roboto Condensed"/>
                          <a:cs typeface="Roboto Condensed"/>
                          <a:sym typeface="Roboto Condensed"/>
                        </a:rPr>
                        <a:t>%</a:t>
                      </a:r>
                      <a:endParaRPr sz="2000"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lgn="ctr">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solidFill>
                      <a:srgbClr val="C7D3E6"/>
                    </a:solidFill>
                  </a:tcPr>
                </a:tc>
                <a:tc>
                  <a:txBody>
                    <a:bodyPr/>
                    <a:lstStyle/>
                    <a:p>
                      <a:pPr marL="0" lvl="0" indent="0" algn="ctr" rtl="0">
                        <a:spcBef>
                          <a:spcPts val="0"/>
                        </a:spcBef>
                        <a:spcAft>
                          <a:spcPts val="0"/>
                        </a:spcAft>
                        <a:buNone/>
                      </a:pPr>
                      <a:r>
                        <a:rPr lang="en-US" sz="2000" b="1" dirty="0">
                          <a:solidFill>
                            <a:srgbClr val="3F5378"/>
                          </a:solidFill>
                          <a:latin typeface="Roboto Condensed"/>
                          <a:ea typeface="Roboto Condensed"/>
                          <a:cs typeface="Roboto Condensed"/>
                          <a:sym typeface="Roboto Condensed"/>
                        </a:rPr>
                        <a:t># Shops</a:t>
                      </a:r>
                      <a:endParaRPr sz="2000"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lgn="ctr">
                      <a:solidFill>
                        <a:srgbClr val="C7D3E6"/>
                      </a:solidFill>
                      <a:prstDash val="solid"/>
                      <a:round/>
                      <a:headEnd type="none" w="sm" len="sm"/>
                      <a:tailEnd type="none" w="sm" len="sm"/>
                    </a:lnB>
                    <a:solidFill>
                      <a:srgbClr val="C7D3E6"/>
                    </a:solidFill>
                  </a:tcPr>
                </a:tc>
                <a:extLst>
                  <a:ext uri="{0D108BD9-81ED-4DB2-BD59-A6C34878D82A}">
                    <a16:rowId xmlns:a16="http://schemas.microsoft.com/office/drawing/2014/main" val="10000"/>
                  </a:ext>
                </a:extLst>
              </a:tr>
              <a:tr h="685225">
                <a:tc>
                  <a:txBody>
                    <a:bodyPr/>
                    <a:lstStyle/>
                    <a:p>
                      <a:pPr marL="0" lvl="0" indent="0" algn="r" rtl="0">
                        <a:spcBef>
                          <a:spcPts val="0"/>
                        </a:spcBef>
                        <a:spcAft>
                          <a:spcPts val="0"/>
                        </a:spcAft>
                        <a:buNone/>
                      </a:pPr>
                      <a:endParaRPr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7D3E6"/>
                    </a:solidFill>
                  </a:tcPr>
                </a:tc>
                <a:tc>
                  <a:txBody>
                    <a:bodyPr/>
                    <a:lstStyle/>
                    <a:p>
                      <a:pPr marL="0" lvl="0" indent="0" algn="ctr" rtl="0">
                        <a:spcBef>
                          <a:spcPts val="0"/>
                        </a:spcBef>
                        <a:spcAft>
                          <a:spcPts val="0"/>
                        </a:spcAft>
                        <a:buNone/>
                      </a:pPr>
                      <a:r>
                        <a:rPr lang="en" sz="2400" b="0" dirty="0">
                          <a:solidFill>
                            <a:srgbClr val="263248"/>
                          </a:solidFill>
                          <a:latin typeface="Roboto Condensed"/>
                          <a:ea typeface="Roboto Condensed"/>
                          <a:cs typeface="Roboto Condensed"/>
                          <a:sym typeface="Roboto Condensed"/>
                        </a:rPr>
                        <a:t>$2,497,245</a:t>
                      </a:r>
                      <a:endParaRPr sz="2400" b="0"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lang="en" sz="2400" b="0" dirty="0">
                          <a:solidFill>
                            <a:srgbClr val="263248"/>
                          </a:solidFill>
                          <a:latin typeface="Roboto Condensed"/>
                          <a:ea typeface="Roboto Condensed"/>
                          <a:cs typeface="Roboto Condensed"/>
                          <a:sym typeface="Roboto Condensed"/>
                        </a:rPr>
                        <a:t>$2,506,709</a:t>
                      </a:r>
                      <a:endParaRPr sz="2400" b="0"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lang="en" sz="2400" b="0" dirty="0">
                          <a:solidFill>
                            <a:srgbClr val="FF0000"/>
                          </a:solidFill>
                          <a:latin typeface="Roboto Condensed"/>
                          <a:ea typeface="Roboto Condensed"/>
                          <a:cs typeface="Roboto Condensed"/>
                          <a:sym typeface="Roboto Condensed"/>
                        </a:rPr>
                        <a:t>-0.4%</a:t>
                      </a:r>
                      <a:endParaRPr sz="2400" b="0" dirty="0">
                        <a:solidFill>
                          <a:srgbClr val="FF0000"/>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lgn="ctr">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endParaRPr sz="2400" b="0" dirty="0">
                        <a:solidFill>
                          <a:srgbClr val="FF0000"/>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lgn="ctr">
                      <a:solidFill>
                        <a:srgbClr val="C7D3E6"/>
                      </a:solidFill>
                      <a:prstDash val="solid"/>
                      <a:round/>
                      <a:headEnd type="none" w="sm" len="sm"/>
                      <a:tailEnd type="none" w="sm" len="sm"/>
                    </a:lnT>
                    <a:lnB w="9525" cap="flat" cmpd="sng" algn="ctr">
                      <a:solidFill>
                        <a:srgbClr val="C7D3E6"/>
                      </a:solidFill>
                      <a:prstDash val="solid"/>
                      <a:round/>
                      <a:headEnd type="none" w="sm" len="sm"/>
                      <a:tailEnd type="none" w="sm" len="sm"/>
                    </a:lnB>
                  </a:tcPr>
                </a:tc>
                <a:extLst>
                  <a:ext uri="{0D108BD9-81ED-4DB2-BD59-A6C34878D82A}">
                    <a16:rowId xmlns:a16="http://schemas.microsoft.com/office/drawing/2014/main" val="10001"/>
                  </a:ext>
                </a:extLst>
              </a:tr>
              <a:tr h="685225">
                <a:tc>
                  <a:txBody>
                    <a:bodyPr/>
                    <a:lstStyle/>
                    <a:p>
                      <a:pPr marL="0" lvl="0" indent="0" algn="r" rtl="0">
                        <a:spcBef>
                          <a:spcPts val="0"/>
                        </a:spcBef>
                        <a:spcAft>
                          <a:spcPts val="0"/>
                        </a:spcAft>
                        <a:buNone/>
                      </a:pPr>
                      <a:endParaRPr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7D3E6"/>
                    </a:solidFill>
                  </a:tcPr>
                </a:tc>
                <a:tc>
                  <a:txBody>
                    <a:bodyPr/>
                    <a:lstStyle/>
                    <a:p>
                      <a:pPr marL="0" lvl="0" indent="0" algn="ctr" rtl="0">
                        <a:spcBef>
                          <a:spcPts val="0"/>
                        </a:spcBef>
                        <a:spcAft>
                          <a:spcPts val="0"/>
                        </a:spcAft>
                        <a:buNone/>
                      </a:pPr>
                      <a:r>
                        <a:rPr lang="en-US" sz="2400" b="0" dirty="0">
                          <a:solidFill>
                            <a:srgbClr val="263248"/>
                          </a:solidFill>
                          <a:latin typeface="Roboto Condensed"/>
                          <a:ea typeface="Roboto Condensed"/>
                          <a:cs typeface="Roboto Condensed"/>
                          <a:sym typeface="Roboto Condensed"/>
                        </a:rPr>
                        <a:t>$5,567,951</a:t>
                      </a:r>
                      <a:endParaRPr sz="2400" b="0"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lang="en-US" sz="2400" b="0" dirty="0">
                          <a:solidFill>
                            <a:srgbClr val="263248"/>
                          </a:solidFill>
                          <a:latin typeface="Roboto Condensed"/>
                          <a:ea typeface="Roboto Condensed"/>
                          <a:cs typeface="Roboto Condensed"/>
                          <a:sym typeface="Roboto Condensed"/>
                        </a:rPr>
                        <a:t>$5,452,781.</a:t>
                      </a:r>
                      <a:endParaRPr sz="2400" b="0"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lang="en-US" sz="2400" b="0" dirty="0">
                          <a:solidFill>
                            <a:srgbClr val="263248"/>
                          </a:solidFill>
                          <a:latin typeface="Roboto Condensed"/>
                          <a:ea typeface="Roboto Condensed"/>
                          <a:cs typeface="Roboto Condensed"/>
                          <a:sym typeface="Roboto Condensed"/>
                        </a:rPr>
                        <a:t>2.1%</a:t>
                      </a:r>
                      <a:endParaRPr sz="2400" b="0"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lgn="ctr">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tcPr>
                </a:tc>
                <a:tc>
                  <a:txBody>
                    <a:bodyPr/>
                    <a:lstStyle/>
                    <a:p>
                      <a:pPr marL="0" lvl="0" indent="0" algn="ctr" rtl="0">
                        <a:spcBef>
                          <a:spcPts val="0"/>
                        </a:spcBef>
                        <a:spcAft>
                          <a:spcPts val="0"/>
                        </a:spcAft>
                        <a:buNone/>
                      </a:pPr>
                      <a:r>
                        <a:rPr lang="en-US" sz="2400" b="0" dirty="0">
                          <a:solidFill>
                            <a:srgbClr val="263248"/>
                          </a:solidFill>
                          <a:latin typeface="Roboto Condensed"/>
                          <a:ea typeface="Roboto Condensed"/>
                          <a:cs typeface="Roboto Condensed"/>
                          <a:sym typeface="Roboto Condensed"/>
                        </a:rPr>
                        <a:t>247</a:t>
                      </a:r>
                      <a:endParaRPr sz="2400" b="0"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lgn="ctr">
                      <a:solidFill>
                        <a:srgbClr val="C7D3E6"/>
                      </a:solidFill>
                      <a:prstDash val="solid"/>
                      <a:round/>
                      <a:headEnd type="none" w="sm" len="sm"/>
                      <a:tailEnd type="none" w="sm" len="sm"/>
                    </a:lnT>
                    <a:lnB w="9525" cap="flat" cmpd="sng" algn="ctr">
                      <a:solidFill>
                        <a:srgbClr val="C7D3E6"/>
                      </a:solidFill>
                      <a:prstDash val="solid"/>
                      <a:round/>
                      <a:headEnd type="none" w="sm" len="sm"/>
                      <a:tailEnd type="none" w="sm" len="sm"/>
                    </a:lnB>
                  </a:tcPr>
                </a:tc>
                <a:extLst>
                  <a:ext uri="{0D108BD9-81ED-4DB2-BD59-A6C34878D82A}">
                    <a16:rowId xmlns:a16="http://schemas.microsoft.com/office/drawing/2014/main" val="10002"/>
                  </a:ext>
                </a:extLst>
              </a:tr>
              <a:tr h="685225">
                <a:tc>
                  <a:txBody>
                    <a:bodyPr/>
                    <a:lstStyle/>
                    <a:p>
                      <a:pPr marL="0" lvl="0" indent="0" algn="r" rtl="0">
                        <a:spcBef>
                          <a:spcPts val="0"/>
                        </a:spcBef>
                        <a:spcAft>
                          <a:spcPts val="0"/>
                        </a:spcAft>
                        <a:buNone/>
                      </a:pPr>
                      <a:endParaRPr b="1" dirty="0">
                        <a:solidFill>
                          <a:srgbClr val="3F537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7D3E6"/>
                    </a:solidFill>
                  </a:tcPr>
                </a:tc>
                <a:tc>
                  <a:txBody>
                    <a:bodyPr/>
                    <a:lstStyle/>
                    <a:p>
                      <a:pPr marL="0" lvl="0" indent="0" algn="ctr" rtl="0">
                        <a:spcBef>
                          <a:spcPts val="0"/>
                        </a:spcBef>
                        <a:spcAft>
                          <a:spcPts val="0"/>
                        </a:spcAft>
                        <a:buNone/>
                      </a:pPr>
                      <a:r>
                        <a:rPr lang="en-US" sz="2400" b="1" dirty="0">
                          <a:solidFill>
                            <a:srgbClr val="263248"/>
                          </a:solidFill>
                          <a:latin typeface="Roboto Condensed"/>
                          <a:ea typeface="Roboto Condensed"/>
                          <a:cs typeface="Roboto Condensed"/>
                          <a:sym typeface="Roboto Condensed"/>
                        </a:rPr>
                        <a:t>$8,065,196</a:t>
                      </a:r>
                      <a:endParaRPr sz="2400" b="1"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noFill/>
                  </a:tcPr>
                </a:tc>
                <a:tc>
                  <a:txBody>
                    <a:bodyPr/>
                    <a:lstStyle/>
                    <a:p>
                      <a:pPr marL="0" lvl="0" indent="0" algn="ctr" rtl="0">
                        <a:spcBef>
                          <a:spcPts val="0"/>
                        </a:spcBef>
                        <a:spcAft>
                          <a:spcPts val="0"/>
                        </a:spcAft>
                        <a:buNone/>
                      </a:pPr>
                      <a:r>
                        <a:rPr lang="en-US" sz="2400" b="1" dirty="0">
                          <a:solidFill>
                            <a:srgbClr val="263248"/>
                          </a:solidFill>
                          <a:latin typeface="Roboto Condensed"/>
                          <a:ea typeface="Roboto Condensed"/>
                          <a:cs typeface="Roboto Condensed"/>
                          <a:sym typeface="Roboto Condensed"/>
                        </a:rPr>
                        <a:t>$7,959,490</a:t>
                      </a:r>
                      <a:endParaRPr sz="2400" b="1"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noFill/>
                  </a:tcPr>
                </a:tc>
                <a:tc>
                  <a:txBody>
                    <a:bodyPr/>
                    <a:lstStyle/>
                    <a:p>
                      <a:pPr marL="0" lvl="0" indent="0" algn="ctr" rtl="0">
                        <a:spcBef>
                          <a:spcPts val="0"/>
                        </a:spcBef>
                        <a:spcAft>
                          <a:spcPts val="0"/>
                        </a:spcAft>
                        <a:buNone/>
                      </a:pPr>
                      <a:r>
                        <a:rPr lang="en-US" sz="2400" b="1" dirty="0">
                          <a:solidFill>
                            <a:srgbClr val="263248"/>
                          </a:solidFill>
                          <a:latin typeface="Roboto Condensed"/>
                          <a:ea typeface="Roboto Condensed"/>
                          <a:cs typeface="Roboto Condensed"/>
                          <a:sym typeface="Roboto Condensed"/>
                        </a:rPr>
                        <a:t>1.3%</a:t>
                      </a:r>
                      <a:endParaRPr sz="2400" b="1"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lgn="ctr">
                      <a:solidFill>
                        <a:srgbClr val="C7D3E6"/>
                      </a:solidFill>
                      <a:prstDash val="solid"/>
                      <a:round/>
                      <a:headEnd type="none" w="sm" len="sm"/>
                      <a:tailEnd type="none" w="sm" len="sm"/>
                    </a:lnR>
                    <a:lnT w="9525" cap="flat" cmpd="sng">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noFill/>
                  </a:tcPr>
                </a:tc>
                <a:tc>
                  <a:txBody>
                    <a:bodyPr/>
                    <a:lstStyle/>
                    <a:p>
                      <a:pPr marL="0" lvl="0" indent="0" algn="ctr" rtl="0">
                        <a:spcBef>
                          <a:spcPts val="0"/>
                        </a:spcBef>
                        <a:spcAft>
                          <a:spcPts val="0"/>
                        </a:spcAft>
                        <a:buNone/>
                      </a:pPr>
                      <a:endParaRPr sz="2400" b="1" dirty="0">
                        <a:solidFill>
                          <a:srgbClr val="263248"/>
                        </a:solidFill>
                        <a:latin typeface="Roboto Condensed"/>
                        <a:ea typeface="Roboto Condensed"/>
                        <a:cs typeface="Roboto Condensed"/>
                        <a:sym typeface="Roboto Condensed"/>
                      </a:endParaRPr>
                    </a:p>
                  </a:txBody>
                  <a:tcPr marL="91425" marR="91425" marT="68575" marB="68575" anchor="ctr">
                    <a:lnL w="9525" cap="flat" cmpd="sng">
                      <a:solidFill>
                        <a:srgbClr val="C7D3E6"/>
                      </a:solidFill>
                      <a:prstDash val="solid"/>
                      <a:round/>
                      <a:headEnd type="none" w="sm" len="sm"/>
                      <a:tailEnd type="none" w="sm" len="sm"/>
                    </a:lnL>
                    <a:lnR w="9525" cap="flat" cmpd="sng">
                      <a:solidFill>
                        <a:srgbClr val="C7D3E6"/>
                      </a:solidFill>
                      <a:prstDash val="solid"/>
                      <a:round/>
                      <a:headEnd type="none" w="sm" len="sm"/>
                      <a:tailEnd type="none" w="sm" len="sm"/>
                    </a:lnR>
                    <a:lnT w="9525" cap="flat" cmpd="sng" algn="ctr">
                      <a:solidFill>
                        <a:srgbClr val="C7D3E6"/>
                      </a:solidFill>
                      <a:prstDash val="solid"/>
                      <a:round/>
                      <a:headEnd type="none" w="sm" len="sm"/>
                      <a:tailEnd type="none" w="sm" len="sm"/>
                    </a:lnT>
                    <a:lnB w="9525" cap="flat" cmpd="sng">
                      <a:solidFill>
                        <a:srgbClr val="C7D3E6"/>
                      </a:solidFill>
                      <a:prstDash val="solid"/>
                      <a:round/>
                      <a:headEnd type="none" w="sm" len="sm"/>
                      <a:tailEnd type="none" w="sm" len="sm"/>
                    </a:lnB>
                    <a:noFill/>
                  </a:tcPr>
                </a:tc>
                <a:extLst>
                  <a:ext uri="{0D108BD9-81ED-4DB2-BD59-A6C34878D82A}">
                    <a16:rowId xmlns:a16="http://schemas.microsoft.com/office/drawing/2014/main" val="10003"/>
                  </a:ext>
                </a:extLst>
              </a:tr>
            </a:tbl>
          </a:graphicData>
        </a:graphic>
      </p:graphicFrame>
      <p:sp>
        <p:nvSpPr>
          <p:cNvPr id="343" name="Google Shape;343;p2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grpSp>
        <p:nvGrpSpPr>
          <p:cNvPr id="344" name="Google Shape;344;p23"/>
          <p:cNvGrpSpPr/>
          <p:nvPr/>
        </p:nvGrpSpPr>
        <p:grpSpPr>
          <a:xfrm>
            <a:off x="307844" y="634299"/>
            <a:ext cx="318264" cy="282756"/>
            <a:chOff x="5292575" y="3681900"/>
            <a:chExt cx="420150" cy="373275"/>
          </a:xfrm>
        </p:grpSpPr>
        <p:sp>
          <p:nvSpPr>
            <p:cNvPr id="345" name="Google Shape;345;p23"/>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3"/>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3"/>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3"/>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stretch>
            <a:fillRect/>
          </a:stretch>
        </p:blipFill>
        <p:spPr>
          <a:xfrm>
            <a:off x="1309446" y="2400143"/>
            <a:ext cx="642794" cy="409987"/>
          </a:xfrm>
          <a:prstGeom prst="rect">
            <a:avLst/>
          </a:prstGeom>
        </p:spPr>
      </p:pic>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a:off x="922850" y="3148346"/>
            <a:ext cx="1415986" cy="323654"/>
          </a:xfrm>
          <a:prstGeom prst="rect">
            <a:avLst/>
          </a:prstGeom>
        </p:spPr>
      </p:pic>
      <p:pic>
        <p:nvPicPr>
          <p:cNvPr id="4" name="Picture 3"/>
          <p:cNvPicPr>
            <a:picLocks noChangeAspect="1"/>
          </p:cNvPicPr>
          <p:nvPr/>
        </p:nvPicPr>
        <p:blipFill>
          <a:blip r:embed="rId5">
            <a:clrChange>
              <a:clrFrom>
                <a:srgbClr val="FFFFFF"/>
              </a:clrFrom>
              <a:clrTo>
                <a:srgbClr val="FFFFFF">
                  <a:alpha val="0"/>
                </a:srgbClr>
              </a:clrTo>
            </a:clrChange>
          </a:blip>
          <a:stretch>
            <a:fillRect/>
          </a:stretch>
        </p:blipFill>
        <p:spPr>
          <a:xfrm>
            <a:off x="1050817" y="3738269"/>
            <a:ext cx="1160051" cy="339649"/>
          </a:xfrm>
          <a:prstGeom prst="rect">
            <a:avLst/>
          </a:prstGeom>
        </p:spPr>
      </p:pic>
    </p:spTree>
    <p:extLst>
      <p:ext uri="{BB962C8B-B14F-4D97-AF65-F5344CB8AC3E}">
        <p14:creationId xmlns:p14="http://schemas.microsoft.com/office/powerpoint/2010/main" val="3810747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3"/>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NATIONAL ACCOUNT PROGRAM DETAILS</a:t>
            </a:r>
            <a:endParaRPr dirty="0"/>
          </a:p>
        </p:txBody>
      </p:sp>
      <p:sp>
        <p:nvSpPr>
          <p:cNvPr id="343" name="Google Shape;343;p2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grpSp>
        <p:nvGrpSpPr>
          <p:cNvPr id="344" name="Google Shape;344;p23"/>
          <p:cNvGrpSpPr/>
          <p:nvPr/>
        </p:nvGrpSpPr>
        <p:grpSpPr>
          <a:xfrm>
            <a:off x="307844" y="634299"/>
            <a:ext cx="318264" cy="282756"/>
            <a:chOff x="5292575" y="3681900"/>
            <a:chExt cx="420150" cy="373275"/>
          </a:xfrm>
        </p:grpSpPr>
        <p:sp>
          <p:nvSpPr>
            <p:cNvPr id="345" name="Google Shape;345;p23"/>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3"/>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3"/>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3"/>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457753" y="1780592"/>
            <a:ext cx="7141784" cy="2554545"/>
          </a:xfrm>
          <a:prstGeom prst="rect">
            <a:avLst/>
          </a:prstGeom>
        </p:spPr>
        <p:txBody>
          <a:bodyPr wrap="square">
            <a:spAutoFit/>
          </a:bodyPr>
          <a:lstStyle/>
          <a:p>
            <a:pPr marL="457200" lvl="0" indent="-381000">
              <a:spcAft>
                <a:spcPts val="1200"/>
              </a:spcAft>
              <a:buClr>
                <a:schemeClr val="accent6">
                  <a:lumMod val="60000"/>
                  <a:lumOff val="40000"/>
                </a:schemeClr>
              </a:buClr>
              <a:buSzPts val="2400"/>
              <a:buChar char="▰"/>
            </a:pPr>
            <a:r>
              <a:rPr lang="en-US" sz="2400" dirty="0">
                <a:solidFill>
                  <a:schemeClr val="accent4">
                    <a:lumMod val="50000"/>
                  </a:schemeClr>
                </a:solidFill>
                <a:latin typeface="Roboto Condensed" panose="020B0604020202020204" charset="0"/>
                <a:ea typeface="Roboto Condensed" panose="020B0604020202020204" charset="0"/>
              </a:rPr>
              <a:t> Platinum Vendor</a:t>
            </a:r>
          </a:p>
          <a:p>
            <a:pPr marL="457200" lvl="0" indent="-381000">
              <a:spcAft>
                <a:spcPts val="1200"/>
              </a:spcAft>
              <a:buClr>
                <a:schemeClr val="accent6">
                  <a:lumMod val="60000"/>
                  <a:lumOff val="40000"/>
                </a:schemeClr>
              </a:buClr>
              <a:buSzPts val="2400"/>
              <a:buChar char="▰"/>
            </a:pPr>
            <a:r>
              <a:rPr lang="en-US" sz="2400" dirty="0">
                <a:solidFill>
                  <a:schemeClr val="accent4">
                    <a:lumMod val="50000"/>
                  </a:schemeClr>
                </a:solidFill>
                <a:latin typeface="Roboto Condensed" panose="020B0604020202020204" charset="0"/>
                <a:ea typeface="Roboto Condensed" panose="020B0604020202020204" charset="0"/>
              </a:rPr>
              <a:t> National Account Pricing – Market Based</a:t>
            </a:r>
          </a:p>
          <a:p>
            <a:pPr marL="457200" lvl="0" indent="-381000">
              <a:spcAft>
                <a:spcPts val="1200"/>
              </a:spcAft>
              <a:buClr>
                <a:schemeClr val="accent6">
                  <a:lumMod val="60000"/>
                  <a:lumOff val="40000"/>
                </a:schemeClr>
              </a:buClr>
              <a:buSzPts val="2400"/>
              <a:buChar char="▰"/>
            </a:pPr>
            <a:r>
              <a:rPr lang="en-US" sz="2400" dirty="0">
                <a:solidFill>
                  <a:schemeClr val="accent4">
                    <a:lumMod val="50000"/>
                  </a:schemeClr>
                </a:solidFill>
                <a:latin typeface="Roboto Condensed" panose="020B0604020202020204" charset="0"/>
                <a:ea typeface="Roboto Condensed" panose="020B0604020202020204" charset="0"/>
              </a:rPr>
              <a:t> Volume Rebates – up to 8.5%</a:t>
            </a:r>
          </a:p>
          <a:p>
            <a:pPr marL="457200" lvl="0" indent="-381000">
              <a:spcAft>
                <a:spcPts val="1200"/>
              </a:spcAft>
              <a:buClr>
                <a:schemeClr val="accent6">
                  <a:lumMod val="60000"/>
                  <a:lumOff val="40000"/>
                </a:schemeClr>
              </a:buClr>
              <a:buSzPts val="2400"/>
              <a:buChar char="▰"/>
            </a:pPr>
            <a:r>
              <a:rPr lang="en-US" sz="2400" dirty="0">
                <a:solidFill>
                  <a:schemeClr val="accent4">
                    <a:lumMod val="50000"/>
                  </a:schemeClr>
                </a:solidFill>
                <a:latin typeface="Roboto Condensed" panose="020B0604020202020204" charset="0"/>
                <a:ea typeface="Roboto Condensed" panose="020B0604020202020204" charset="0"/>
              </a:rPr>
              <a:t> Loyalty Trip Rebate – 1.0%</a:t>
            </a:r>
          </a:p>
          <a:p>
            <a:pPr marL="457200" lvl="0" indent="-381000">
              <a:spcAft>
                <a:spcPts val="1200"/>
              </a:spcAft>
              <a:buClr>
                <a:schemeClr val="accent6">
                  <a:lumMod val="60000"/>
                  <a:lumOff val="40000"/>
                </a:schemeClr>
              </a:buClr>
              <a:buSzPts val="2400"/>
              <a:buChar char="▰"/>
            </a:pPr>
            <a:r>
              <a:rPr lang="en-US" sz="2400" dirty="0">
                <a:solidFill>
                  <a:schemeClr val="accent4">
                    <a:lumMod val="50000"/>
                  </a:schemeClr>
                </a:solidFill>
                <a:latin typeface="Roboto Condensed" panose="020B0604020202020204" charset="0"/>
                <a:ea typeface="Roboto Condensed" panose="020B0604020202020204" charset="0"/>
              </a:rPr>
              <a:t> Other Discounts &amp; Rebates – provided locally</a:t>
            </a:r>
          </a:p>
        </p:txBody>
      </p:sp>
      <p:pic>
        <p:nvPicPr>
          <p:cNvPr id="6" name="Picture 5"/>
          <p:cNvPicPr>
            <a:picLocks noChangeAspect="1"/>
          </p:cNvPicPr>
          <p:nvPr/>
        </p:nvPicPr>
        <p:blipFill rotWithShape="1">
          <a:blip r:embed="rId3"/>
          <a:srcRect l="-3200" t="34326" r="3200" b="34740"/>
          <a:stretch/>
        </p:blipFill>
        <p:spPr>
          <a:xfrm>
            <a:off x="6543450" y="917055"/>
            <a:ext cx="2198870" cy="680185"/>
          </a:xfrm>
          <a:prstGeom prst="rect">
            <a:avLst/>
          </a:prstGeom>
        </p:spPr>
      </p:pic>
    </p:spTree>
    <p:extLst>
      <p:ext uri="{BB962C8B-B14F-4D97-AF65-F5344CB8AC3E}">
        <p14:creationId xmlns:p14="http://schemas.microsoft.com/office/powerpoint/2010/main" val="710008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3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524" name="Google Shape;524;p33"/>
          <p:cNvSpPr txBox="1">
            <a:spLocks noGrp="1"/>
          </p:cNvSpPr>
          <p:nvPr>
            <p:ph type="ctrTitle" idx="4294967295"/>
          </p:nvPr>
        </p:nvSpPr>
        <p:spPr>
          <a:xfrm>
            <a:off x="1325947" y="2374560"/>
            <a:ext cx="65937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solidFill>
                  <a:schemeClr val="accent5"/>
                </a:solidFill>
              </a:rPr>
              <a:t>QUESTIONS?</a:t>
            </a:r>
            <a:endParaRPr sz="6000" dirty="0">
              <a:solidFill>
                <a:schemeClr val="accent5"/>
              </a:solidFill>
            </a:endParaRPr>
          </a:p>
        </p:txBody>
      </p:sp>
      <p:pic>
        <p:nvPicPr>
          <p:cNvPr id="2" name="Picture 1"/>
          <p:cNvPicPr>
            <a:picLocks noChangeAspect="1"/>
          </p:cNvPicPr>
          <p:nvPr/>
        </p:nvPicPr>
        <p:blipFill>
          <a:blip r:embed="rId3"/>
          <a:stretch>
            <a:fillRect/>
          </a:stretch>
        </p:blipFill>
        <p:spPr>
          <a:xfrm>
            <a:off x="3551234" y="327172"/>
            <a:ext cx="2143125" cy="2143125"/>
          </a:xfrm>
          <a:prstGeom prst="rect">
            <a:avLst/>
          </a:prstGeom>
        </p:spPr>
      </p:pic>
      <p:pic>
        <p:nvPicPr>
          <p:cNvPr id="3" name="Picture 2"/>
          <p:cNvPicPr>
            <a:picLocks noChangeAspect="1"/>
          </p:cNvPicPr>
          <p:nvPr/>
        </p:nvPicPr>
        <p:blipFill>
          <a:blip r:embed="rId4"/>
          <a:stretch>
            <a:fillRect/>
          </a:stretch>
        </p:blipFill>
        <p:spPr>
          <a:xfrm>
            <a:off x="3229742" y="3646120"/>
            <a:ext cx="2786113" cy="743776"/>
          </a:xfrm>
          <a:prstGeom prst="rect">
            <a:avLst/>
          </a:prstGeom>
        </p:spPr>
      </p:pic>
    </p:spTree>
    <p:extLst>
      <p:ext uri="{BB962C8B-B14F-4D97-AF65-F5344CB8AC3E}">
        <p14:creationId xmlns:p14="http://schemas.microsoft.com/office/powerpoint/2010/main" val="80084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3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524" name="Google Shape;524;p33"/>
          <p:cNvSpPr txBox="1">
            <a:spLocks noGrp="1"/>
          </p:cNvSpPr>
          <p:nvPr>
            <p:ph type="ctrTitle" idx="4294967295"/>
          </p:nvPr>
        </p:nvSpPr>
        <p:spPr>
          <a:xfrm>
            <a:off x="0" y="1955960"/>
            <a:ext cx="91054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chemeClr val="accent5"/>
                </a:solidFill>
              </a:rPr>
              <a:t>THANK YOU FOR YOUR SUPPORT!</a:t>
            </a:r>
            <a:endParaRPr sz="4400" dirty="0">
              <a:solidFill>
                <a:schemeClr val="accent5"/>
              </a:solidFill>
            </a:endParaRPr>
          </a:p>
        </p:txBody>
      </p:sp>
      <p:grpSp>
        <p:nvGrpSpPr>
          <p:cNvPr id="526" name="Google Shape;526;p33"/>
          <p:cNvGrpSpPr/>
          <p:nvPr/>
        </p:nvGrpSpPr>
        <p:grpSpPr>
          <a:xfrm>
            <a:off x="3953868" y="610255"/>
            <a:ext cx="1197664" cy="1126777"/>
            <a:chOff x="5972700" y="2330200"/>
            <a:chExt cx="411625" cy="387275"/>
          </a:xfrm>
        </p:grpSpPr>
        <p:sp>
          <p:nvSpPr>
            <p:cNvPr id="527" name="Google Shape;527;p33"/>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3"/>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stretch>
            <a:fillRect/>
          </a:stretch>
        </p:blipFill>
        <p:spPr>
          <a:xfrm>
            <a:off x="3160671" y="3334688"/>
            <a:ext cx="2784057" cy="738424"/>
          </a:xfrm>
          <a:prstGeom prst="rect">
            <a:avLst/>
          </a:prstGeom>
        </p:spPr>
      </p:pic>
    </p:spTree>
    <p:extLst>
      <p:ext uri="{BB962C8B-B14F-4D97-AF65-F5344CB8AC3E}">
        <p14:creationId xmlns:p14="http://schemas.microsoft.com/office/powerpoint/2010/main" val="256567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DECEMBER 2014</a:t>
            </a:r>
            <a:endParaRPr dirty="0"/>
          </a:p>
        </p:txBody>
      </p:sp>
      <p:sp>
        <p:nvSpPr>
          <p:cNvPr id="238" name="Google Shape;238;p1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grpSp>
        <p:nvGrpSpPr>
          <p:cNvPr id="239" name="Google Shape;239;p16"/>
          <p:cNvGrpSpPr/>
          <p:nvPr/>
        </p:nvGrpSpPr>
        <p:grpSpPr>
          <a:xfrm>
            <a:off x="282216" y="590918"/>
            <a:ext cx="369505" cy="369505"/>
            <a:chOff x="2594050" y="1631825"/>
            <a:chExt cx="439625" cy="439625"/>
          </a:xfrm>
        </p:grpSpPr>
        <p:sp>
          <p:nvSpPr>
            <p:cNvPr id="240" name="Google Shape;240;p16"/>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721" y="2569256"/>
            <a:ext cx="1044539" cy="66710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0000" b="19161"/>
          <a:stretch/>
        </p:blipFill>
        <p:spPr>
          <a:xfrm>
            <a:off x="2437060" y="2521435"/>
            <a:ext cx="1857339" cy="762747"/>
          </a:xfrm>
          <a:prstGeom prst="rect">
            <a:avLst/>
          </a:prstGeom>
        </p:spPr>
      </p:pic>
      <p:sp>
        <p:nvSpPr>
          <p:cNvPr id="8" name="TextBox 7"/>
          <p:cNvSpPr txBox="1"/>
          <p:nvPr/>
        </p:nvSpPr>
        <p:spPr>
          <a:xfrm>
            <a:off x="1766940" y="2441144"/>
            <a:ext cx="599440" cy="923330"/>
          </a:xfrm>
          <a:prstGeom prst="rect">
            <a:avLst/>
          </a:prstGeom>
          <a:noFill/>
        </p:spPr>
        <p:txBody>
          <a:bodyPr wrap="square" rtlCol="0">
            <a:spAutoFit/>
          </a:bodyPr>
          <a:lstStyle/>
          <a:p>
            <a:pPr algn="ctr"/>
            <a:r>
              <a:rPr lang="en-US" sz="5400" dirty="0"/>
              <a:t>+</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38616"/>
          <a:stretch/>
        </p:blipFill>
        <p:spPr>
          <a:xfrm>
            <a:off x="5134761" y="2292206"/>
            <a:ext cx="3661976" cy="1072268"/>
          </a:xfrm>
          <a:prstGeom prst="rect">
            <a:avLst/>
          </a:prstGeom>
        </p:spPr>
      </p:pic>
      <p:pic>
        <p:nvPicPr>
          <p:cNvPr id="11" name="Picture 10"/>
          <p:cNvPicPr>
            <a:picLocks noChangeAspect="1"/>
          </p:cNvPicPr>
          <p:nvPr/>
        </p:nvPicPr>
        <p:blipFill rotWithShape="1">
          <a:blip r:embed="rId6"/>
          <a:srcRect t="6267" b="15027"/>
          <a:stretch/>
        </p:blipFill>
        <p:spPr>
          <a:xfrm>
            <a:off x="7119227" y="664882"/>
            <a:ext cx="1677510" cy="1066800"/>
          </a:xfrm>
          <a:prstGeom prst="rect">
            <a:avLst/>
          </a:prstGeom>
        </p:spPr>
      </p:pic>
      <p:sp>
        <p:nvSpPr>
          <p:cNvPr id="19" name="TextBox 18"/>
          <p:cNvSpPr txBox="1"/>
          <p:nvPr/>
        </p:nvSpPr>
        <p:spPr>
          <a:xfrm>
            <a:off x="4535321" y="2441144"/>
            <a:ext cx="599440" cy="923330"/>
          </a:xfrm>
          <a:prstGeom prst="rect">
            <a:avLst/>
          </a:prstGeom>
          <a:noFill/>
        </p:spPr>
        <p:txBody>
          <a:bodyPr wrap="square" rtlCol="0">
            <a:spAutoFit/>
          </a:bodyPr>
          <a:lstStyle/>
          <a:p>
            <a:pPr algn="ctr"/>
            <a:r>
              <a:rPr lang="en-US" sz="5400"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8"/>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STORE LOCATIONS – DECEMBER 2020</a:t>
            </a:r>
            <a:endParaRPr dirty="0"/>
          </a:p>
        </p:txBody>
      </p:sp>
      <p:sp>
        <p:nvSpPr>
          <p:cNvPr id="446" name="Google Shape;446;p2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grpSp>
        <p:nvGrpSpPr>
          <p:cNvPr id="450" name="Google Shape;450;p28"/>
          <p:cNvGrpSpPr/>
          <p:nvPr/>
        </p:nvGrpSpPr>
        <p:grpSpPr>
          <a:xfrm>
            <a:off x="305070" y="605926"/>
            <a:ext cx="323793" cy="339493"/>
            <a:chOff x="5961125" y="1623900"/>
            <a:chExt cx="427450" cy="448175"/>
          </a:xfrm>
        </p:grpSpPr>
        <p:sp>
          <p:nvSpPr>
            <p:cNvPr id="451" name="Google Shape;451;p28"/>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8"/>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8"/>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8"/>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8"/>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8"/>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8"/>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rotWithShape="1">
          <a:blip r:embed="rId3"/>
          <a:srcRect l="6804" t="1713" r="8554" b="7513"/>
          <a:stretch/>
        </p:blipFill>
        <p:spPr>
          <a:xfrm>
            <a:off x="1422400" y="1429983"/>
            <a:ext cx="6470600" cy="3522117"/>
          </a:xfrm>
          <a:prstGeom prst="rect">
            <a:avLst/>
          </a:prstGeom>
          <a:effectLst>
            <a:softEdge rad="50800"/>
          </a:effectLst>
        </p:spPr>
      </p:pic>
    </p:spTree>
    <p:extLst>
      <p:ext uri="{BB962C8B-B14F-4D97-AF65-F5344CB8AC3E}">
        <p14:creationId xmlns:p14="http://schemas.microsoft.com/office/powerpoint/2010/main" val="186179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BREAKING NEWS!</a:t>
            </a:r>
            <a:endParaRPr dirty="0"/>
          </a:p>
        </p:txBody>
      </p:sp>
      <p:sp>
        <p:nvSpPr>
          <p:cNvPr id="238" name="Google Shape;238;p1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grpSp>
        <p:nvGrpSpPr>
          <p:cNvPr id="239" name="Google Shape;239;p16"/>
          <p:cNvGrpSpPr/>
          <p:nvPr/>
        </p:nvGrpSpPr>
        <p:grpSpPr>
          <a:xfrm>
            <a:off x="282216" y="590918"/>
            <a:ext cx="369505" cy="369505"/>
            <a:chOff x="2594050" y="1631825"/>
            <a:chExt cx="439625" cy="439625"/>
          </a:xfrm>
        </p:grpSpPr>
        <p:sp>
          <p:nvSpPr>
            <p:cNvPr id="240" name="Google Shape;240;p16"/>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rotWithShape="1">
          <a:blip r:embed="rId3"/>
          <a:srcRect t="22750"/>
          <a:stretch/>
        </p:blipFill>
        <p:spPr>
          <a:xfrm>
            <a:off x="577767" y="1920240"/>
            <a:ext cx="4232179" cy="2065938"/>
          </a:xfrm>
          <a:prstGeom prst="rect">
            <a:avLst/>
          </a:prstGeom>
        </p:spPr>
      </p:pic>
      <p:pic>
        <p:nvPicPr>
          <p:cNvPr id="5" name="Picture 4"/>
          <p:cNvPicPr>
            <a:picLocks noChangeAspect="1"/>
          </p:cNvPicPr>
          <p:nvPr/>
        </p:nvPicPr>
        <p:blipFill>
          <a:blip r:embed="rId4"/>
          <a:stretch>
            <a:fillRect/>
          </a:stretch>
        </p:blipFill>
        <p:spPr>
          <a:xfrm>
            <a:off x="5519730" y="664882"/>
            <a:ext cx="3126564" cy="4047346"/>
          </a:xfrm>
          <a:prstGeom prst="rect">
            <a:avLst/>
          </a:prstGeom>
        </p:spPr>
      </p:pic>
    </p:spTree>
    <p:extLst>
      <p:ext uri="{BB962C8B-B14F-4D97-AF65-F5344CB8AC3E}">
        <p14:creationId xmlns:p14="http://schemas.microsoft.com/office/powerpoint/2010/main" val="31588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329690" y="914400"/>
            <a:ext cx="4995670" cy="3537468"/>
            <a:chOff x="45821" y="704086"/>
            <a:chExt cx="5979495" cy="4365203"/>
          </a:xfrm>
        </p:grpSpPr>
        <p:pic>
          <p:nvPicPr>
            <p:cNvPr id="6" name="Picture 5">
              <a:extLst>
                <a:ext uri="{FF2B5EF4-FFF2-40B4-BE49-F238E27FC236}">
                  <a16:creationId xmlns:a16="http://schemas.microsoft.com/office/drawing/2014/main" id="{BA87D6C4-DCAE-733B-BCB3-B8DA41A6D89A}"/>
                </a:ext>
              </a:extLst>
            </p:cNvPr>
            <p:cNvPicPr>
              <a:picLocks noChangeAspect="1"/>
            </p:cNvPicPr>
            <p:nvPr/>
          </p:nvPicPr>
          <p:blipFill>
            <a:blip r:embed="rId3"/>
            <a:stretch>
              <a:fillRect/>
            </a:stretch>
          </p:blipFill>
          <p:spPr>
            <a:xfrm>
              <a:off x="307363" y="704086"/>
              <a:ext cx="4734422" cy="1258664"/>
            </a:xfrm>
            <a:prstGeom prst="rect">
              <a:avLst/>
            </a:prstGeom>
          </p:spPr>
        </p:pic>
        <p:pic>
          <p:nvPicPr>
            <p:cNvPr id="8" name="Picture 7">
              <a:extLst>
                <a:ext uri="{FF2B5EF4-FFF2-40B4-BE49-F238E27FC236}">
                  <a16:creationId xmlns:a16="http://schemas.microsoft.com/office/drawing/2014/main" id="{A70EA8E3-846D-DB31-9CC8-B4406666BAEA}"/>
                </a:ext>
              </a:extLst>
            </p:cNvPr>
            <p:cNvPicPr>
              <a:picLocks noChangeAspect="1"/>
            </p:cNvPicPr>
            <p:nvPr/>
          </p:nvPicPr>
          <p:blipFill>
            <a:blip r:embed="rId4"/>
            <a:stretch>
              <a:fillRect/>
            </a:stretch>
          </p:blipFill>
          <p:spPr>
            <a:xfrm>
              <a:off x="45821" y="3975763"/>
              <a:ext cx="1636544" cy="1093526"/>
            </a:xfrm>
            <a:prstGeom prst="rect">
              <a:avLst/>
            </a:prstGeom>
          </p:spPr>
        </p:pic>
        <p:pic>
          <p:nvPicPr>
            <p:cNvPr id="10" name="Picture 9">
              <a:extLst>
                <a:ext uri="{FF2B5EF4-FFF2-40B4-BE49-F238E27FC236}">
                  <a16:creationId xmlns:a16="http://schemas.microsoft.com/office/drawing/2014/main" id="{A7912DA6-56B5-E007-D959-37A4E3335C69}"/>
                </a:ext>
              </a:extLst>
            </p:cNvPr>
            <p:cNvPicPr>
              <a:picLocks noChangeAspect="1"/>
            </p:cNvPicPr>
            <p:nvPr/>
          </p:nvPicPr>
          <p:blipFill>
            <a:blip r:embed="rId5"/>
            <a:stretch>
              <a:fillRect/>
            </a:stretch>
          </p:blipFill>
          <p:spPr>
            <a:xfrm>
              <a:off x="2204553" y="4085669"/>
              <a:ext cx="3820763" cy="873713"/>
            </a:xfrm>
            <a:prstGeom prst="rect">
              <a:avLst/>
            </a:prstGeom>
            <a:ln>
              <a:solidFill>
                <a:schemeClr val="accent1"/>
              </a:solidFill>
            </a:ln>
          </p:spPr>
        </p:pic>
        <p:cxnSp>
          <p:nvCxnSpPr>
            <p:cNvPr id="13" name="Straight Arrow Connector 12">
              <a:extLst>
                <a:ext uri="{FF2B5EF4-FFF2-40B4-BE49-F238E27FC236}">
                  <a16:creationId xmlns:a16="http://schemas.microsoft.com/office/drawing/2014/main" id="{3EC8288E-C5FE-BC94-355D-33BE251D6F0F}"/>
                </a:ext>
              </a:extLst>
            </p:cNvPr>
            <p:cNvCxnSpPr>
              <a:cxnSpLocks/>
              <a:stCxn id="8" idx="0"/>
            </p:cNvCxnSpPr>
            <p:nvPr/>
          </p:nvCxnSpPr>
          <p:spPr>
            <a:xfrm flipV="1">
              <a:off x="864093" y="2100185"/>
              <a:ext cx="1103385" cy="187557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F498751-83C7-F2A6-BC51-9B88A4391BE6}"/>
                </a:ext>
              </a:extLst>
            </p:cNvPr>
            <p:cNvCxnSpPr>
              <a:cxnSpLocks/>
            </p:cNvCxnSpPr>
            <p:nvPr/>
          </p:nvCxnSpPr>
          <p:spPr>
            <a:xfrm flipH="1" flipV="1">
              <a:off x="3608125" y="2100185"/>
              <a:ext cx="864876" cy="187557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Slide Number Placeholder 8"/>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312756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8"/>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STORE LOCATIONS – JANUARY 2021</a:t>
            </a:r>
            <a:endParaRPr dirty="0"/>
          </a:p>
        </p:txBody>
      </p:sp>
      <p:sp>
        <p:nvSpPr>
          <p:cNvPr id="446" name="Google Shape;446;p2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grpSp>
        <p:nvGrpSpPr>
          <p:cNvPr id="450" name="Google Shape;450;p28"/>
          <p:cNvGrpSpPr/>
          <p:nvPr/>
        </p:nvGrpSpPr>
        <p:grpSpPr>
          <a:xfrm>
            <a:off x="305070" y="605926"/>
            <a:ext cx="323793" cy="339493"/>
            <a:chOff x="5961125" y="1623900"/>
            <a:chExt cx="427450" cy="448175"/>
          </a:xfrm>
        </p:grpSpPr>
        <p:sp>
          <p:nvSpPr>
            <p:cNvPr id="451" name="Google Shape;451;p28"/>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8"/>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8"/>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8"/>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8"/>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8"/>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8"/>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rotWithShape="1">
          <a:blip r:embed="rId3"/>
          <a:srcRect l="7634" r="9759"/>
          <a:stretch/>
        </p:blipFill>
        <p:spPr>
          <a:xfrm>
            <a:off x="1432559" y="1391839"/>
            <a:ext cx="6456771" cy="3560261"/>
          </a:xfrm>
          <a:prstGeom prst="rect">
            <a:avLst/>
          </a:prstGeom>
          <a:effectLst>
            <a:softEdge rad="50800"/>
          </a:effectLst>
        </p:spPr>
      </p:pic>
    </p:spTree>
    <p:extLst>
      <p:ext uri="{BB962C8B-B14F-4D97-AF65-F5344CB8AC3E}">
        <p14:creationId xmlns:p14="http://schemas.microsoft.com/office/powerpoint/2010/main" val="113834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BREAKING NEWS!</a:t>
            </a:r>
            <a:endParaRPr dirty="0"/>
          </a:p>
        </p:txBody>
      </p:sp>
      <p:sp>
        <p:nvSpPr>
          <p:cNvPr id="238" name="Google Shape;238;p1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grpSp>
        <p:nvGrpSpPr>
          <p:cNvPr id="239" name="Google Shape;239;p16"/>
          <p:cNvGrpSpPr/>
          <p:nvPr/>
        </p:nvGrpSpPr>
        <p:grpSpPr>
          <a:xfrm>
            <a:off x="282216" y="590918"/>
            <a:ext cx="369505" cy="369505"/>
            <a:chOff x="2594050" y="1631825"/>
            <a:chExt cx="439625" cy="439625"/>
          </a:xfrm>
        </p:grpSpPr>
        <p:sp>
          <p:nvSpPr>
            <p:cNvPr id="240" name="Google Shape;240;p16"/>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stretch>
            <a:fillRect/>
          </a:stretch>
        </p:blipFill>
        <p:spPr>
          <a:xfrm>
            <a:off x="4777063" y="1851660"/>
            <a:ext cx="3665917" cy="195834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0099" y="1971039"/>
            <a:ext cx="2593046" cy="1656081"/>
          </a:xfrm>
          <a:prstGeom prst="rect">
            <a:avLst/>
          </a:prstGeom>
        </p:spPr>
      </p:pic>
      <p:sp>
        <p:nvSpPr>
          <p:cNvPr id="13" name="TextBox 12"/>
          <p:cNvSpPr txBox="1"/>
          <p:nvPr/>
        </p:nvSpPr>
        <p:spPr>
          <a:xfrm>
            <a:off x="4000384" y="2369165"/>
            <a:ext cx="599440" cy="923330"/>
          </a:xfrm>
          <a:prstGeom prst="rect">
            <a:avLst/>
          </a:prstGeom>
          <a:noFill/>
        </p:spPr>
        <p:txBody>
          <a:bodyPr wrap="square" rtlCol="0">
            <a:spAutoFit/>
          </a:bodyPr>
          <a:lstStyle/>
          <a:p>
            <a:pPr algn="ctr"/>
            <a:r>
              <a:rPr lang="en-US" sz="5400" dirty="0"/>
              <a:t>+</a:t>
            </a:r>
          </a:p>
        </p:txBody>
      </p:sp>
    </p:spTree>
    <p:extLst>
      <p:ext uri="{BB962C8B-B14F-4D97-AF65-F5344CB8AC3E}">
        <p14:creationId xmlns:p14="http://schemas.microsoft.com/office/powerpoint/2010/main" val="406357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GROUP – BRAND NAMES</a:t>
            </a:r>
            <a:endParaRPr dirty="0"/>
          </a:p>
        </p:txBody>
      </p:sp>
      <p:sp>
        <p:nvSpPr>
          <p:cNvPr id="238" name="Google Shape;238;p1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grpSp>
        <p:nvGrpSpPr>
          <p:cNvPr id="239" name="Google Shape;239;p16"/>
          <p:cNvGrpSpPr/>
          <p:nvPr/>
        </p:nvGrpSpPr>
        <p:grpSpPr>
          <a:xfrm>
            <a:off x="282216" y="590918"/>
            <a:ext cx="369505" cy="369505"/>
            <a:chOff x="2594050" y="1631825"/>
            <a:chExt cx="439625" cy="439625"/>
          </a:xfrm>
        </p:grpSpPr>
        <p:sp>
          <p:nvSpPr>
            <p:cNvPr id="240" name="Google Shape;240;p16"/>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980" y="3111373"/>
            <a:ext cx="1750812" cy="1118178"/>
          </a:xfrm>
          <a:prstGeom prst="rect">
            <a:avLst/>
          </a:prstGeom>
        </p:spPr>
      </p:pic>
      <p:pic>
        <p:nvPicPr>
          <p:cNvPr id="4" name="Picture 3"/>
          <p:cNvPicPr>
            <a:picLocks noChangeAspect="1"/>
          </p:cNvPicPr>
          <p:nvPr/>
        </p:nvPicPr>
        <p:blipFill rotWithShape="1">
          <a:blip r:embed="rId4"/>
          <a:srcRect l="-335" t="20427" r="335" b="29258"/>
          <a:stretch/>
        </p:blipFill>
        <p:spPr>
          <a:xfrm>
            <a:off x="287611" y="1674812"/>
            <a:ext cx="3028950" cy="762000"/>
          </a:xfrm>
          <a:prstGeom prst="rect">
            <a:avLst/>
          </a:prstGeom>
        </p:spPr>
      </p:pic>
      <p:pic>
        <p:nvPicPr>
          <p:cNvPr id="5" name="Picture 4"/>
          <p:cNvPicPr>
            <a:picLocks noChangeAspect="1"/>
          </p:cNvPicPr>
          <p:nvPr/>
        </p:nvPicPr>
        <p:blipFill>
          <a:blip r:embed="rId5"/>
          <a:stretch>
            <a:fillRect/>
          </a:stretch>
        </p:blipFill>
        <p:spPr>
          <a:xfrm>
            <a:off x="3455413" y="1522055"/>
            <a:ext cx="2495684" cy="1072706"/>
          </a:xfrm>
          <a:prstGeom prst="rect">
            <a:avLst/>
          </a:prstGeom>
        </p:spPr>
      </p:pic>
      <p:pic>
        <p:nvPicPr>
          <p:cNvPr id="6" name="Picture 5"/>
          <p:cNvPicPr>
            <a:picLocks noChangeAspect="1"/>
          </p:cNvPicPr>
          <p:nvPr/>
        </p:nvPicPr>
        <p:blipFill>
          <a:blip r:embed="rId6"/>
          <a:stretch>
            <a:fillRect/>
          </a:stretch>
        </p:blipFill>
        <p:spPr>
          <a:xfrm>
            <a:off x="2763468" y="3151201"/>
            <a:ext cx="2873805" cy="975307"/>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t="15641" b="17494"/>
          <a:stretch/>
        </p:blipFill>
        <p:spPr>
          <a:xfrm>
            <a:off x="6089949" y="2958042"/>
            <a:ext cx="2611265" cy="1178561"/>
          </a:xfrm>
          <a:prstGeom prst="rect">
            <a:avLst/>
          </a:prstGeom>
        </p:spPr>
      </p:pic>
      <p:pic>
        <p:nvPicPr>
          <p:cNvPr id="8" name="Picture 7"/>
          <p:cNvPicPr>
            <a:picLocks noChangeAspect="1"/>
          </p:cNvPicPr>
          <p:nvPr/>
        </p:nvPicPr>
        <p:blipFill>
          <a:blip r:embed="rId8"/>
          <a:stretch>
            <a:fillRect/>
          </a:stretch>
        </p:blipFill>
        <p:spPr>
          <a:xfrm>
            <a:off x="6089949" y="1434346"/>
            <a:ext cx="2488400" cy="1248125"/>
          </a:xfrm>
          <a:prstGeom prst="rect">
            <a:avLst/>
          </a:prstGeom>
        </p:spPr>
      </p:pic>
    </p:spTree>
    <p:extLst>
      <p:ext uri="{BB962C8B-B14F-4D97-AF65-F5344CB8AC3E}">
        <p14:creationId xmlns:p14="http://schemas.microsoft.com/office/powerpoint/2010/main" val="124710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lerio template">
  <a:themeElements>
    <a:clrScheme name="Custom 347">
      <a:dk1>
        <a:srgbClr val="263248"/>
      </a:dk1>
      <a:lt1>
        <a:srgbClr val="FFFFFF"/>
      </a:lt1>
      <a:dk2>
        <a:srgbClr val="434343"/>
      </a:dk2>
      <a:lt2>
        <a:srgbClr val="E0E4E9"/>
      </a:lt2>
      <a:accent1>
        <a:srgbClr val="3F5378"/>
      </a:accent1>
      <a:accent2>
        <a:srgbClr val="263248"/>
      </a:accent2>
      <a:accent3>
        <a:srgbClr val="92A8C8"/>
      </a:accent3>
      <a:accent4>
        <a:srgbClr val="C7D3E6"/>
      </a:accent4>
      <a:accent5>
        <a:srgbClr val="FF9800"/>
      </a:accent5>
      <a:accent6>
        <a:srgbClr val="D26F00"/>
      </a:accent6>
      <a:hlink>
        <a:srgbClr val="3F537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124DC199BAD240AE5C86757F23A378" ma:contentTypeVersion="16" ma:contentTypeDescription="Create a new document." ma:contentTypeScope="" ma:versionID="cb48918adfcef87161ba27b5e1ec65de">
  <xsd:schema xmlns:xsd="http://www.w3.org/2001/XMLSchema" xmlns:xs="http://www.w3.org/2001/XMLSchema" xmlns:p="http://schemas.microsoft.com/office/2006/metadata/properties" xmlns:ns2="53b7c027-e93b-44b7-bf09-830e9f61eaa0" xmlns:ns3="588a2ab9-90a0-4a2d-8135-ab7bfe566fdd" targetNamespace="http://schemas.microsoft.com/office/2006/metadata/properties" ma:root="true" ma:fieldsID="1b3d014525cf0e481e720b9114ae285d" ns2:_="" ns3:_="">
    <xsd:import namespace="53b7c027-e93b-44b7-bf09-830e9f61eaa0"/>
    <xsd:import namespace="588a2ab9-90a0-4a2d-8135-ab7bfe566fd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b7c027-e93b-44b7-bf09-830e9f61ea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62348a0-ce81-4631-ad02-f999ee87ed3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88a2ab9-90a0-4a2d-8135-ab7bfe566fd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9ad8cc9-66e7-43da-a634-8e4e674dfcc3}" ma:internalName="TaxCatchAll" ma:showField="CatchAllData" ma:web="588a2ab9-90a0-4a2d-8135-ab7bfe566f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88a2ab9-90a0-4a2d-8135-ab7bfe566fdd" xsi:nil="true"/>
    <lcf76f155ced4ddcb4097134ff3c332f xmlns="53b7c027-e93b-44b7-bf09-830e9f61eaa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D7F8B5B-FBF2-4314-80F1-5E07A5AE3F7D}"/>
</file>

<file path=customXml/itemProps2.xml><?xml version="1.0" encoding="utf-8"?>
<ds:datastoreItem xmlns:ds="http://schemas.openxmlformats.org/officeDocument/2006/customXml" ds:itemID="{0EB182F0-9290-4310-BB01-724FF39F4B54}"/>
</file>

<file path=customXml/itemProps3.xml><?xml version="1.0" encoding="utf-8"?>
<ds:datastoreItem xmlns:ds="http://schemas.openxmlformats.org/officeDocument/2006/customXml" ds:itemID="{71EEBA47-C768-4AFD-A637-FAAA7FFB8CF4}"/>
</file>

<file path=docProps/app.xml><?xml version="1.0" encoding="utf-8"?>
<Properties xmlns="http://schemas.openxmlformats.org/officeDocument/2006/extended-properties" xmlns:vt="http://schemas.openxmlformats.org/officeDocument/2006/docPropsVTypes">
  <TotalTime>1493</TotalTime>
  <Words>391</Words>
  <Application>Microsoft Office PowerPoint</Application>
  <PresentationFormat>On-screen Show (16:9)</PresentationFormat>
  <Paragraphs>119</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Wingdings</vt:lpstr>
      <vt:lpstr>Roboto Condensed</vt:lpstr>
      <vt:lpstr>Arvo</vt:lpstr>
      <vt:lpstr>Wingdings 3</vt:lpstr>
      <vt:lpstr>Roboto Condensed Light</vt:lpstr>
      <vt:lpstr>Salerio template</vt:lpstr>
      <vt:lpstr>PowerPoint Presentation</vt:lpstr>
      <vt:lpstr>NATIONAL ACCOUNT TEAM</vt:lpstr>
      <vt:lpstr>DECEMBER 2014</vt:lpstr>
      <vt:lpstr>STORE LOCATIONS – DECEMBER 2020</vt:lpstr>
      <vt:lpstr>BREAKING NEWS!</vt:lpstr>
      <vt:lpstr>PowerPoint Presentation</vt:lpstr>
      <vt:lpstr>STORE LOCATIONS – JANUARY 2021</vt:lpstr>
      <vt:lpstr>BREAKING NEWS!</vt:lpstr>
      <vt:lpstr>THE GROUP – BRAND NAMES</vt:lpstr>
      <vt:lpstr>STORE LOCATIONS – JANUARY 2022</vt:lpstr>
      <vt:lpstr>GROUP MEMBERS</vt:lpstr>
      <vt:lpstr>PowerPoint Presentation</vt:lpstr>
      <vt:lpstr>BUSINESS INTELLIGENCE</vt:lpstr>
      <vt:lpstr>INDEPENDENT WHOLESALE DISTRIBUTOR</vt:lpstr>
      <vt:lpstr>VENDOR PARTNERS</vt:lpstr>
      <vt:lpstr>O.E. VENDOR PARTNERS</vt:lpstr>
      <vt:lpstr>MARKETING &amp; SERVICE CENTER PROGRAMS</vt:lpstr>
      <vt:lpstr>TRAINING - ONLINE</vt:lpstr>
      <vt:lpstr>TRAINING - LIVE</vt:lpstr>
      <vt:lpstr>PURCHASE REVIEW – 2021 YEAR END</vt:lpstr>
      <vt:lpstr>PURCHASE REVIEW – YEAR TO DATE 2022</vt:lpstr>
      <vt:lpstr>NATIONAL ACCOUNT PROGRAM DETAILS</vt:lpstr>
      <vt:lpstr>QUESTIONS?</vt:lpstr>
      <vt:lpstr>THANK YOU FOR YOUR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Bob Resco</dc:creator>
  <cp:lastModifiedBy>Mike Peace</cp:lastModifiedBy>
  <cp:revision>61</cp:revision>
  <dcterms:modified xsi:type="dcterms:W3CDTF">2022-12-14T13:34:23Z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0x01010094124DC199BAD240AE5C86757F23A378</vt:lpwstr>
  </property>
</Properties>
</file>