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7" Type="http://schemas.openxmlformats.org/officeDocument/2006/relationships/slide" Target="slides/slide2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customXml" Target="../customXml/item1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6050" y="424626"/>
            <a:ext cx="796544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3A546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2A4E"/>
                </a:solidFill>
                <a:latin typeface="Arial Black"/>
                <a:cs typeface="Arial Black"/>
              </a:defRPr>
            </a:lvl1pPr>
          </a:lstStyle>
          <a:p>
            <a:pPr marL="571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5" b="1">
                <a:latin typeface="Century Gothic"/>
                <a:cs typeface="Century Gothic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125595" cy="5143500"/>
          </a:xfrm>
          <a:custGeom>
            <a:avLst/>
            <a:gdLst/>
            <a:ahLst/>
            <a:cxnLst/>
            <a:rect l="l" t="t" r="r" b="b"/>
            <a:pathLst>
              <a:path w="4125595" h="5143500">
                <a:moveTo>
                  <a:pt x="0" y="5143499"/>
                </a:moveTo>
                <a:lnTo>
                  <a:pt x="4125349" y="5143499"/>
                </a:lnTo>
                <a:lnTo>
                  <a:pt x="4125349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F0F0F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79" y="4434480"/>
            <a:ext cx="1136116" cy="33149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125350" y="0"/>
            <a:ext cx="5019040" cy="5135880"/>
          </a:xfrm>
          <a:custGeom>
            <a:avLst/>
            <a:gdLst/>
            <a:ahLst/>
            <a:cxnLst/>
            <a:rect l="l" t="t" r="r" b="b"/>
            <a:pathLst>
              <a:path w="5019040" h="5135880">
                <a:moveTo>
                  <a:pt x="5018649" y="5135375"/>
                </a:moveTo>
                <a:lnTo>
                  <a:pt x="0" y="5135375"/>
                </a:lnTo>
                <a:lnTo>
                  <a:pt x="0" y="0"/>
                </a:lnTo>
                <a:lnTo>
                  <a:pt x="5018649" y="0"/>
                </a:lnTo>
                <a:lnTo>
                  <a:pt x="5018649" y="5135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3A546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2A4E"/>
                </a:solidFill>
                <a:latin typeface="Arial Black"/>
                <a:cs typeface="Arial Black"/>
              </a:defRPr>
            </a:lvl1pPr>
          </a:lstStyle>
          <a:p>
            <a:pPr marL="571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5" b="1">
                <a:latin typeface="Century Gothic"/>
                <a:cs typeface="Century Gothic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79" y="4434480"/>
            <a:ext cx="1136116" cy="3314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36400" y="4320175"/>
            <a:ext cx="1346200" cy="567055"/>
          </a:xfrm>
          <a:custGeom>
            <a:avLst/>
            <a:gdLst/>
            <a:ahLst/>
            <a:cxnLst/>
            <a:rect l="l" t="t" r="r" b="b"/>
            <a:pathLst>
              <a:path w="1346200" h="567054">
                <a:moveTo>
                  <a:pt x="1345799" y="566999"/>
                </a:moveTo>
                <a:lnTo>
                  <a:pt x="0" y="566999"/>
                </a:lnTo>
                <a:lnTo>
                  <a:pt x="0" y="0"/>
                </a:lnTo>
                <a:lnTo>
                  <a:pt x="1345799" y="0"/>
                </a:lnTo>
                <a:lnTo>
                  <a:pt x="1345799" y="56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444" y="4368350"/>
            <a:ext cx="1417999" cy="283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3A546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2A4E"/>
                </a:solidFill>
                <a:latin typeface="Arial Black"/>
                <a:cs typeface="Arial Black"/>
              </a:defRPr>
            </a:lvl1pPr>
          </a:lstStyle>
          <a:p>
            <a:pPr marL="571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5" b="1">
                <a:latin typeface="Century Gothic"/>
                <a:cs typeface="Century Gothic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79" y="4434480"/>
            <a:ext cx="1136116" cy="331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3A546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2A4E"/>
                </a:solidFill>
                <a:latin typeface="Arial Black"/>
                <a:cs typeface="Arial Black"/>
              </a:defRPr>
            </a:lvl1pPr>
          </a:lstStyle>
          <a:p>
            <a:pPr marL="571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5" b="1">
                <a:latin typeface="Century Gothic"/>
                <a:cs typeface="Century Gothic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2A4E"/>
                </a:solidFill>
                <a:latin typeface="Arial Black"/>
                <a:cs typeface="Arial Black"/>
              </a:defRPr>
            </a:lvl1pPr>
          </a:lstStyle>
          <a:p>
            <a:pPr marL="571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5" b="1">
                <a:latin typeface="Century Gothic"/>
                <a:cs typeface="Century Gothic"/>
              </a:rPr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6200" y="424626"/>
            <a:ext cx="875159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3A546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8012" y="1186013"/>
            <a:ext cx="6991350" cy="2854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41056" y="4486416"/>
            <a:ext cx="313054" cy="2565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002A4E"/>
                </a:solidFill>
                <a:latin typeface="Arial Black"/>
                <a:cs typeface="Arial Black"/>
              </a:defRPr>
            </a:lvl1pPr>
          </a:lstStyle>
          <a:p>
            <a:pPr marL="571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5" b="1">
                <a:latin typeface="Century Gothic"/>
                <a:cs typeface="Century Gothic"/>
              </a:rPr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5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5" Type="http://schemas.openxmlformats.org/officeDocument/2006/relationships/image" Target="../media/image2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jp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jpg"/><Relationship Id="rId7" Type="http://schemas.openxmlformats.org/officeDocument/2006/relationships/image" Target="../media/image44.jpg"/><Relationship Id="rId8" Type="http://schemas.openxmlformats.org/officeDocument/2006/relationships/image" Target="../media/image45.jpg"/><Relationship Id="rId9" Type="http://schemas.openxmlformats.org/officeDocument/2006/relationships/image" Target="../media/image4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5" Type="http://schemas.openxmlformats.org/officeDocument/2006/relationships/image" Target="../media/image50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Relationship Id="rId4" Type="http://schemas.openxmlformats.org/officeDocument/2006/relationships/image" Target="../media/image53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54.png"/><Relationship Id="rId4" Type="http://schemas.openxmlformats.org/officeDocument/2006/relationships/image" Target="../media/image5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Relationship Id="rId3" Type="http://schemas.openxmlformats.org/officeDocument/2006/relationships/image" Target="../media/image49.jpg"/><Relationship Id="rId4" Type="http://schemas.openxmlformats.org/officeDocument/2006/relationships/image" Target="../media/image53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56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54.png"/><Relationship Id="rId4" Type="http://schemas.openxmlformats.org/officeDocument/2006/relationships/image" Target="../media/image53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Relationship Id="rId3" Type="http://schemas.openxmlformats.org/officeDocument/2006/relationships/image" Target="../media/image49.jpg"/><Relationship Id="rId4" Type="http://schemas.openxmlformats.org/officeDocument/2006/relationships/image" Target="../media/image53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png"/><Relationship Id="rId3" Type="http://schemas.openxmlformats.org/officeDocument/2006/relationships/image" Target="../media/image60.jpg"/><Relationship Id="rId4" Type="http://schemas.openxmlformats.org/officeDocument/2006/relationships/image" Target="../media/image61.png"/><Relationship Id="rId5" Type="http://schemas.openxmlformats.org/officeDocument/2006/relationships/image" Target="../media/image62.jpg"/><Relationship Id="rId6" Type="http://schemas.openxmlformats.org/officeDocument/2006/relationships/image" Target="../media/image63.jpg"/><Relationship Id="rId7" Type="http://schemas.openxmlformats.org/officeDocument/2006/relationships/image" Target="../media/image64.jpg"/><Relationship Id="rId8" Type="http://schemas.openxmlformats.org/officeDocument/2006/relationships/image" Target="../media/image65.jpg"/><Relationship Id="rId9" Type="http://schemas.openxmlformats.org/officeDocument/2006/relationships/image" Target="../media/image66.png"/><Relationship Id="rId10" Type="http://schemas.openxmlformats.org/officeDocument/2006/relationships/image" Target="../media/image67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zach@liftify.com" TargetMode="External"/><Relationship Id="rId3" Type="http://schemas.openxmlformats.org/officeDocument/2006/relationships/image" Target="../media/image68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jp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jpg"/><Relationship Id="rId7" Type="http://schemas.openxmlformats.org/officeDocument/2006/relationships/image" Target="../media/image44.jpg"/><Relationship Id="rId8" Type="http://schemas.openxmlformats.org/officeDocument/2006/relationships/image" Target="../media/image45.jpg"/><Relationship Id="rId9" Type="http://schemas.openxmlformats.org/officeDocument/2006/relationships/image" Target="../media/image4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2721" y="0"/>
            <a:ext cx="5671277" cy="51434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779" y="4434480"/>
            <a:ext cx="1136116" cy="33149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9506" y="3040455"/>
            <a:ext cx="35566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0">
                <a:solidFill>
                  <a:srgbClr val="43A546"/>
                </a:solidFill>
                <a:latin typeface="Arial Black"/>
                <a:cs typeface="Arial Black"/>
              </a:rPr>
              <a:t>More</a:t>
            </a:r>
            <a:r>
              <a:rPr dirty="0" sz="1800" spc="-190">
                <a:solidFill>
                  <a:srgbClr val="43A546"/>
                </a:solidFill>
                <a:latin typeface="Arial Black"/>
                <a:cs typeface="Arial Black"/>
              </a:rPr>
              <a:t> </a:t>
            </a:r>
            <a:r>
              <a:rPr dirty="0" sz="1800" spc="-114">
                <a:solidFill>
                  <a:srgbClr val="43A546"/>
                </a:solidFill>
                <a:latin typeface="Arial Black"/>
                <a:cs typeface="Arial Black"/>
              </a:rPr>
              <a:t>Reviews</a:t>
            </a:r>
            <a:r>
              <a:rPr dirty="0" sz="1800" spc="-185">
                <a:solidFill>
                  <a:srgbClr val="43A546"/>
                </a:solidFill>
                <a:latin typeface="Arial Black"/>
                <a:cs typeface="Arial Black"/>
              </a:rPr>
              <a:t> </a:t>
            </a:r>
            <a:r>
              <a:rPr dirty="0" sz="1800" spc="55">
                <a:solidFill>
                  <a:srgbClr val="43A546"/>
                </a:solidFill>
                <a:latin typeface="Arial Black"/>
                <a:cs typeface="Arial Black"/>
              </a:rPr>
              <a:t>=</a:t>
            </a:r>
            <a:r>
              <a:rPr dirty="0" sz="1800" spc="-190">
                <a:solidFill>
                  <a:srgbClr val="43A546"/>
                </a:solidFill>
                <a:latin typeface="Arial Black"/>
                <a:cs typeface="Arial Black"/>
              </a:rPr>
              <a:t> </a:t>
            </a:r>
            <a:r>
              <a:rPr dirty="0" sz="1800" spc="-70">
                <a:solidFill>
                  <a:srgbClr val="43A546"/>
                </a:solidFill>
                <a:latin typeface="Arial Black"/>
                <a:cs typeface="Arial Black"/>
              </a:rPr>
              <a:t>More</a:t>
            </a:r>
            <a:r>
              <a:rPr dirty="0" sz="1800" spc="-185">
                <a:solidFill>
                  <a:srgbClr val="43A546"/>
                </a:solidFill>
                <a:latin typeface="Arial Black"/>
                <a:cs typeface="Arial Black"/>
              </a:rPr>
              <a:t> </a:t>
            </a:r>
            <a:r>
              <a:rPr dirty="0" sz="1800" spc="-45">
                <a:solidFill>
                  <a:srgbClr val="43A546"/>
                </a:solidFill>
                <a:latin typeface="Arial Black"/>
                <a:cs typeface="Arial Black"/>
              </a:rPr>
              <a:t>Revenue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9500" y="814113"/>
            <a:ext cx="4854575" cy="194183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>
              <a:lnSpc>
                <a:spcPts val="5030"/>
              </a:lnSpc>
              <a:spcBef>
                <a:spcPts val="200"/>
              </a:spcBef>
            </a:pPr>
            <a:r>
              <a:rPr dirty="0" sz="4200" spc="-310">
                <a:solidFill>
                  <a:srgbClr val="002A4E"/>
                </a:solidFill>
                <a:latin typeface="Arial Black"/>
                <a:cs typeface="Arial Black"/>
              </a:rPr>
              <a:t>How</a:t>
            </a:r>
            <a:r>
              <a:rPr dirty="0" sz="4200" spc="-509">
                <a:solidFill>
                  <a:srgbClr val="002A4E"/>
                </a:solidFill>
                <a:latin typeface="Arial Black"/>
                <a:cs typeface="Arial Black"/>
              </a:rPr>
              <a:t> </a:t>
            </a:r>
            <a:r>
              <a:rPr dirty="0" sz="4200" spc="-355">
                <a:solidFill>
                  <a:srgbClr val="002A4E"/>
                </a:solidFill>
                <a:latin typeface="Arial Black"/>
                <a:cs typeface="Arial Black"/>
              </a:rPr>
              <a:t>To</a:t>
            </a:r>
            <a:r>
              <a:rPr dirty="0" sz="4200" spc="-505">
                <a:solidFill>
                  <a:srgbClr val="002A4E"/>
                </a:solidFill>
                <a:latin typeface="Arial Black"/>
                <a:cs typeface="Arial Black"/>
              </a:rPr>
              <a:t> </a:t>
            </a:r>
            <a:r>
              <a:rPr dirty="0" sz="4200" spc="-50">
                <a:solidFill>
                  <a:srgbClr val="002A4E"/>
                </a:solidFill>
                <a:latin typeface="Arial Black"/>
                <a:cs typeface="Arial Black"/>
              </a:rPr>
              <a:t>Leverage </a:t>
            </a:r>
            <a:r>
              <a:rPr dirty="0" sz="4200" spc="-175">
                <a:solidFill>
                  <a:srgbClr val="002A4E"/>
                </a:solidFill>
                <a:latin typeface="Arial Black"/>
                <a:cs typeface="Arial Black"/>
              </a:rPr>
              <a:t>Public</a:t>
            </a:r>
            <a:r>
              <a:rPr dirty="0" sz="4200" spc="-470">
                <a:solidFill>
                  <a:srgbClr val="002A4E"/>
                </a:solidFill>
                <a:latin typeface="Arial Black"/>
                <a:cs typeface="Arial Black"/>
              </a:rPr>
              <a:t> </a:t>
            </a:r>
            <a:r>
              <a:rPr dirty="0" sz="4200" spc="-254">
                <a:solidFill>
                  <a:srgbClr val="002A4E"/>
                </a:solidFill>
                <a:latin typeface="Arial Black"/>
                <a:cs typeface="Arial Black"/>
              </a:rPr>
              <a:t>Reviews</a:t>
            </a:r>
            <a:r>
              <a:rPr dirty="0" sz="4200" spc="-465">
                <a:solidFill>
                  <a:srgbClr val="002A4E"/>
                </a:solidFill>
                <a:latin typeface="Arial Black"/>
                <a:cs typeface="Arial Black"/>
              </a:rPr>
              <a:t> </a:t>
            </a:r>
            <a:r>
              <a:rPr dirty="0" sz="4200" spc="-380">
                <a:solidFill>
                  <a:srgbClr val="002A4E"/>
                </a:solidFill>
                <a:latin typeface="Arial Black"/>
                <a:cs typeface="Arial Black"/>
              </a:rPr>
              <a:t>To </a:t>
            </a:r>
            <a:r>
              <a:rPr dirty="0" sz="4200" spc="-125">
                <a:solidFill>
                  <a:srgbClr val="002A4E"/>
                </a:solidFill>
                <a:latin typeface="Arial Black"/>
                <a:cs typeface="Arial Black"/>
              </a:rPr>
              <a:t>Drive</a:t>
            </a:r>
            <a:r>
              <a:rPr dirty="0" sz="4200" spc="-484">
                <a:solidFill>
                  <a:srgbClr val="002A4E"/>
                </a:solidFill>
                <a:latin typeface="Arial Black"/>
                <a:cs typeface="Arial Black"/>
              </a:rPr>
              <a:t> </a:t>
            </a:r>
            <a:r>
              <a:rPr dirty="0" sz="4200" spc="-10">
                <a:solidFill>
                  <a:srgbClr val="002A4E"/>
                </a:solidFill>
                <a:latin typeface="Arial Black"/>
                <a:cs typeface="Arial Black"/>
              </a:rPr>
              <a:t>Growth</a:t>
            </a:r>
            <a:endParaRPr sz="4200">
              <a:latin typeface="Arial Black"/>
              <a:cs typeface="Arial Black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250" y="3588325"/>
            <a:ext cx="2254037" cy="566999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5" b="1">
                <a:latin typeface="Century Gothic"/>
                <a:cs typeface="Century Gothic"/>
              </a:rPr>
              <a:t>10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dirty="0" spc="-114"/>
              <a:t>Google</a:t>
            </a:r>
            <a:r>
              <a:rPr dirty="0" spc="-310"/>
              <a:t> </a:t>
            </a:r>
            <a:r>
              <a:rPr dirty="0" spc="-190"/>
              <a:t>Now</a:t>
            </a:r>
            <a:r>
              <a:rPr dirty="0" spc="-310"/>
              <a:t> </a:t>
            </a:r>
            <a:r>
              <a:rPr dirty="0" spc="-150"/>
              <a:t>Tracks</a:t>
            </a:r>
            <a:r>
              <a:rPr dirty="0" spc="-305"/>
              <a:t> </a:t>
            </a:r>
            <a:r>
              <a:rPr dirty="0" spc="-114"/>
              <a:t>Your</a:t>
            </a:r>
            <a:r>
              <a:rPr dirty="0" spc="-310"/>
              <a:t> </a:t>
            </a:r>
            <a:r>
              <a:rPr dirty="0" spc="-90"/>
              <a:t>Rating</a:t>
            </a:r>
            <a:r>
              <a:rPr dirty="0" spc="-310"/>
              <a:t> </a:t>
            </a:r>
            <a:r>
              <a:rPr dirty="0" spc="-180"/>
              <a:t>Per</a:t>
            </a:r>
            <a:r>
              <a:rPr dirty="0" spc="-305"/>
              <a:t> </a:t>
            </a:r>
            <a:r>
              <a:rPr dirty="0" spc="-95"/>
              <a:t>Service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90095" y="1867599"/>
            <a:ext cx="3775075" cy="1743710"/>
            <a:chOff x="290095" y="1867599"/>
            <a:chExt cx="3775075" cy="174371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095" y="1867599"/>
              <a:ext cx="3775049" cy="169904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98124" y="3588774"/>
              <a:ext cx="1942464" cy="8255"/>
            </a:xfrm>
            <a:custGeom>
              <a:avLst/>
              <a:gdLst/>
              <a:ahLst/>
              <a:cxnLst/>
              <a:rect l="l" t="t" r="r" b="b"/>
              <a:pathLst>
                <a:path w="1942464" h="8254">
                  <a:moveTo>
                    <a:pt x="0" y="0"/>
                  </a:moveTo>
                  <a:lnTo>
                    <a:pt x="1941899" y="8099"/>
                  </a:lnTo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4658862" y="1955096"/>
            <a:ext cx="4213860" cy="1425575"/>
            <a:chOff x="4658862" y="1955096"/>
            <a:chExt cx="4213860" cy="142557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8862" y="1955096"/>
              <a:ext cx="4213332" cy="1400127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093124" y="3343050"/>
              <a:ext cx="3764279" cy="23495"/>
            </a:xfrm>
            <a:custGeom>
              <a:avLst/>
              <a:gdLst/>
              <a:ahLst/>
              <a:cxnLst/>
              <a:rect l="l" t="t" r="r" b="b"/>
              <a:pathLst>
                <a:path w="3764279" h="23495">
                  <a:moveTo>
                    <a:pt x="0" y="23099"/>
                  </a:moveTo>
                  <a:lnTo>
                    <a:pt x="3764099" y="0"/>
                  </a:lnTo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5" b="1">
                <a:latin typeface="Century Gothic"/>
                <a:cs typeface="Century Gothic"/>
              </a:rPr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750" y="424626"/>
            <a:ext cx="862457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Win</a:t>
            </a:r>
            <a:r>
              <a:rPr dirty="0" spc="-310"/>
              <a:t> </a:t>
            </a:r>
            <a:r>
              <a:rPr dirty="0" spc="-180"/>
              <a:t>The</a:t>
            </a:r>
            <a:r>
              <a:rPr dirty="0" spc="-305"/>
              <a:t> </a:t>
            </a:r>
            <a:r>
              <a:rPr dirty="0" spc="-114"/>
              <a:t>Google</a:t>
            </a:r>
            <a:r>
              <a:rPr dirty="0" spc="-305"/>
              <a:t> </a:t>
            </a:r>
            <a:r>
              <a:rPr dirty="0" spc="-120"/>
              <a:t>“Power</a:t>
            </a:r>
            <a:r>
              <a:rPr dirty="0" spc="-310"/>
              <a:t> </a:t>
            </a:r>
            <a:r>
              <a:rPr dirty="0" spc="-195"/>
              <a:t>3</a:t>
            </a:r>
            <a:r>
              <a:rPr dirty="0" spc="-305"/>
              <a:t> </a:t>
            </a:r>
            <a:r>
              <a:rPr dirty="0" spc="-100"/>
              <a:t>Pack”</a:t>
            </a:r>
            <a:r>
              <a:rPr dirty="0" spc="-305"/>
              <a:t> </a:t>
            </a:r>
            <a:r>
              <a:rPr dirty="0" spc="-125"/>
              <a:t>At</a:t>
            </a:r>
            <a:r>
              <a:rPr dirty="0" spc="-310"/>
              <a:t> </a:t>
            </a:r>
            <a:r>
              <a:rPr dirty="0" spc="-140"/>
              <a:t>Service</a:t>
            </a:r>
            <a:r>
              <a:rPr dirty="0" spc="-305"/>
              <a:t> </a:t>
            </a:r>
            <a:r>
              <a:rPr dirty="0" spc="-125"/>
              <a:t>Level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576749" y="1056274"/>
            <a:ext cx="5774690" cy="3272790"/>
            <a:chOff x="1576749" y="1056274"/>
            <a:chExt cx="5774690" cy="32727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6275" y="1115094"/>
              <a:ext cx="5755149" cy="315485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581512" y="1061037"/>
              <a:ext cx="5765165" cy="3263265"/>
            </a:xfrm>
            <a:custGeom>
              <a:avLst/>
              <a:gdLst/>
              <a:ahLst/>
              <a:cxnLst/>
              <a:rect l="l" t="t" r="r" b="b"/>
              <a:pathLst>
                <a:path w="5765165" h="3263265">
                  <a:moveTo>
                    <a:pt x="0" y="0"/>
                  </a:moveTo>
                  <a:lnTo>
                    <a:pt x="5764674" y="0"/>
                  </a:lnTo>
                  <a:lnTo>
                    <a:pt x="5764674" y="3262973"/>
                  </a:lnTo>
                  <a:lnTo>
                    <a:pt x="0" y="326297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5" b="1">
                <a:latin typeface="Century Gothic"/>
                <a:cs typeface="Century Gothic"/>
              </a:rPr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2A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0325" y="0"/>
            <a:ext cx="4553674" cy="514349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562" y="452365"/>
            <a:ext cx="1856599" cy="5417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2850" y="2314657"/>
            <a:ext cx="3583304" cy="1236980"/>
          </a:xfrm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2700" marR="5080">
              <a:lnSpc>
                <a:spcPts val="4500"/>
              </a:lnSpc>
              <a:spcBef>
                <a:spcPts val="700"/>
              </a:spcBef>
            </a:pPr>
            <a:r>
              <a:rPr dirty="0" sz="4200" spc="-65">
                <a:solidFill>
                  <a:srgbClr val="FFFFFF"/>
                </a:solidFill>
              </a:rPr>
              <a:t>Franchisee </a:t>
            </a:r>
            <a:r>
              <a:rPr dirty="0" sz="4200" spc="-120">
                <a:solidFill>
                  <a:srgbClr val="FFFFFF"/>
                </a:solidFill>
              </a:rPr>
              <a:t>Case</a:t>
            </a:r>
            <a:r>
              <a:rPr dirty="0" sz="4200" spc="-495">
                <a:solidFill>
                  <a:srgbClr val="FFFFFF"/>
                </a:solidFill>
              </a:rPr>
              <a:t> </a:t>
            </a:r>
            <a:r>
              <a:rPr dirty="0" sz="4200" spc="-170">
                <a:solidFill>
                  <a:srgbClr val="FFFFFF"/>
                </a:solidFill>
              </a:rPr>
              <a:t>Studies</a:t>
            </a:r>
            <a:endParaRPr sz="4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79" y="4434480"/>
            <a:ext cx="1136116" cy="33149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0325" y="0"/>
              <a:ext cx="4553674" cy="51434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1311778"/>
              <a:ext cx="3479974" cy="30641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98075" y="1236816"/>
            <a:ext cx="1344295" cy="635000"/>
          </a:xfrm>
          <a:prstGeom prst="rect"/>
        </p:spPr>
        <p:txBody>
          <a:bodyPr wrap="square" lIns="0" tIns="32384" rIns="0" bIns="0" rtlCol="0" vert="horz">
            <a:spAutoFit/>
          </a:bodyPr>
          <a:lstStyle/>
          <a:p>
            <a:pPr marL="27305">
              <a:lnSpc>
                <a:spcPct val="100000"/>
              </a:lnSpc>
              <a:spcBef>
                <a:spcPts val="254"/>
              </a:spcBef>
            </a:pPr>
            <a:r>
              <a:rPr dirty="0" sz="1200" spc="-45">
                <a:solidFill>
                  <a:srgbClr val="4472C4"/>
                </a:solidFill>
              </a:rPr>
              <a:t>Home</a:t>
            </a:r>
            <a:r>
              <a:rPr dirty="0" sz="1200" spc="-125">
                <a:solidFill>
                  <a:srgbClr val="4472C4"/>
                </a:solidFill>
              </a:rPr>
              <a:t> </a:t>
            </a:r>
            <a:r>
              <a:rPr dirty="0" sz="1200" spc="-10">
                <a:solidFill>
                  <a:srgbClr val="4472C4"/>
                </a:solidFill>
              </a:rPr>
              <a:t>Services</a:t>
            </a:r>
            <a:endParaRPr sz="1200"/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2400" spc="-55">
                <a:solidFill>
                  <a:srgbClr val="33475B"/>
                </a:solidFill>
              </a:rPr>
              <a:t>Painting</a:t>
            </a:r>
            <a:endParaRPr sz="2400"/>
          </a:p>
        </p:txBody>
      </p:sp>
      <p:sp>
        <p:nvSpPr>
          <p:cNvPr id="7" name="object 7" descr=""/>
          <p:cNvSpPr txBox="1"/>
          <p:nvPr/>
        </p:nvSpPr>
        <p:spPr>
          <a:xfrm>
            <a:off x="922225" y="2083883"/>
            <a:ext cx="3329940" cy="1649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3835">
              <a:lnSpc>
                <a:spcPct val="114599"/>
              </a:lnSpc>
              <a:spcBef>
                <a:spcPts val="100"/>
              </a:spcBef>
            </a:pPr>
            <a:r>
              <a:rPr dirty="0" sz="1200" spc="-25">
                <a:solidFill>
                  <a:srgbClr val="33475B"/>
                </a:solidFill>
                <a:latin typeface="Lucida Sans Unicode"/>
                <a:cs typeface="Lucida Sans Unicode"/>
              </a:rPr>
              <a:t>“This</a:t>
            </a:r>
            <a:r>
              <a:rPr dirty="0" sz="1200" spc="-50">
                <a:solidFill>
                  <a:srgbClr val="33475B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75">
                <a:solidFill>
                  <a:srgbClr val="33475B"/>
                </a:solidFill>
                <a:latin typeface="Lucida Sans Unicode"/>
                <a:cs typeface="Lucida Sans Unicode"/>
              </a:rPr>
              <a:t>company</a:t>
            </a:r>
            <a:r>
              <a:rPr dirty="0" sz="1200" spc="-45">
                <a:solidFill>
                  <a:srgbClr val="33475B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50">
                <a:solidFill>
                  <a:srgbClr val="33475B"/>
                </a:solidFill>
                <a:latin typeface="Lucida Sans Unicode"/>
                <a:cs typeface="Lucida Sans Unicode"/>
              </a:rPr>
              <a:t>makes</a:t>
            </a:r>
            <a:r>
              <a:rPr dirty="0" sz="1200" spc="-50">
                <a:solidFill>
                  <a:srgbClr val="33475B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33475B"/>
                </a:solidFill>
                <a:latin typeface="Lucida Sans Unicode"/>
                <a:cs typeface="Lucida Sans Unicode"/>
              </a:rPr>
              <a:t>things</a:t>
            </a:r>
            <a:r>
              <a:rPr dirty="0" sz="1200" spc="-50">
                <a:solidFill>
                  <a:srgbClr val="33475B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70">
                <a:solidFill>
                  <a:srgbClr val="33475B"/>
                </a:solidFill>
                <a:latin typeface="Lucida Sans Unicode"/>
                <a:cs typeface="Lucida Sans Unicode"/>
              </a:rPr>
              <a:t>easy</a:t>
            </a:r>
            <a:r>
              <a:rPr dirty="0" sz="1200" spc="-45">
                <a:solidFill>
                  <a:srgbClr val="33475B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5">
                <a:solidFill>
                  <a:srgbClr val="33475B"/>
                </a:solidFill>
                <a:latin typeface="Lucida Sans Unicode"/>
                <a:cs typeface="Lucida Sans Unicode"/>
              </a:rPr>
              <a:t>for</a:t>
            </a:r>
            <a:r>
              <a:rPr dirty="0" sz="1200" spc="85">
                <a:solidFill>
                  <a:srgbClr val="33475B"/>
                </a:solidFill>
                <a:latin typeface="Lucida Sans Unicode"/>
                <a:cs typeface="Lucida Sans Unicode"/>
              </a:rPr>
              <a:t> me</a:t>
            </a:r>
            <a:r>
              <a:rPr dirty="0" sz="1200" spc="-35">
                <a:solidFill>
                  <a:srgbClr val="33475B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70">
                <a:solidFill>
                  <a:srgbClr val="33475B"/>
                </a:solidFill>
                <a:latin typeface="Lucida Sans Unicode"/>
                <a:cs typeface="Lucida Sans Unicode"/>
              </a:rPr>
              <a:t>and</a:t>
            </a:r>
            <a:r>
              <a:rPr dirty="0" sz="1200" spc="-30">
                <a:solidFill>
                  <a:srgbClr val="33475B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75">
                <a:solidFill>
                  <a:srgbClr val="33475B"/>
                </a:solidFill>
                <a:latin typeface="Lucida Sans Unicode"/>
                <a:cs typeface="Lucida Sans Unicode"/>
              </a:rPr>
              <a:t>my</a:t>
            </a:r>
            <a:r>
              <a:rPr dirty="0" sz="1200" spc="-30">
                <a:solidFill>
                  <a:srgbClr val="33475B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33475B"/>
                </a:solidFill>
                <a:latin typeface="Lucida Sans Unicode"/>
                <a:cs typeface="Lucida Sans Unicode"/>
              </a:rPr>
              <a:t>customers,</a:t>
            </a:r>
            <a:r>
              <a:rPr dirty="0" sz="1200" spc="-30">
                <a:solidFill>
                  <a:srgbClr val="33475B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60">
                <a:solidFill>
                  <a:srgbClr val="33475B"/>
                </a:solidFill>
                <a:latin typeface="Lucida Sans Unicode"/>
                <a:cs typeface="Lucida Sans Unicode"/>
              </a:rPr>
              <a:t>we</a:t>
            </a:r>
            <a:r>
              <a:rPr dirty="0" sz="1200" spc="-35">
                <a:solidFill>
                  <a:srgbClr val="33475B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50">
                <a:solidFill>
                  <a:srgbClr val="33475B"/>
                </a:solidFill>
                <a:latin typeface="Lucida Sans Unicode"/>
                <a:cs typeface="Lucida Sans Unicode"/>
              </a:rPr>
              <a:t>are</a:t>
            </a:r>
            <a:r>
              <a:rPr dirty="0" sz="1200" spc="-30">
                <a:solidFill>
                  <a:srgbClr val="33475B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3475B"/>
                </a:solidFill>
                <a:latin typeface="Lucida Sans Unicode"/>
                <a:cs typeface="Lucida Sans Unicode"/>
              </a:rPr>
              <a:t>extremely </a:t>
            </a:r>
            <a:r>
              <a:rPr dirty="0" sz="1200" spc="50">
                <a:solidFill>
                  <a:srgbClr val="33475B"/>
                </a:solidFill>
                <a:latin typeface="Lucida Sans Unicode"/>
                <a:cs typeface="Lucida Sans Unicode"/>
              </a:rPr>
              <a:t>pleased</a:t>
            </a:r>
            <a:r>
              <a:rPr dirty="0" sz="1200" spc="10">
                <a:solidFill>
                  <a:srgbClr val="33475B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33475B"/>
                </a:solidFill>
                <a:latin typeface="Lucida Sans Unicode"/>
                <a:cs typeface="Lucida Sans Unicode"/>
              </a:rPr>
              <a:t>with</a:t>
            </a:r>
            <a:r>
              <a:rPr dirty="0" sz="1200" spc="15">
                <a:solidFill>
                  <a:srgbClr val="33475B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33475B"/>
                </a:solidFill>
                <a:latin typeface="Lucida Sans Unicode"/>
                <a:cs typeface="Lucida Sans Unicode"/>
              </a:rPr>
              <a:t>the</a:t>
            </a:r>
            <a:r>
              <a:rPr dirty="0" sz="1200" spc="15">
                <a:solidFill>
                  <a:srgbClr val="33475B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33475B"/>
                </a:solidFill>
                <a:latin typeface="Lucida Sans Unicode"/>
                <a:cs typeface="Lucida Sans Unicode"/>
              </a:rPr>
              <a:t>response</a:t>
            </a:r>
            <a:r>
              <a:rPr dirty="0" sz="1200" spc="10">
                <a:solidFill>
                  <a:srgbClr val="33475B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3475B"/>
                </a:solidFill>
                <a:latin typeface="Lucida Sans Unicode"/>
                <a:cs typeface="Lucida Sans Unicode"/>
              </a:rPr>
              <a:t>rate.”</a:t>
            </a:r>
            <a:endParaRPr sz="1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Lucida Sans Unicode"/>
              <a:cs typeface="Lucida Sans Unicode"/>
            </a:endParaRPr>
          </a:p>
          <a:p>
            <a:pPr marL="979805">
              <a:lnSpc>
                <a:spcPct val="100000"/>
              </a:lnSpc>
            </a:pPr>
            <a:r>
              <a:rPr dirty="0" sz="1200" spc="-65">
                <a:solidFill>
                  <a:srgbClr val="33475B"/>
                </a:solidFill>
                <a:latin typeface="Arial Black"/>
                <a:cs typeface="Arial Black"/>
              </a:rPr>
              <a:t>Steve</a:t>
            </a:r>
            <a:r>
              <a:rPr dirty="0" sz="1200" spc="-125">
                <a:solidFill>
                  <a:srgbClr val="33475B"/>
                </a:solidFill>
                <a:latin typeface="Arial Black"/>
                <a:cs typeface="Arial Black"/>
              </a:rPr>
              <a:t> </a:t>
            </a:r>
            <a:r>
              <a:rPr dirty="0" sz="1200" spc="-20">
                <a:solidFill>
                  <a:srgbClr val="33475B"/>
                </a:solidFill>
                <a:latin typeface="Arial Black"/>
                <a:cs typeface="Arial Black"/>
              </a:rPr>
              <a:t>West</a:t>
            </a:r>
            <a:endParaRPr sz="1200">
              <a:latin typeface="Arial Black"/>
              <a:cs typeface="Arial Black"/>
            </a:endParaRPr>
          </a:p>
          <a:p>
            <a:pPr marL="979805">
              <a:lnSpc>
                <a:spcPct val="100000"/>
              </a:lnSpc>
              <a:spcBef>
                <a:spcPts val="215"/>
              </a:spcBef>
            </a:pPr>
            <a:r>
              <a:rPr dirty="0" sz="1200" spc="-10">
                <a:solidFill>
                  <a:srgbClr val="33475B"/>
                </a:solidFill>
                <a:latin typeface="Lucida Sans Unicode"/>
                <a:cs typeface="Lucida Sans Unicode"/>
              </a:rPr>
              <a:t>Owner</a:t>
            </a:r>
            <a:endParaRPr sz="1200">
              <a:latin typeface="Lucida Sans Unicode"/>
              <a:cs typeface="Lucida Sans Unicode"/>
            </a:endParaRPr>
          </a:p>
          <a:p>
            <a:pPr marL="979805">
              <a:lnSpc>
                <a:spcPct val="100000"/>
              </a:lnSpc>
              <a:spcBef>
                <a:spcPts val="219"/>
              </a:spcBef>
            </a:pPr>
            <a:r>
              <a:rPr dirty="0" sz="1200">
                <a:solidFill>
                  <a:srgbClr val="33475B"/>
                </a:solidFill>
                <a:latin typeface="Lucida Sans Unicode"/>
                <a:cs typeface="Lucida Sans Unicode"/>
              </a:rPr>
              <a:t>CertaPro</a:t>
            </a:r>
            <a:r>
              <a:rPr dirty="0" sz="1200" spc="40">
                <a:solidFill>
                  <a:srgbClr val="33475B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33475B"/>
                </a:solidFill>
                <a:latin typeface="Lucida Sans Unicode"/>
                <a:cs typeface="Lucida Sans Unicode"/>
              </a:rPr>
              <a:t>Painters,</a:t>
            </a:r>
            <a:r>
              <a:rPr dirty="0" sz="1200" spc="40">
                <a:solidFill>
                  <a:srgbClr val="33475B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5">
                <a:solidFill>
                  <a:srgbClr val="33475B"/>
                </a:solidFill>
                <a:latin typeface="Lucida Sans Unicode"/>
                <a:cs typeface="Lucida Sans Unicode"/>
              </a:rPr>
              <a:t>Lexington</a:t>
            </a:r>
            <a:r>
              <a:rPr dirty="0" sz="1200" spc="40">
                <a:solidFill>
                  <a:srgbClr val="33475B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5">
                <a:solidFill>
                  <a:srgbClr val="33475B"/>
                </a:solidFill>
                <a:latin typeface="Lucida Sans Unicode"/>
                <a:cs typeface="Lucida Sans Unicode"/>
              </a:rPr>
              <a:t>KY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370424" y="4323324"/>
            <a:ext cx="1346200" cy="567055"/>
          </a:xfrm>
          <a:custGeom>
            <a:avLst/>
            <a:gdLst/>
            <a:ahLst/>
            <a:cxnLst/>
            <a:rect l="l" t="t" r="r" b="b"/>
            <a:pathLst>
              <a:path w="1346200" h="567054">
                <a:moveTo>
                  <a:pt x="1345799" y="566999"/>
                </a:moveTo>
                <a:lnTo>
                  <a:pt x="0" y="566999"/>
                </a:lnTo>
                <a:lnTo>
                  <a:pt x="0" y="0"/>
                </a:lnTo>
                <a:lnTo>
                  <a:pt x="1345799" y="0"/>
                </a:lnTo>
                <a:lnTo>
                  <a:pt x="1345799" y="56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0767" y="2971125"/>
            <a:ext cx="926849" cy="9268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36400" y="1165125"/>
            <a:ext cx="8325484" cy="3722370"/>
            <a:chOff x="336400" y="1165125"/>
            <a:chExt cx="8325484" cy="3722370"/>
          </a:xfrm>
        </p:grpSpPr>
        <p:sp>
          <p:nvSpPr>
            <p:cNvPr id="3" name="object 3" descr=""/>
            <p:cNvSpPr/>
            <p:nvPr/>
          </p:nvSpPr>
          <p:spPr>
            <a:xfrm>
              <a:off x="336400" y="4320174"/>
              <a:ext cx="1346200" cy="567055"/>
            </a:xfrm>
            <a:custGeom>
              <a:avLst/>
              <a:gdLst/>
              <a:ahLst/>
              <a:cxnLst/>
              <a:rect l="l" t="t" r="r" b="b"/>
              <a:pathLst>
                <a:path w="1346200" h="567054">
                  <a:moveTo>
                    <a:pt x="1345799" y="566999"/>
                  </a:moveTo>
                  <a:lnTo>
                    <a:pt x="0" y="566999"/>
                  </a:lnTo>
                  <a:lnTo>
                    <a:pt x="0" y="0"/>
                  </a:lnTo>
                  <a:lnTo>
                    <a:pt x="1345799" y="0"/>
                  </a:lnTo>
                  <a:lnTo>
                    <a:pt x="1345799" y="566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200" y="1165125"/>
              <a:ext cx="7945222" cy="360742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834324" y="3834700"/>
              <a:ext cx="295910" cy="147955"/>
            </a:xfrm>
            <a:custGeom>
              <a:avLst/>
              <a:gdLst/>
              <a:ahLst/>
              <a:cxnLst/>
              <a:rect l="l" t="t" r="r" b="b"/>
              <a:pathLst>
                <a:path w="295910" h="147954">
                  <a:moveTo>
                    <a:pt x="0" y="0"/>
                  </a:moveTo>
                  <a:lnTo>
                    <a:pt x="295392" y="147824"/>
                  </a:lnTo>
                </a:path>
              </a:pathLst>
            </a:custGeom>
            <a:ln w="9524">
              <a:solidFill>
                <a:srgbClr val="43A5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122676" y="3968454"/>
              <a:ext cx="45720" cy="33655"/>
            </a:xfrm>
            <a:custGeom>
              <a:avLst/>
              <a:gdLst/>
              <a:ahLst/>
              <a:cxnLst/>
              <a:rect l="l" t="t" r="r" b="b"/>
              <a:pathLst>
                <a:path w="45720" h="33654">
                  <a:moveTo>
                    <a:pt x="45695" y="33413"/>
                  </a:moveTo>
                  <a:lnTo>
                    <a:pt x="0" y="28138"/>
                  </a:lnTo>
                  <a:lnTo>
                    <a:pt x="14081" y="0"/>
                  </a:lnTo>
                  <a:lnTo>
                    <a:pt x="45695" y="33413"/>
                  </a:lnTo>
                  <a:close/>
                </a:path>
              </a:pathLst>
            </a:custGeom>
            <a:solidFill>
              <a:srgbClr val="43A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122676" y="3968454"/>
              <a:ext cx="45720" cy="33655"/>
            </a:xfrm>
            <a:custGeom>
              <a:avLst/>
              <a:gdLst/>
              <a:ahLst/>
              <a:cxnLst/>
              <a:rect l="l" t="t" r="r" b="b"/>
              <a:pathLst>
                <a:path w="45720" h="33654">
                  <a:moveTo>
                    <a:pt x="0" y="28138"/>
                  </a:moveTo>
                  <a:lnTo>
                    <a:pt x="45695" y="33413"/>
                  </a:lnTo>
                  <a:lnTo>
                    <a:pt x="14081" y="0"/>
                  </a:lnTo>
                  <a:lnTo>
                    <a:pt x="0" y="28138"/>
                  </a:lnTo>
                  <a:close/>
                </a:path>
              </a:pathLst>
            </a:custGeom>
            <a:ln w="9524">
              <a:solidFill>
                <a:srgbClr val="43A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2255">
              <a:lnSpc>
                <a:spcPct val="100000"/>
              </a:lnSpc>
              <a:spcBef>
                <a:spcPts val="100"/>
              </a:spcBef>
            </a:pPr>
            <a:r>
              <a:rPr dirty="0" spc="-110"/>
              <a:t>Increased</a:t>
            </a:r>
            <a:r>
              <a:rPr dirty="0" spc="-285"/>
              <a:t> </a:t>
            </a:r>
            <a:r>
              <a:rPr dirty="0" spc="-114"/>
              <a:t>Google</a:t>
            </a:r>
            <a:r>
              <a:rPr dirty="0" spc="-285"/>
              <a:t> </a:t>
            </a:r>
            <a:r>
              <a:rPr dirty="0" spc="-175"/>
              <a:t>Reviews</a:t>
            </a:r>
            <a:r>
              <a:rPr dirty="0" spc="-285"/>
              <a:t> </a:t>
            </a:r>
            <a:r>
              <a:rPr dirty="0"/>
              <a:t>by</a:t>
            </a:r>
            <a:r>
              <a:rPr dirty="0" spc="-280"/>
              <a:t> </a:t>
            </a:r>
            <a:r>
              <a:rPr dirty="0" spc="-80"/>
              <a:t>Almost</a:t>
            </a:r>
            <a:r>
              <a:rPr dirty="0" spc="-285"/>
              <a:t> </a:t>
            </a:r>
            <a:r>
              <a:rPr dirty="0" spc="-25"/>
              <a:t>200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0" b="1">
                <a:latin typeface="Century Gothic"/>
                <a:cs typeface="Century Gothic"/>
              </a:rPr>
              <a:t>14</a:t>
            </a:fld>
          </a:p>
        </p:txBody>
      </p:sp>
      <p:sp>
        <p:nvSpPr>
          <p:cNvPr id="9" name="object 9" descr=""/>
          <p:cNvSpPr txBox="1"/>
          <p:nvPr/>
        </p:nvSpPr>
        <p:spPr>
          <a:xfrm>
            <a:off x="2434850" y="3635095"/>
            <a:ext cx="132778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solidFill>
                  <a:srgbClr val="43A546"/>
                </a:solidFill>
                <a:latin typeface="Arial"/>
                <a:cs typeface="Arial"/>
              </a:rPr>
              <a:t>Started</a:t>
            </a:r>
            <a:r>
              <a:rPr dirty="0" sz="1300" spc="-30">
                <a:solidFill>
                  <a:srgbClr val="43A546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3A546"/>
                </a:solidFill>
                <a:latin typeface="Arial"/>
                <a:cs typeface="Arial"/>
              </a:rPr>
              <a:t>with</a:t>
            </a:r>
            <a:r>
              <a:rPr dirty="0" sz="1300" spc="-25">
                <a:solidFill>
                  <a:srgbClr val="43A546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3A546"/>
                </a:solidFill>
                <a:latin typeface="Arial"/>
                <a:cs typeface="Arial"/>
              </a:rPr>
              <a:t>Liftify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36400" y="990724"/>
            <a:ext cx="7451725" cy="3977004"/>
            <a:chOff x="336400" y="990724"/>
            <a:chExt cx="7451725" cy="3977004"/>
          </a:xfrm>
        </p:grpSpPr>
        <p:sp>
          <p:nvSpPr>
            <p:cNvPr id="3" name="object 3" descr=""/>
            <p:cNvSpPr/>
            <p:nvPr/>
          </p:nvSpPr>
          <p:spPr>
            <a:xfrm>
              <a:off x="336400" y="4320174"/>
              <a:ext cx="1346200" cy="567055"/>
            </a:xfrm>
            <a:custGeom>
              <a:avLst/>
              <a:gdLst/>
              <a:ahLst/>
              <a:cxnLst/>
              <a:rect l="l" t="t" r="r" b="b"/>
              <a:pathLst>
                <a:path w="1346200" h="567054">
                  <a:moveTo>
                    <a:pt x="1345799" y="566999"/>
                  </a:moveTo>
                  <a:lnTo>
                    <a:pt x="0" y="566999"/>
                  </a:lnTo>
                  <a:lnTo>
                    <a:pt x="0" y="0"/>
                  </a:lnTo>
                  <a:lnTo>
                    <a:pt x="1345799" y="0"/>
                  </a:lnTo>
                  <a:lnTo>
                    <a:pt x="1345799" y="566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6000" y="990724"/>
              <a:ext cx="6641650" cy="397685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625522" y="3535372"/>
              <a:ext cx="208915" cy="299720"/>
            </a:xfrm>
            <a:custGeom>
              <a:avLst/>
              <a:gdLst/>
              <a:ahLst/>
              <a:cxnLst/>
              <a:rect l="l" t="t" r="r" b="b"/>
              <a:pathLst>
                <a:path w="208914" h="299720">
                  <a:moveTo>
                    <a:pt x="208802" y="299327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43A5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600791" y="3499920"/>
              <a:ext cx="38100" cy="44450"/>
            </a:xfrm>
            <a:custGeom>
              <a:avLst/>
              <a:gdLst/>
              <a:ahLst/>
              <a:cxnLst/>
              <a:rect l="l" t="t" r="r" b="b"/>
              <a:pathLst>
                <a:path w="38100" h="44450">
                  <a:moveTo>
                    <a:pt x="11826" y="44453"/>
                  </a:moveTo>
                  <a:lnTo>
                    <a:pt x="0" y="0"/>
                  </a:lnTo>
                  <a:lnTo>
                    <a:pt x="37633" y="26451"/>
                  </a:lnTo>
                  <a:lnTo>
                    <a:pt x="11826" y="44453"/>
                  </a:lnTo>
                  <a:close/>
                </a:path>
              </a:pathLst>
            </a:custGeom>
            <a:solidFill>
              <a:srgbClr val="43A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600791" y="3499920"/>
              <a:ext cx="38100" cy="44450"/>
            </a:xfrm>
            <a:custGeom>
              <a:avLst/>
              <a:gdLst/>
              <a:ahLst/>
              <a:cxnLst/>
              <a:rect l="l" t="t" r="r" b="b"/>
              <a:pathLst>
                <a:path w="38100" h="44450">
                  <a:moveTo>
                    <a:pt x="37633" y="26451"/>
                  </a:moveTo>
                  <a:lnTo>
                    <a:pt x="0" y="0"/>
                  </a:lnTo>
                  <a:lnTo>
                    <a:pt x="11826" y="44453"/>
                  </a:lnTo>
                  <a:lnTo>
                    <a:pt x="37633" y="26451"/>
                  </a:lnTo>
                  <a:close/>
                </a:path>
              </a:pathLst>
            </a:custGeom>
            <a:ln w="9524">
              <a:solidFill>
                <a:srgbClr val="43A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6050" y="424626"/>
            <a:ext cx="624713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4"/>
              <a:t>Google</a:t>
            </a:r>
            <a:r>
              <a:rPr dirty="0" spc="-310"/>
              <a:t> </a:t>
            </a:r>
            <a:r>
              <a:rPr dirty="0" spc="-114"/>
              <a:t>Search</a:t>
            </a:r>
            <a:r>
              <a:rPr dirty="0" spc="-310"/>
              <a:t> </a:t>
            </a:r>
            <a:r>
              <a:rPr dirty="0" spc="-140"/>
              <a:t>Traffic</a:t>
            </a:r>
            <a:r>
              <a:rPr dirty="0" spc="-305"/>
              <a:t> </a:t>
            </a:r>
            <a:r>
              <a:rPr dirty="0" spc="-175"/>
              <a:t>Up</a:t>
            </a:r>
            <a:r>
              <a:rPr dirty="0" spc="-310"/>
              <a:t> </a:t>
            </a:r>
            <a:r>
              <a:rPr dirty="0" spc="-360"/>
              <a:t>159%</a:t>
            </a:r>
            <a:r>
              <a:rPr dirty="0" spc="-305"/>
              <a:t> </a:t>
            </a:r>
            <a:r>
              <a:rPr dirty="0" spc="-125"/>
              <a:t>YoY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0" b="1">
                <a:latin typeface="Century Gothic"/>
                <a:cs typeface="Century Gothic"/>
              </a:rPr>
              <a:t>14</a:t>
            </a:fld>
          </a:p>
        </p:txBody>
      </p:sp>
      <p:sp>
        <p:nvSpPr>
          <p:cNvPr id="9" name="object 9" descr=""/>
          <p:cNvSpPr txBox="1"/>
          <p:nvPr/>
        </p:nvSpPr>
        <p:spPr>
          <a:xfrm>
            <a:off x="3839275" y="3740296"/>
            <a:ext cx="132778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solidFill>
                  <a:srgbClr val="43A546"/>
                </a:solidFill>
                <a:latin typeface="Arial"/>
                <a:cs typeface="Arial"/>
              </a:rPr>
              <a:t>Started</a:t>
            </a:r>
            <a:r>
              <a:rPr dirty="0" sz="1300" spc="-30">
                <a:solidFill>
                  <a:srgbClr val="43A546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3A546"/>
                </a:solidFill>
                <a:latin typeface="Arial"/>
                <a:cs typeface="Arial"/>
              </a:rPr>
              <a:t>with</a:t>
            </a:r>
            <a:r>
              <a:rPr dirty="0" sz="1300" spc="-25">
                <a:solidFill>
                  <a:srgbClr val="43A546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3A546"/>
                </a:solidFill>
                <a:latin typeface="Arial"/>
                <a:cs typeface="Arial"/>
              </a:rPr>
              <a:t>Liftify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36400" y="944150"/>
            <a:ext cx="7451725" cy="4023995"/>
            <a:chOff x="336400" y="944150"/>
            <a:chExt cx="7451725" cy="4023995"/>
          </a:xfrm>
        </p:grpSpPr>
        <p:sp>
          <p:nvSpPr>
            <p:cNvPr id="3" name="object 3" descr=""/>
            <p:cNvSpPr/>
            <p:nvPr/>
          </p:nvSpPr>
          <p:spPr>
            <a:xfrm>
              <a:off x="336400" y="4320174"/>
              <a:ext cx="1346200" cy="567055"/>
            </a:xfrm>
            <a:custGeom>
              <a:avLst/>
              <a:gdLst/>
              <a:ahLst/>
              <a:cxnLst/>
              <a:rect l="l" t="t" r="r" b="b"/>
              <a:pathLst>
                <a:path w="1346200" h="567054">
                  <a:moveTo>
                    <a:pt x="1345799" y="566999"/>
                  </a:moveTo>
                  <a:lnTo>
                    <a:pt x="0" y="566999"/>
                  </a:lnTo>
                  <a:lnTo>
                    <a:pt x="0" y="0"/>
                  </a:lnTo>
                  <a:lnTo>
                    <a:pt x="1345799" y="0"/>
                  </a:lnTo>
                  <a:lnTo>
                    <a:pt x="1345799" y="566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6000" y="990725"/>
              <a:ext cx="6641650" cy="397685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206" y="944150"/>
              <a:ext cx="6719442" cy="402342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589934" y="3796772"/>
              <a:ext cx="208915" cy="299720"/>
            </a:xfrm>
            <a:custGeom>
              <a:avLst/>
              <a:gdLst/>
              <a:ahLst/>
              <a:cxnLst/>
              <a:rect l="l" t="t" r="r" b="b"/>
              <a:pathLst>
                <a:path w="208914" h="299720">
                  <a:moveTo>
                    <a:pt x="208802" y="299327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43A5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565204" y="3761320"/>
              <a:ext cx="38100" cy="44450"/>
            </a:xfrm>
            <a:custGeom>
              <a:avLst/>
              <a:gdLst/>
              <a:ahLst/>
              <a:cxnLst/>
              <a:rect l="l" t="t" r="r" b="b"/>
              <a:pathLst>
                <a:path w="38100" h="44450">
                  <a:moveTo>
                    <a:pt x="11826" y="44453"/>
                  </a:moveTo>
                  <a:lnTo>
                    <a:pt x="0" y="0"/>
                  </a:lnTo>
                  <a:lnTo>
                    <a:pt x="37633" y="26451"/>
                  </a:lnTo>
                  <a:lnTo>
                    <a:pt x="11826" y="44453"/>
                  </a:lnTo>
                  <a:close/>
                </a:path>
              </a:pathLst>
            </a:custGeom>
            <a:solidFill>
              <a:srgbClr val="43A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565204" y="3761320"/>
              <a:ext cx="38100" cy="44450"/>
            </a:xfrm>
            <a:custGeom>
              <a:avLst/>
              <a:gdLst/>
              <a:ahLst/>
              <a:cxnLst/>
              <a:rect l="l" t="t" r="r" b="b"/>
              <a:pathLst>
                <a:path w="38100" h="44450">
                  <a:moveTo>
                    <a:pt x="37633" y="26451"/>
                  </a:moveTo>
                  <a:lnTo>
                    <a:pt x="0" y="0"/>
                  </a:lnTo>
                  <a:lnTo>
                    <a:pt x="11826" y="44453"/>
                  </a:lnTo>
                  <a:lnTo>
                    <a:pt x="37633" y="26451"/>
                  </a:lnTo>
                  <a:close/>
                </a:path>
              </a:pathLst>
            </a:custGeom>
            <a:ln w="9524">
              <a:solidFill>
                <a:srgbClr val="43A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6050" y="424626"/>
            <a:ext cx="605155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4"/>
              <a:t>Google</a:t>
            </a:r>
            <a:r>
              <a:rPr dirty="0" spc="-310"/>
              <a:t> </a:t>
            </a:r>
            <a:r>
              <a:rPr dirty="0" spc="-50"/>
              <a:t>Maps</a:t>
            </a:r>
            <a:r>
              <a:rPr dirty="0" spc="-305"/>
              <a:t> </a:t>
            </a:r>
            <a:r>
              <a:rPr dirty="0" spc="-140"/>
              <a:t>Traffic</a:t>
            </a:r>
            <a:r>
              <a:rPr dirty="0" spc="-305"/>
              <a:t> </a:t>
            </a:r>
            <a:r>
              <a:rPr dirty="0" spc="-175"/>
              <a:t>Up</a:t>
            </a:r>
            <a:r>
              <a:rPr dirty="0" spc="-310"/>
              <a:t> </a:t>
            </a:r>
            <a:r>
              <a:rPr dirty="0" spc="-195"/>
              <a:t>200%</a:t>
            </a:r>
            <a:r>
              <a:rPr dirty="0" spc="-305"/>
              <a:t> </a:t>
            </a:r>
            <a:r>
              <a:rPr dirty="0" spc="-140"/>
              <a:t>YoY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0" b="1">
                <a:latin typeface="Century Gothic"/>
                <a:cs typeface="Century Gothic"/>
              </a:rPr>
              <a:t>14</a:t>
            </a:fld>
          </a:p>
        </p:txBody>
      </p:sp>
      <p:sp>
        <p:nvSpPr>
          <p:cNvPr id="10" name="object 10" descr=""/>
          <p:cNvSpPr txBox="1"/>
          <p:nvPr/>
        </p:nvSpPr>
        <p:spPr>
          <a:xfrm>
            <a:off x="3803687" y="4001696"/>
            <a:ext cx="132778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solidFill>
                  <a:srgbClr val="43A546"/>
                </a:solidFill>
                <a:latin typeface="Arial"/>
                <a:cs typeface="Arial"/>
              </a:rPr>
              <a:t>Started</a:t>
            </a:r>
            <a:r>
              <a:rPr dirty="0" sz="1300" spc="-30">
                <a:solidFill>
                  <a:srgbClr val="43A546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3A546"/>
                </a:solidFill>
                <a:latin typeface="Arial"/>
                <a:cs typeface="Arial"/>
              </a:rPr>
              <a:t>with</a:t>
            </a:r>
            <a:r>
              <a:rPr dirty="0" sz="1300" spc="-25">
                <a:solidFill>
                  <a:srgbClr val="43A546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3A546"/>
                </a:solidFill>
                <a:latin typeface="Arial"/>
                <a:cs typeface="Arial"/>
              </a:rPr>
              <a:t>Liftify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36400" y="1485075"/>
            <a:ext cx="3743960" cy="3436620"/>
            <a:chOff x="336400" y="1485075"/>
            <a:chExt cx="3743960" cy="34366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779" y="4434480"/>
              <a:ext cx="1136116" cy="3314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36400" y="4320175"/>
              <a:ext cx="1346200" cy="567055"/>
            </a:xfrm>
            <a:custGeom>
              <a:avLst/>
              <a:gdLst/>
              <a:ahLst/>
              <a:cxnLst/>
              <a:rect l="l" t="t" r="r" b="b"/>
              <a:pathLst>
                <a:path w="1346200" h="567054">
                  <a:moveTo>
                    <a:pt x="1345799" y="566999"/>
                  </a:moveTo>
                  <a:lnTo>
                    <a:pt x="0" y="566999"/>
                  </a:lnTo>
                  <a:lnTo>
                    <a:pt x="0" y="0"/>
                  </a:lnTo>
                  <a:lnTo>
                    <a:pt x="1345799" y="0"/>
                  </a:lnTo>
                  <a:lnTo>
                    <a:pt x="1345799" y="566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500" y="1485075"/>
              <a:ext cx="3486600" cy="343627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90"/>
              <a:t>Now</a:t>
            </a:r>
            <a:r>
              <a:rPr dirty="0" spc="-315"/>
              <a:t> </a:t>
            </a:r>
            <a:r>
              <a:rPr dirty="0" spc="-80"/>
              <a:t>#1</a:t>
            </a:r>
            <a:r>
              <a:rPr dirty="0" spc="-315"/>
              <a:t> </a:t>
            </a:r>
            <a:r>
              <a:rPr dirty="0" spc="-175"/>
              <a:t>For</a:t>
            </a:r>
            <a:r>
              <a:rPr dirty="0" spc="-315"/>
              <a:t> </a:t>
            </a:r>
            <a:r>
              <a:rPr dirty="0" spc="-55"/>
              <a:t>“Painter”</a:t>
            </a:r>
            <a:r>
              <a:rPr dirty="0" spc="-310"/>
              <a:t> </a:t>
            </a:r>
            <a:r>
              <a:rPr dirty="0" spc="-130"/>
              <a:t>Across</a:t>
            </a:r>
            <a:r>
              <a:rPr dirty="0" spc="-315"/>
              <a:t> </a:t>
            </a:r>
            <a:r>
              <a:rPr dirty="0" spc="-130"/>
              <a:t>All</a:t>
            </a:r>
            <a:r>
              <a:rPr dirty="0" spc="-315"/>
              <a:t> </a:t>
            </a:r>
            <a:r>
              <a:rPr dirty="0" spc="-95"/>
              <a:t>of</a:t>
            </a:r>
            <a:r>
              <a:rPr dirty="0" spc="-315"/>
              <a:t> </a:t>
            </a:r>
            <a:r>
              <a:rPr dirty="0" spc="-105"/>
              <a:t>Lexington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31662" y="1485075"/>
            <a:ext cx="3384786" cy="343627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785661" y="1150787"/>
            <a:ext cx="54902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99280" algn="l"/>
              </a:tabLst>
            </a:pPr>
            <a:r>
              <a:rPr dirty="0" sz="1400">
                <a:latin typeface="Arial"/>
                <a:cs typeface="Arial"/>
              </a:rPr>
              <a:t>January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2021</a:t>
            </a:r>
            <a:r>
              <a:rPr dirty="0" sz="1400">
                <a:latin typeface="Arial"/>
                <a:cs typeface="Arial"/>
              </a:rPr>
              <a:t>	January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2022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268025" y="3013339"/>
            <a:ext cx="518159" cy="123189"/>
            <a:chOff x="4268025" y="3013339"/>
            <a:chExt cx="518159" cy="123189"/>
          </a:xfrm>
        </p:grpSpPr>
        <p:sp>
          <p:nvSpPr>
            <p:cNvPr id="10" name="object 10" descr=""/>
            <p:cNvSpPr/>
            <p:nvPr/>
          </p:nvSpPr>
          <p:spPr>
            <a:xfrm>
              <a:off x="4268025" y="3074825"/>
              <a:ext cx="374015" cy="0"/>
            </a:xfrm>
            <a:custGeom>
              <a:avLst/>
              <a:gdLst/>
              <a:ahLst/>
              <a:cxnLst/>
              <a:rect l="l" t="t" r="r" b="b"/>
              <a:pathLst>
                <a:path w="374014" h="0">
                  <a:moveTo>
                    <a:pt x="0" y="0"/>
                  </a:moveTo>
                  <a:lnTo>
                    <a:pt x="373949" y="0"/>
                  </a:lnTo>
                </a:path>
              </a:pathLst>
            </a:custGeom>
            <a:ln w="28574">
              <a:solidFill>
                <a:srgbClr val="43A54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27687" y="3013339"/>
              <a:ext cx="158251" cy="122971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0" b="1">
                <a:latin typeface="Century Gothic"/>
                <a:cs typeface="Century Gothic"/>
              </a:rPr>
              <a:t>14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23124" y="981874"/>
            <a:ext cx="8331200" cy="3905885"/>
            <a:chOff x="323124" y="981874"/>
            <a:chExt cx="8331200" cy="3905885"/>
          </a:xfrm>
        </p:grpSpPr>
        <p:sp>
          <p:nvSpPr>
            <p:cNvPr id="3" name="object 3" descr=""/>
            <p:cNvSpPr/>
            <p:nvPr/>
          </p:nvSpPr>
          <p:spPr>
            <a:xfrm>
              <a:off x="336399" y="4320175"/>
              <a:ext cx="1346200" cy="567055"/>
            </a:xfrm>
            <a:custGeom>
              <a:avLst/>
              <a:gdLst/>
              <a:ahLst/>
              <a:cxnLst/>
              <a:rect l="l" t="t" r="r" b="b"/>
              <a:pathLst>
                <a:path w="1346200" h="567054">
                  <a:moveTo>
                    <a:pt x="1345799" y="566999"/>
                  </a:moveTo>
                  <a:lnTo>
                    <a:pt x="0" y="566999"/>
                  </a:lnTo>
                  <a:lnTo>
                    <a:pt x="0" y="0"/>
                  </a:lnTo>
                  <a:lnTo>
                    <a:pt x="1345799" y="0"/>
                  </a:lnTo>
                  <a:lnTo>
                    <a:pt x="1345799" y="566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650" y="991399"/>
              <a:ext cx="8311549" cy="342580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27887" y="986637"/>
              <a:ext cx="8321675" cy="3435350"/>
            </a:xfrm>
            <a:custGeom>
              <a:avLst/>
              <a:gdLst/>
              <a:ahLst/>
              <a:cxnLst/>
              <a:rect l="l" t="t" r="r" b="b"/>
              <a:pathLst>
                <a:path w="8321675" h="3435350">
                  <a:moveTo>
                    <a:pt x="0" y="0"/>
                  </a:moveTo>
                  <a:lnTo>
                    <a:pt x="8321074" y="0"/>
                  </a:lnTo>
                  <a:lnTo>
                    <a:pt x="8321074" y="3435326"/>
                  </a:lnTo>
                  <a:lnTo>
                    <a:pt x="0" y="343532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6050" y="424626"/>
            <a:ext cx="612711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Which</a:t>
            </a:r>
            <a:r>
              <a:rPr dirty="0" spc="-295"/>
              <a:t> </a:t>
            </a:r>
            <a:r>
              <a:rPr dirty="0"/>
              <a:t>Company</a:t>
            </a:r>
            <a:r>
              <a:rPr dirty="0" spc="-295"/>
              <a:t> </a:t>
            </a:r>
            <a:r>
              <a:rPr dirty="0"/>
              <a:t>Would</a:t>
            </a:r>
            <a:r>
              <a:rPr dirty="0" spc="-295"/>
              <a:t> </a:t>
            </a:r>
            <a:r>
              <a:rPr dirty="0" spc="-145"/>
              <a:t>You</a:t>
            </a:r>
            <a:r>
              <a:rPr dirty="0" spc="-295"/>
              <a:t> </a:t>
            </a:r>
            <a:r>
              <a:rPr dirty="0" spc="-40"/>
              <a:t>Call?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0" b="1">
                <a:latin typeface="Century Gothic"/>
                <a:cs typeface="Century Gothic"/>
              </a:rPr>
              <a:t>14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36400" y="970099"/>
            <a:ext cx="7630159" cy="4046220"/>
            <a:chOff x="336400" y="970099"/>
            <a:chExt cx="7630159" cy="4046220"/>
          </a:xfrm>
        </p:grpSpPr>
        <p:sp>
          <p:nvSpPr>
            <p:cNvPr id="3" name="object 3" descr=""/>
            <p:cNvSpPr/>
            <p:nvPr/>
          </p:nvSpPr>
          <p:spPr>
            <a:xfrm>
              <a:off x="336400" y="4320174"/>
              <a:ext cx="1346200" cy="567055"/>
            </a:xfrm>
            <a:custGeom>
              <a:avLst/>
              <a:gdLst/>
              <a:ahLst/>
              <a:cxnLst/>
              <a:rect l="l" t="t" r="r" b="b"/>
              <a:pathLst>
                <a:path w="1346200" h="567054">
                  <a:moveTo>
                    <a:pt x="1345799" y="566999"/>
                  </a:moveTo>
                  <a:lnTo>
                    <a:pt x="0" y="566999"/>
                  </a:lnTo>
                  <a:lnTo>
                    <a:pt x="0" y="0"/>
                  </a:lnTo>
                  <a:lnTo>
                    <a:pt x="1345799" y="0"/>
                  </a:lnTo>
                  <a:lnTo>
                    <a:pt x="1345799" y="566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9625" y="970099"/>
              <a:ext cx="6756749" cy="40457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6050" y="424626"/>
            <a:ext cx="712597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45"/>
              <a:t>FREE</a:t>
            </a:r>
            <a:r>
              <a:rPr dirty="0" spc="-320"/>
              <a:t> </a:t>
            </a:r>
            <a:r>
              <a:rPr dirty="0" spc="-75"/>
              <a:t>Organic</a:t>
            </a:r>
            <a:r>
              <a:rPr dirty="0" spc="-315"/>
              <a:t> </a:t>
            </a:r>
            <a:r>
              <a:rPr dirty="0" spc="-114"/>
              <a:t>Google</a:t>
            </a:r>
            <a:r>
              <a:rPr dirty="0" spc="-315"/>
              <a:t> </a:t>
            </a:r>
            <a:r>
              <a:rPr dirty="0" spc="-175"/>
              <a:t>Leads</a:t>
            </a:r>
            <a:r>
              <a:rPr dirty="0" spc="-315"/>
              <a:t> </a:t>
            </a:r>
            <a:r>
              <a:rPr dirty="0" spc="-175"/>
              <a:t>Up</a:t>
            </a:r>
            <a:r>
              <a:rPr dirty="0" spc="-315"/>
              <a:t> </a:t>
            </a:r>
            <a:r>
              <a:rPr dirty="0" spc="-530"/>
              <a:t>118%</a:t>
            </a:r>
            <a:r>
              <a:rPr dirty="0" spc="-320"/>
              <a:t> </a:t>
            </a:r>
            <a:r>
              <a:rPr dirty="0" spc="-80"/>
              <a:t>YoY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0" b="1">
                <a:latin typeface="Century Gothic"/>
                <a:cs typeface="Century Gothic"/>
              </a:rPr>
              <a:t>14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86B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79" y="4434481"/>
            <a:ext cx="1136117" cy="3315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9143997" cy="85448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0824" y="2053780"/>
            <a:ext cx="740346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90">
                <a:solidFill>
                  <a:srgbClr val="FFFFFF"/>
                </a:solidFill>
              </a:rPr>
              <a:t>Why</a:t>
            </a:r>
            <a:r>
              <a:rPr dirty="0" sz="4000" spc="-465">
                <a:solidFill>
                  <a:srgbClr val="FFFFFF"/>
                </a:solidFill>
              </a:rPr>
              <a:t> </a:t>
            </a:r>
            <a:r>
              <a:rPr dirty="0" sz="4000" spc="-100">
                <a:solidFill>
                  <a:srgbClr val="FFFFFF"/>
                </a:solidFill>
              </a:rPr>
              <a:t>are</a:t>
            </a:r>
            <a:r>
              <a:rPr dirty="0" sz="4000" spc="-465">
                <a:solidFill>
                  <a:srgbClr val="FFFFFF"/>
                </a:solidFill>
              </a:rPr>
              <a:t> </a:t>
            </a:r>
            <a:r>
              <a:rPr dirty="0" sz="4000" spc="-180">
                <a:solidFill>
                  <a:srgbClr val="FFFFFF"/>
                </a:solidFill>
              </a:rPr>
              <a:t>reviews</a:t>
            </a:r>
            <a:r>
              <a:rPr dirty="0" sz="4000" spc="-459">
                <a:solidFill>
                  <a:srgbClr val="FFFFFF"/>
                </a:solidFill>
              </a:rPr>
              <a:t> </a:t>
            </a:r>
            <a:r>
              <a:rPr dirty="0" sz="4000" spc="-35">
                <a:solidFill>
                  <a:srgbClr val="FFFFFF"/>
                </a:solidFill>
              </a:rPr>
              <a:t>important?</a:t>
            </a:r>
            <a:endParaRPr sz="4000"/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5" b="1">
                <a:latin typeface="Century Gothic"/>
                <a:cs typeface="Century Gothic"/>
              </a:rPr>
              <a:t>10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36400" y="1096550"/>
            <a:ext cx="7415530" cy="3950970"/>
            <a:chOff x="336400" y="1096550"/>
            <a:chExt cx="7415530" cy="3950970"/>
          </a:xfrm>
        </p:grpSpPr>
        <p:sp>
          <p:nvSpPr>
            <p:cNvPr id="3" name="object 3" descr=""/>
            <p:cNvSpPr/>
            <p:nvPr/>
          </p:nvSpPr>
          <p:spPr>
            <a:xfrm>
              <a:off x="336400" y="4320174"/>
              <a:ext cx="1346200" cy="567055"/>
            </a:xfrm>
            <a:custGeom>
              <a:avLst/>
              <a:gdLst/>
              <a:ahLst/>
              <a:cxnLst/>
              <a:rect l="l" t="t" r="r" b="b"/>
              <a:pathLst>
                <a:path w="1346200" h="567054">
                  <a:moveTo>
                    <a:pt x="1345799" y="566999"/>
                  </a:moveTo>
                  <a:lnTo>
                    <a:pt x="0" y="566999"/>
                  </a:lnTo>
                  <a:lnTo>
                    <a:pt x="0" y="0"/>
                  </a:lnTo>
                  <a:lnTo>
                    <a:pt x="1345799" y="0"/>
                  </a:lnTo>
                  <a:lnTo>
                    <a:pt x="1345799" y="566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500" y="1096550"/>
              <a:ext cx="6715274" cy="395064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dirty="0" spc="-100"/>
              <a:t>Austin,</a:t>
            </a:r>
            <a:r>
              <a:rPr dirty="0" spc="-320"/>
              <a:t> </a:t>
            </a:r>
            <a:r>
              <a:rPr dirty="0" spc="-275"/>
              <a:t>TX</a:t>
            </a:r>
            <a:r>
              <a:rPr dirty="0" spc="-320"/>
              <a:t> </a:t>
            </a:r>
            <a:r>
              <a:rPr dirty="0" spc="-445"/>
              <a:t>FREE</a:t>
            </a:r>
            <a:r>
              <a:rPr dirty="0" spc="-320"/>
              <a:t> </a:t>
            </a:r>
            <a:r>
              <a:rPr dirty="0" spc="-175"/>
              <a:t>Leads</a:t>
            </a:r>
            <a:r>
              <a:rPr dirty="0" spc="-315"/>
              <a:t> </a:t>
            </a:r>
            <a:r>
              <a:rPr dirty="0" spc="-85"/>
              <a:t>From</a:t>
            </a:r>
            <a:r>
              <a:rPr dirty="0" spc="-320"/>
              <a:t> </a:t>
            </a:r>
            <a:r>
              <a:rPr dirty="0" spc="-155"/>
              <a:t>GmB</a:t>
            </a:r>
            <a:r>
              <a:rPr dirty="0" spc="-320"/>
              <a:t> </a:t>
            </a:r>
            <a:r>
              <a:rPr dirty="0" spc="-175"/>
              <a:t>Up</a:t>
            </a:r>
            <a:r>
              <a:rPr dirty="0" spc="-320"/>
              <a:t> </a:t>
            </a:r>
            <a:r>
              <a:rPr dirty="0" spc="-155"/>
              <a:t>5x</a:t>
            </a:r>
            <a:r>
              <a:rPr dirty="0" spc="-315"/>
              <a:t> </a:t>
            </a:r>
            <a:r>
              <a:rPr dirty="0" spc="-125"/>
              <a:t>since</a:t>
            </a:r>
            <a:r>
              <a:rPr dirty="0" spc="-320"/>
              <a:t> </a:t>
            </a:r>
            <a:r>
              <a:rPr dirty="0" spc="-330"/>
              <a:t>‘19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0" b="1">
                <a:latin typeface="Century Gothic"/>
                <a:cs typeface="Century Gothic"/>
              </a:rPr>
              <a:t>14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86B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79" y="4434481"/>
            <a:ext cx="1136117" cy="3315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9143997" cy="85448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7969" y="2015355"/>
            <a:ext cx="286702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200">
                <a:solidFill>
                  <a:srgbClr val="FFFFFF"/>
                </a:solidFill>
              </a:rPr>
              <a:t>Meet</a:t>
            </a:r>
            <a:r>
              <a:rPr dirty="0" sz="4000" spc="-455">
                <a:solidFill>
                  <a:srgbClr val="FFFFFF"/>
                </a:solidFill>
              </a:rPr>
              <a:t> </a:t>
            </a:r>
            <a:r>
              <a:rPr dirty="0" sz="4000" spc="-180">
                <a:solidFill>
                  <a:srgbClr val="FFFFFF"/>
                </a:solidFill>
              </a:rPr>
              <a:t>Liftify</a:t>
            </a:r>
            <a:endParaRPr sz="4000"/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0" b="1">
                <a:latin typeface="Century Gothic"/>
                <a:cs typeface="Century Gothic"/>
              </a:rPr>
              <a:t>14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79" y="4434480"/>
            <a:ext cx="1136116" cy="331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6050" y="424626"/>
            <a:ext cx="453707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0"/>
              <a:t>Our</a:t>
            </a:r>
            <a:r>
              <a:rPr dirty="0" spc="-315"/>
              <a:t> </a:t>
            </a:r>
            <a:r>
              <a:rPr dirty="0" spc="-60"/>
              <a:t>Formula</a:t>
            </a:r>
            <a:r>
              <a:rPr dirty="0" spc="-315"/>
              <a:t> </a:t>
            </a:r>
            <a:r>
              <a:rPr dirty="0" spc="-175"/>
              <a:t>For</a:t>
            </a:r>
            <a:r>
              <a:rPr dirty="0" spc="-315"/>
              <a:t> </a:t>
            </a:r>
            <a:r>
              <a:rPr dirty="0" spc="-140"/>
              <a:t>Success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9534" y="1561374"/>
            <a:ext cx="81980" cy="32457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2084" y="2644124"/>
            <a:ext cx="81980" cy="3245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10234" y="3717824"/>
            <a:ext cx="81980" cy="32457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51425" y="1250725"/>
            <a:ext cx="8128000" cy="2855595"/>
          </a:xfrm>
          <a:prstGeom prst="rect">
            <a:avLst/>
          </a:prstGeom>
        </p:spPr>
        <p:txBody>
          <a:bodyPr wrap="square" lIns="0" tIns="1752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  <a:tabLst>
                <a:tab pos="3956685" algn="l"/>
              </a:tabLst>
            </a:pPr>
            <a:r>
              <a:rPr dirty="0" sz="3500">
                <a:latin typeface="Arial"/>
                <a:cs typeface="Arial"/>
              </a:rPr>
              <a:t>SIMPLE</a:t>
            </a:r>
            <a:r>
              <a:rPr dirty="0" sz="3500" spc="-25">
                <a:latin typeface="Arial"/>
                <a:cs typeface="Arial"/>
              </a:rPr>
              <a:t> </a:t>
            </a:r>
            <a:r>
              <a:rPr dirty="0" sz="3500">
                <a:latin typeface="Arial"/>
                <a:cs typeface="Arial"/>
              </a:rPr>
              <a:t>+</a:t>
            </a:r>
            <a:r>
              <a:rPr dirty="0" sz="3500" spc="-20">
                <a:latin typeface="Arial"/>
                <a:cs typeface="Arial"/>
              </a:rPr>
              <a:t> </a:t>
            </a:r>
            <a:r>
              <a:rPr dirty="0" sz="3500">
                <a:latin typeface="Arial"/>
                <a:cs typeface="Arial"/>
              </a:rPr>
              <a:t>EASY</a:t>
            </a:r>
            <a:r>
              <a:rPr dirty="0" sz="3500" spc="-80">
                <a:latin typeface="Arial"/>
                <a:cs typeface="Arial"/>
              </a:rPr>
              <a:t> </a:t>
            </a:r>
            <a:r>
              <a:rPr dirty="0" sz="3500" spc="-50">
                <a:latin typeface="Arial"/>
                <a:cs typeface="Arial"/>
              </a:rPr>
              <a:t>=</a:t>
            </a:r>
            <a:r>
              <a:rPr dirty="0" sz="3500">
                <a:latin typeface="Arial"/>
                <a:cs typeface="Arial"/>
              </a:rPr>
              <a:t>	</a:t>
            </a:r>
            <a:r>
              <a:rPr dirty="0" sz="3500" b="1">
                <a:latin typeface="Arial"/>
                <a:cs typeface="Arial"/>
              </a:rPr>
              <a:t>REVIEWS</a:t>
            </a:r>
            <a:r>
              <a:rPr dirty="0" sz="3500" spc="-30" b="1">
                <a:latin typeface="Arial"/>
                <a:cs typeface="Arial"/>
              </a:rPr>
              <a:t> </a:t>
            </a:r>
            <a:r>
              <a:rPr dirty="0" sz="3500" spc="-50">
                <a:latin typeface="Arial"/>
                <a:cs typeface="Arial"/>
              </a:rPr>
              <a:t>→</a:t>
            </a:r>
            <a:endParaRPr sz="3500">
              <a:latin typeface="Arial"/>
              <a:cs typeface="Arial"/>
            </a:endParaRPr>
          </a:p>
          <a:p>
            <a:pPr marL="240029">
              <a:lnSpc>
                <a:spcPct val="100000"/>
              </a:lnSpc>
              <a:spcBef>
                <a:spcPts val="509"/>
              </a:spcBef>
              <a:tabLst>
                <a:tab pos="2153920" algn="l"/>
              </a:tabLst>
            </a:pPr>
            <a:r>
              <a:rPr dirty="0" sz="1400">
                <a:latin typeface="Arial"/>
                <a:cs typeface="Arial"/>
              </a:rPr>
              <a:t>(for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company)</a:t>
            </a:r>
            <a:r>
              <a:rPr dirty="0" sz="1400">
                <a:latin typeface="Arial"/>
                <a:cs typeface="Arial"/>
              </a:rPr>
              <a:t>	(for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customer)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124450" algn="l"/>
              </a:tabLst>
            </a:pPr>
            <a:r>
              <a:rPr dirty="0" sz="3500">
                <a:latin typeface="Arial"/>
                <a:cs typeface="Arial"/>
              </a:rPr>
              <a:t>LEADS</a:t>
            </a:r>
            <a:r>
              <a:rPr dirty="0" sz="3500" spc="-40">
                <a:latin typeface="Arial"/>
                <a:cs typeface="Arial"/>
              </a:rPr>
              <a:t> </a:t>
            </a:r>
            <a:r>
              <a:rPr dirty="0" sz="3500">
                <a:latin typeface="Arial"/>
                <a:cs typeface="Arial"/>
              </a:rPr>
              <a:t>→</a:t>
            </a:r>
            <a:r>
              <a:rPr dirty="0" sz="3500" spc="-20">
                <a:latin typeface="Arial"/>
                <a:cs typeface="Arial"/>
              </a:rPr>
              <a:t> </a:t>
            </a:r>
            <a:r>
              <a:rPr dirty="0" sz="3500">
                <a:latin typeface="Arial"/>
                <a:cs typeface="Arial"/>
              </a:rPr>
              <a:t>REVENUE</a:t>
            </a:r>
            <a:r>
              <a:rPr dirty="0" sz="3500" spc="-25">
                <a:latin typeface="Arial"/>
                <a:cs typeface="Arial"/>
              </a:rPr>
              <a:t> </a:t>
            </a:r>
            <a:r>
              <a:rPr dirty="0" sz="3500" spc="-50">
                <a:latin typeface="Arial"/>
                <a:cs typeface="Arial"/>
              </a:rPr>
              <a:t>→</a:t>
            </a:r>
            <a:r>
              <a:rPr dirty="0" sz="3500">
                <a:latin typeface="Arial"/>
                <a:cs typeface="Arial"/>
              </a:rPr>
              <a:t>	</a:t>
            </a:r>
            <a:r>
              <a:rPr dirty="0" sz="3500" b="1">
                <a:latin typeface="Arial"/>
                <a:cs typeface="Arial"/>
              </a:rPr>
              <a:t>PROFIT</a:t>
            </a:r>
            <a:r>
              <a:rPr dirty="0" sz="3500" spc="-30" b="1">
                <a:latin typeface="Arial"/>
                <a:cs typeface="Arial"/>
              </a:rPr>
              <a:t> </a:t>
            </a:r>
            <a:r>
              <a:rPr dirty="0" sz="3500" spc="-50">
                <a:latin typeface="Arial"/>
                <a:cs typeface="Arial"/>
              </a:rPr>
              <a:t>→</a:t>
            </a: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589905" algn="l"/>
              </a:tabLst>
            </a:pPr>
            <a:r>
              <a:rPr dirty="0" sz="3500">
                <a:latin typeface="Arial"/>
                <a:cs typeface="Arial"/>
              </a:rPr>
              <a:t>LOCAL</a:t>
            </a:r>
            <a:r>
              <a:rPr dirty="0" sz="3500" spc="-155">
                <a:latin typeface="Arial"/>
                <a:cs typeface="Arial"/>
              </a:rPr>
              <a:t> </a:t>
            </a:r>
            <a:r>
              <a:rPr dirty="0" sz="3500">
                <a:latin typeface="Arial"/>
                <a:cs typeface="Arial"/>
              </a:rPr>
              <a:t>+</a:t>
            </a:r>
            <a:r>
              <a:rPr dirty="0" sz="3500" spc="-20">
                <a:latin typeface="Arial"/>
                <a:cs typeface="Arial"/>
              </a:rPr>
              <a:t> </a:t>
            </a:r>
            <a:r>
              <a:rPr dirty="0" sz="3500" spc="-10">
                <a:latin typeface="Arial"/>
                <a:cs typeface="Arial"/>
              </a:rPr>
              <a:t>SHAREHOLDER</a:t>
            </a:r>
            <a:r>
              <a:rPr dirty="0" sz="3500">
                <a:latin typeface="Arial"/>
                <a:cs typeface="Arial"/>
              </a:rPr>
              <a:t>	</a:t>
            </a:r>
            <a:r>
              <a:rPr dirty="0" sz="3500" spc="-60" b="1">
                <a:latin typeface="Arial"/>
                <a:cs typeface="Arial"/>
              </a:rPr>
              <a:t>VALUATION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2255">
              <a:lnSpc>
                <a:spcPct val="100000"/>
              </a:lnSpc>
              <a:spcBef>
                <a:spcPts val="100"/>
              </a:spcBef>
            </a:pPr>
            <a:r>
              <a:rPr dirty="0" spc="-195"/>
              <a:t>3</a:t>
            </a:r>
            <a:r>
              <a:rPr dirty="0" spc="-315"/>
              <a:t> </a:t>
            </a:r>
            <a:r>
              <a:rPr dirty="0" spc="-165"/>
              <a:t>Key</a:t>
            </a:r>
            <a:r>
              <a:rPr dirty="0" spc="-310"/>
              <a:t> </a:t>
            </a:r>
            <a:r>
              <a:rPr dirty="0" spc="-135"/>
              <a:t>Elements</a:t>
            </a:r>
            <a:r>
              <a:rPr dirty="0" spc="-310"/>
              <a:t> </a:t>
            </a:r>
            <a:r>
              <a:rPr dirty="0" spc="-240"/>
              <a:t>To</a:t>
            </a:r>
            <a:r>
              <a:rPr dirty="0" spc="-310"/>
              <a:t> </a:t>
            </a:r>
            <a:r>
              <a:rPr dirty="0" spc="-114"/>
              <a:t>Build</a:t>
            </a:r>
            <a:r>
              <a:rPr dirty="0" spc="-310"/>
              <a:t> </a:t>
            </a:r>
            <a:r>
              <a:rPr dirty="0"/>
              <a:t>an</a:t>
            </a:r>
            <a:r>
              <a:rPr dirty="0" spc="-310"/>
              <a:t> </a:t>
            </a:r>
            <a:r>
              <a:rPr dirty="0" spc="-90"/>
              <a:t>Online</a:t>
            </a:r>
            <a:r>
              <a:rPr dirty="0" spc="-315"/>
              <a:t> </a:t>
            </a:r>
            <a:r>
              <a:rPr dirty="0" spc="-60"/>
              <a:t>Reputation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49014" y="2010008"/>
            <a:ext cx="1628775" cy="654050"/>
          </a:xfrm>
          <a:prstGeom prst="rect">
            <a:avLst/>
          </a:prstGeom>
        </p:spPr>
        <p:txBody>
          <a:bodyPr wrap="square" lIns="0" tIns="393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9"/>
              </a:spcBef>
            </a:pPr>
            <a:r>
              <a:rPr dirty="0" sz="1200" spc="-95" b="1">
                <a:solidFill>
                  <a:srgbClr val="1B75BB"/>
                </a:solidFill>
                <a:latin typeface="Gill Sans MT"/>
                <a:cs typeface="Gill Sans MT"/>
              </a:rPr>
              <a:t>Get</a:t>
            </a:r>
            <a:r>
              <a:rPr dirty="0" sz="1200" spc="-15" b="1">
                <a:solidFill>
                  <a:srgbClr val="1B75BB"/>
                </a:solidFill>
                <a:latin typeface="Gill Sans MT"/>
                <a:cs typeface="Gill Sans MT"/>
              </a:rPr>
              <a:t> </a:t>
            </a:r>
            <a:r>
              <a:rPr dirty="0" sz="1200" spc="-40" b="1">
                <a:solidFill>
                  <a:srgbClr val="1B75BB"/>
                </a:solidFill>
                <a:latin typeface="Gill Sans MT"/>
                <a:cs typeface="Gill Sans MT"/>
              </a:rPr>
              <a:t>great</a:t>
            </a:r>
            <a:r>
              <a:rPr dirty="0" sz="1200" spc="-15" b="1">
                <a:solidFill>
                  <a:srgbClr val="1B75BB"/>
                </a:solidFill>
                <a:latin typeface="Gill Sans MT"/>
                <a:cs typeface="Gill Sans MT"/>
              </a:rPr>
              <a:t> </a:t>
            </a:r>
            <a:r>
              <a:rPr dirty="0" sz="1200" spc="-10" b="1">
                <a:solidFill>
                  <a:srgbClr val="1B75BB"/>
                </a:solidFill>
                <a:latin typeface="Gill Sans MT"/>
                <a:cs typeface="Gill Sans MT"/>
              </a:rPr>
              <a:t>reviews.</a:t>
            </a:r>
            <a:endParaRPr sz="1200">
              <a:latin typeface="Gill Sans MT"/>
              <a:cs typeface="Gill Sans MT"/>
            </a:endParaRPr>
          </a:p>
          <a:p>
            <a:pPr algn="ctr" marL="12065" marR="5080">
              <a:lnSpc>
                <a:spcPct val="114599"/>
              </a:lnSpc>
            </a:pPr>
            <a:r>
              <a:rPr dirty="0" sz="1200" spc="-25" b="1">
                <a:solidFill>
                  <a:srgbClr val="1B75BB"/>
                </a:solidFill>
                <a:latin typeface="Gill Sans MT"/>
                <a:cs typeface="Gill Sans MT"/>
              </a:rPr>
              <a:t>Boost </a:t>
            </a:r>
            <a:r>
              <a:rPr dirty="0" sz="1200" spc="-50" b="1">
                <a:solidFill>
                  <a:srgbClr val="1B75BB"/>
                </a:solidFill>
                <a:latin typeface="Gill Sans MT"/>
                <a:cs typeface="Gill Sans MT"/>
              </a:rPr>
              <a:t>your</a:t>
            </a:r>
            <a:r>
              <a:rPr dirty="0" sz="1200" spc="-30" b="1">
                <a:solidFill>
                  <a:srgbClr val="1B75BB"/>
                </a:solidFill>
                <a:latin typeface="Gill Sans MT"/>
                <a:cs typeface="Gill Sans MT"/>
              </a:rPr>
              <a:t> </a:t>
            </a:r>
            <a:r>
              <a:rPr dirty="0" sz="1200" spc="-10" b="1">
                <a:solidFill>
                  <a:srgbClr val="1B75BB"/>
                </a:solidFill>
                <a:latin typeface="Gill Sans MT"/>
                <a:cs typeface="Gill Sans MT"/>
              </a:rPr>
              <a:t>reputation. </a:t>
            </a:r>
            <a:r>
              <a:rPr dirty="0" sz="1200" spc="-70" b="1">
                <a:solidFill>
                  <a:srgbClr val="1B75BB"/>
                </a:solidFill>
                <a:latin typeface="Gill Sans MT"/>
                <a:cs typeface="Gill Sans MT"/>
              </a:rPr>
              <a:t>Attract</a:t>
            </a:r>
            <a:r>
              <a:rPr dirty="0" sz="1200" spc="-25" b="1">
                <a:solidFill>
                  <a:srgbClr val="1B75BB"/>
                </a:solidFill>
                <a:latin typeface="Gill Sans MT"/>
                <a:cs typeface="Gill Sans MT"/>
              </a:rPr>
              <a:t> </a:t>
            </a:r>
            <a:r>
              <a:rPr dirty="0" sz="1200" spc="-45" b="1">
                <a:solidFill>
                  <a:srgbClr val="1B75BB"/>
                </a:solidFill>
                <a:latin typeface="Gill Sans MT"/>
                <a:cs typeface="Gill Sans MT"/>
              </a:rPr>
              <a:t>new</a:t>
            </a:r>
            <a:r>
              <a:rPr dirty="0" sz="1200" spc="-20" b="1">
                <a:solidFill>
                  <a:srgbClr val="1B75BB"/>
                </a:solidFill>
                <a:latin typeface="Gill Sans MT"/>
                <a:cs typeface="Gill Sans MT"/>
              </a:rPr>
              <a:t> </a:t>
            </a:r>
            <a:r>
              <a:rPr dirty="0" sz="1200" spc="-10" b="1">
                <a:solidFill>
                  <a:srgbClr val="1B75BB"/>
                </a:solidFill>
                <a:latin typeface="Gill Sans MT"/>
                <a:cs typeface="Gill Sans MT"/>
              </a:rPr>
              <a:t>customers.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3183" y="1280605"/>
            <a:ext cx="19602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1B75BB"/>
                </a:solidFill>
                <a:latin typeface="Gill Sans MT"/>
                <a:cs typeface="Gill Sans MT"/>
              </a:rPr>
              <a:t>Review</a:t>
            </a:r>
            <a:r>
              <a:rPr dirty="0" sz="1800" spc="-95" b="1">
                <a:solidFill>
                  <a:srgbClr val="1B75BB"/>
                </a:solidFill>
                <a:latin typeface="Gill Sans MT"/>
                <a:cs typeface="Gill Sans MT"/>
              </a:rPr>
              <a:t> </a:t>
            </a:r>
            <a:r>
              <a:rPr dirty="0" sz="1800" spc="-65" b="1">
                <a:solidFill>
                  <a:srgbClr val="1B75BB"/>
                </a:solidFill>
                <a:latin typeface="Gill Sans MT"/>
                <a:cs typeface="Gill Sans MT"/>
              </a:rPr>
              <a:t>Generation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838596" y="1995108"/>
            <a:ext cx="1433830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200" spc="-20" b="1">
                <a:solidFill>
                  <a:srgbClr val="1B75BB"/>
                </a:solidFill>
                <a:latin typeface="Gill Sans MT"/>
                <a:cs typeface="Gill Sans MT"/>
              </a:rPr>
              <a:t>Listen</a:t>
            </a:r>
            <a:r>
              <a:rPr dirty="0" sz="1200" spc="-35" b="1">
                <a:solidFill>
                  <a:srgbClr val="1B75BB"/>
                </a:solidFill>
                <a:latin typeface="Gill Sans MT"/>
                <a:cs typeface="Gill Sans MT"/>
              </a:rPr>
              <a:t> </a:t>
            </a:r>
            <a:r>
              <a:rPr dirty="0" sz="1200" spc="-80" b="1">
                <a:solidFill>
                  <a:srgbClr val="1B75BB"/>
                </a:solidFill>
                <a:latin typeface="Gill Sans MT"/>
                <a:cs typeface="Gill Sans MT"/>
              </a:rPr>
              <a:t>to</a:t>
            </a:r>
            <a:r>
              <a:rPr dirty="0" sz="1200" spc="-35" b="1">
                <a:solidFill>
                  <a:srgbClr val="1B75BB"/>
                </a:solidFill>
                <a:latin typeface="Gill Sans MT"/>
                <a:cs typeface="Gill Sans MT"/>
              </a:rPr>
              <a:t> </a:t>
            </a:r>
            <a:r>
              <a:rPr dirty="0" sz="1200" spc="-10" b="1">
                <a:solidFill>
                  <a:srgbClr val="1B75BB"/>
                </a:solidFill>
                <a:latin typeface="Gill Sans MT"/>
                <a:cs typeface="Gill Sans MT"/>
              </a:rPr>
              <a:t>customers. </a:t>
            </a:r>
            <a:r>
              <a:rPr dirty="0" sz="1200" spc="-30" b="1">
                <a:solidFill>
                  <a:srgbClr val="1B75BB"/>
                </a:solidFill>
                <a:latin typeface="Gill Sans MT"/>
                <a:cs typeface="Gill Sans MT"/>
              </a:rPr>
              <a:t>Show</a:t>
            </a:r>
            <a:r>
              <a:rPr dirty="0" sz="1200" spc="-45" b="1">
                <a:solidFill>
                  <a:srgbClr val="1B75BB"/>
                </a:solidFill>
                <a:latin typeface="Gill Sans MT"/>
                <a:cs typeface="Gill Sans MT"/>
              </a:rPr>
              <a:t> </a:t>
            </a:r>
            <a:r>
              <a:rPr dirty="0" sz="1200" spc="-55" b="1">
                <a:solidFill>
                  <a:srgbClr val="1B75BB"/>
                </a:solidFill>
                <a:latin typeface="Gill Sans MT"/>
                <a:cs typeface="Gill Sans MT"/>
              </a:rPr>
              <a:t>that</a:t>
            </a:r>
            <a:r>
              <a:rPr dirty="0" sz="1200" spc="-40" b="1">
                <a:solidFill>
                  <a:srgbClr val="1B75BB"/>
                </a:solidFill>
                <a:latin typeface="Gill Sans MT"/>
                <a:cs typeface="Gill Sans MT"/>
              </a:rPr>
              <a:t> </a:t>
            </a:r>
            <a:r>
              <a:rPr dirty="0" sz="1200" spc="-20" b="1">
                <a:solidFill>
                  <a:srgbClr val="1B75BB"/>
                </a:solidFill>
                <a:latin typeface="Gill Sans MT"/>
                <a:cs typeface="Gill Sans MT"/>
              </a:rPr>
              <a:t>you</a:t>
            </a:r>
            <a:r>
              <a:rPr dirty="0" sz="1200" spc="-45" b="1">
                <a:solidFill>
                  <a:srgbClr val="1B75BB"/>
                </a:solidFill>
                <a:latin typeface="Gill Sans MT"/>
                <a:cs typeface="Gill Sans MT"/>
              </a:rPr>
              <a:t> </a:t>
            </a:r>
            <a:r>
              <a:rPr dirty="0" sz="1200" spc="-10" b="1">
                <a:solidFill>
                  <a:srgbClr val="1B75BB"/>
                </a:solidFill>
                <a:latin typeface="Gill Sans MT"/>
                <a:cs typeface="Gill Sans MT"/>
              </a:rPr>
              <a:t>care. </a:t>
            </a:r>
            <a:r>
              <a:rPr dirty="0" sz="1200" spc="-140" b="1">
                <a:solidFill>
                  <a:srgbClr val="1B75BB"/>
                </a:solidFill>
                <a:latin typeface="Gill Sans MT"/>
                <a:cs typeface="Gill Sans MT"/>
              </a:rPr>
              <a:t>Win</a:t>
            </a:r>
            <a:r>
              <a:rPr dirty="0" sz="1200" spc="-5" b="1">
                <a:solidFill>
                  <a:srgbClr val="1B75BB"/>
                </a:solidFill>
                <a:latin typeface="Gill Sans MT"/>
                <a:cs typeface="Gill Sans MT"/>
              </a:rPr>
              <a:t> </a:t>
            </a:r>
            <a:r>
              <a:rPr dirty="0" sz="1200" spc="-50" b="1">
                <a:solidFill>
                  <a:srgbClr val="1B75BB"/>
                </a:solidFill>
                <a:latin typeface="Gill Sans MT"/>
                <a:cs typeface="Gill Sans MT"/>
              </a:rPr>
              <a:t>their</a:t>
            </a:r>
            <a:r>
              <a:rPr dirty="0" sz="1200" spc="-10" b="1">
                <a:solidFill>
                  <a:srgbClr val="1B75BB"/>
                </a:solidFill>
                <a:latin typeface="Gill Sans MT"/>
                <a:cs typeface="Gill Sans MT"/>
              </a:rPr>
              <a:t> loyalty.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576603" y="1278430"/>
            <a:ext cx="195833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1B75BB"/>
                </a:solidFill>
                <a:latin typeface="Gill Sans MT"/>
                <a:cs typeface="Gill Sans MT"/>
              </a:rPr>
              <a:t>Review</a:t>
            </a:r>
            <a:r>
              <a:rPr dirty="0" sz="1800" spc="-95" b="1">
                <a:solidFill>
                  <a:srgbClr val="1B75BB"/>
                </a:solidFill>
                <a:latin typeface="Gill Sans MT"/>
                <a:cs typeface="Gill Sans MT"/>
              </a:rPr>
              <a:t> </a:t>
            </a:r>
            <a:r>
              <a:rPr dirty="0" sz="1800" spc="-35" b="1">
                <a:solidFill>
                  <a:srgbClr val="1B75BB"/>
                </a:solidFill>
                <a:latin typeface="Gill Sans MT"/>
                <a:cs typeface="Gill Sans MT"/>
              </a:rPr>
              <a:t>Monitoring</a:t>
            </a:r>
            <a:endParaRPr sz="1800">
              <a:latin typeface="Gill Sans MT"/>
              <a:cs typeface="Gill Sans MT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364" y="2955154"/>
            <a:ext cx="1222653" cy="1204644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3093393" y="1226249"/>
            <a:ext cx="2926715" cy="3578225"/>
            <a:chOff x="3093393" y="1226249"/>
            <a:chExt cx="2926715" cy="3578225"/>
          </a:xfrm>
        </p:grpSpPr>
        <p:sp>
          <p:nvSpPr>
            <p:cNvPr id="9" name="object 9" descr=""/>
            <p:cNvSpPr/>
            <p:nvPr/>
          </p:nvSpPr>
          <p:spPr>
            <a:xfrm>
              <a:off x="3098156" y="1226249"/>
              <a:ext cx="0" cy="3578225"/>
            </a:xfrm>
            <a:custGeom>
              <a:avLst/>
              <a:gdLst/>
              <a:ahLst/>
              <a:cxnLst/>
              <a:rect l="l" t="t" r="r" b="b"/>
              <a:pathLst>
                <a:path w="0" h="3578225">
                  <a:moveTo>
                    <a:pt x="0" y="0"/>
                  </a:moveTo>
                  <a:lnTo>
                    <a:pt x="0" y="3578099"/>
                  </a:lnTo>
                </a:path>
              </a:pathLst>
            </a:custGeom>
            <a:ln w="9524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8144" y="2887576"/>
              <a:ext cx="2916597" cy="1639834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014755" y="1226249"/>
              <a:ext cx="0" cy="3578225"/>
            </a:xfrm>
            <a:custGeom>
              <a:avLst/>
              <a:gdLst/>
              <a:ahLst/>
              <a:cxnLst/>
              <a:rect l="l" t="t" r="r" b="b"/>
              <a:pathLst>
                <a:path w="0" h="3578225">
                  <a:moveTo>
                    <a:pt x="0" y="0"/>
                  </a:moveTo>
                  <a:lnTo>
                    <a:pt x="0" y="3578099"/>
                  </a:lnTo>
                </a:path>
              </a:pathLst>
            </a:custGeom>
            <a:ln w="9524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398567" y="1995108"/>
            <a:ext cx="2145665" cy="65405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310"/>
              </a:spcBef>
            </a:pPr>
            <a:r>
              <a:rPr dirty="0" sz="1200" b="1">
                <a:solidFill>
                  <a:srgbClr val="1B75BB"/>
                </a:solidFill>
                <a:latin typeface="Gill Sans MT"/>
                <a:cs typeface="Gill Sans MT"/>
              </a:rPr>
              <a:t>Showcase</a:t>
            </a:r>
            <a:r>
              <a:rPr dirty="0" sz="1200" spc="-50" b="1">
                <a:solidFill>
                  <a:srgbClr val="1B75BB"/>
                </a:solidFill>
                <a:latin typeface="Gill Sans MT"/>
                <a:cs typeface="Gill Sans MT"/>
              </a:rPr>
              <a:t> your</a:t>
            </a:r>
            <a:r>
              <a:rPr dirty="0" sz="1200" spc="-40" b="1">
                <a:solidFill>
                  <a:srgbClr val="1B75BB"/>
                </a:solidFill>
                <a:latin typeface="Gill Sans MT"/>
                <a:cs typeface="Gill Sans MT"/>
              </a:rPr>
              <a:t> </a:t>
            </a:r>
            <a:r>
              <a:rPr dirty="0" sz="1200" spc="-10" b="1">
                <a:solidFill>
                  <a:srgbClr val="1B75BB"/>
                </a:solidFill>
                <a:latin typeface="Gill Sans MT"/>
                <a:cs typeface="Gill Sans MT"/>
              </a:rPr>
              <a:t>reviews.</a:t>
            </a:r>
            <a:endParaRPr sz="12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dirty="0" sz="1200" spc="-10" b="1">
                <a:solidFill>
                  <a:srgbClr val="1B75BB"/>
                </a:solidFill>
                <a:latin typeface="Gill Sans MT"/>
                <a:cs typeface="Gill Sans MT"/>
              </a:rPr>
              <a:t>Blast</a:t>
            </a:r>
            <a:r>
              <a:rPr dirty="0" sz="1200" spc="-45" b="1">
                <a:solidFill>
                  <a:srgbClr val="1B75BB"/>
                </a:solidFill>
                <a:latin typeface="Gill Sans MT"/>
                <a:cs typeface="Gill Sans MT"/>
              </a:rPr>
              <a:t> </a:t>
            </a:r>
            <a:r>
              <a:rPr dirty="0" sz="1200" spc="-40" b="1">
                <a:solidFill>
                  <a:srgbClr val="1B75BB"/>
                </a:solidFill>
                <a:latin typeface="Gill Sans MT"/>
                <a:cs typeface="Gill Sans MT"/>
              </a:rPr>
              <a:t>on</a:t>
            </a:r>
            <a:r>
              <a:rPr dirty="0" sz="1200" spc="-75" b="1">
                <a:solidFill>
                  <a:srgbClr val="1B75BB"/>
                </a:solidFill>
                <a:latin typeface="Gill Sans MT"/>
                <a:cs typeface="Gill Sans MT"/>
              </a:rPr>
              <a:t> </a:t>
            </a:r>
            <a:r>
              <a:rPr dirty="0" sz="1200" spc="-70" b="1">
                <a:solidFill>
                  <a:srgbClr val="1B75BB"/>
                </a:solidFill>
                <a:latin typeface="Gill Sans MT"/>
                <a:cs typeface="Gill Sans MT"/>
              </a:rPr>
              <a:t>Twitter</a:t>
            </a:r>
            <a:r>
              <a:rPr dirty="0" sz="1200" spc="-35" b="1">
                <a:solidFill>
                  <a:srgbClr val="1B75BB"/>
                </a:solidFill>
                <a:latin typeface="Gill Sans MT"/>
                <a:cs typeface="Gill Sans MT"/>
              </a:rPr>
              <a:t> </a:t>
            </a:r>
            <a:r>
              <a:rPr dirty="0" sz="1200" spc="-20" b="1">
                <a:solidFill>
                  <a:srgbClr val="1B75BB"/>
                </a:solidFill>
                <a:latin typeface="Gill Sans MT"/>
                <a:cs typeface="Gill Sans MT"/>
              </a:rPr>
              <a:t>and</a:t>
            </a:r>
            <a:r>
              <a:rPr dirty="0" sz="1200" spc="-45" b="1">
                <a:solidFill>
                  <a:srgbClr val="1B75BB"/>
                </a:solidFill>
                <a:latin typeface="Gill Sans MT"/>
                <a:cs typeface="Gill Sans MT"/>
              </a:rPr>
              <a:t> </a:t>
            </a:r>
            <a:r>
              <a:rPr dirty="0" sz="1200" spc="-10" b="1">
                <a:solidFill>
                  <a:srgbClr val="1B75BB"/>
                </a:solidFill>
                <a:latin typeface="Gill Sans MT"/>
                <a:cs typeface="Gill Sans MT"/>
              </a:rPr>
              <a:t>Facebook.</a:t>
            </a:r>
            <a:endParaRPr sz="1200">
              <a:latin typeface="Gill Sans MT"/>
              <a:cs typeface="Gill Sans MT"/>
            </a:endParaRPr>
          </a:p>
          <a:p>
            <a:pPr algn="ctr" marL="635">
              <a:lnSpc>
                <a:spcPct val="100000"/>
              </a:lnSpc>
              <a:spcBef>
                <a:spcPts val="210"/>
              </a:spcBef>
            </a:pPr>
            <a:r>
              <a:rPr dirty="0" sz="1200" spc="-55" b="1">
                <a:solidFill>
                  <a:srgbClr val="1B75BB"/>
                </a:solidFill>
                <a:latin typeface="Gill Sans MT"/>
                <a:cs typeface="Gill Sans MT"/>
              </a:rPr>
              <a:t>Stream</a:t>
            </a:r>
            <a:r>
              <a:rPr dirty="0" sz="1200" spc="-25" b="1">
                <a:solidFill>
                  <a:srgbClr val="1B75BB"/>
                </a:solidFill>
                <a:latin typeface="Gill Sans MT"/>
                <a:cs typeface="Gill Sans MT"/>
              </a:rPr>
              <a:t> </a:t>
            </a:r>
            <a:r>
              <a:rPr dirty="0" sz="1200" spc="-80" b="1">
                <a:solidFill>
                  <a:srgbClr val="1B75BB"/>
                </a:solidFill>
                <a:latin typeface="Gill Sans MT"/>
                <a:cs typeface="Gill Sans MT"/>
              </a:rPr>
              <a:t>to</a:t>
            </a:r>
            <a:r>
              <a:rPr dirty="0" sz="1200" spc="-20" b="1">
                <a:solidFill>
                  <a:srgbClr val="1B75BB"/>
                </a:solidFill>
                <a:latin typeface="Gill Sans MT"/>
                <a:cs typeface="Gill Sans MT"/>
              </a:rPr>
              <a:t> </a:t>
            </a:r>
            <a:r>
              <a:rPr dirty="0" sz="1200" spc="-50" b="1">
                <a:solidFill>
                  <a:srgbClr val="1B75BB"/>
                </a:solidFill>
                <a:latin typeface="Gill Sans MT"/>
                <a:cs typeface="Gill Sans MT"/>
              </a:rPr>
              <a:t>your</a:t>
            </a:r>
            <a:r>
              <a:rPr dirty="0" sz="1200" spc="-20" b="1">
                <a:solidFill>
                  <a:srgbClr val="1B75BB"/>
                </a:solidFill>
                <a:latin typeface="Gill Sans MT"/>
                <a:cs typeface="Gill Sans MT"/>
              </a:rPr>
              <a:t> </a:t>
            </a:r>
            <a:r>
              <a:rPr dirty="0" sz="1200" spc="-10" b="1">
                <a:solidFill>
                  <a:srgbClr val="1B75BB"/>
                </a:solidFill>
                <a:latin typeface="Gill Sans MT"/>
                <a:cs typeface="Gill Sans MT"/>
              </a:rPr>
              <a:t>website.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531489" y="1278430"/>
            <a:ext cx="18815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1B75BB"/>
                </a:solidFill>
                <a:latin typeface="Gill Sans MT"/>
                <a:cs typeface="Gill Sans MT"/>
              </a:rPr>
              <a:t>Review</a:t>
            </a:r>
            <a:r>
              <a:rPr dirty="0" sz="1800" spc="-95" b="1">
                <a:solidFill>
                  <a:srgbClr val="1B75BB"/>
                </a:solidFill>
                <a:latin typeface="Gill Sans MT"/>
                <a:cs typeface="Gill Sans MT"/>
              </a:rPr>
              <a:t> </a:t>
            </a:r>
            <a:r>
              <a:rPr dirty="0" sz="1800" spc="-25" b="1">
                <a:solidFill>
                  <a:srgbClr val="1B75BB"/>
                </a:solidFill>
                <a:latin typeface="Gill Sans MT"/>
                <a:cs typeface="Gill Sans MT"/>
              </a:rPr>
              <a:t>Marketing</a:t>
            </a:r>
            <a:endParaRPr sz="1800">
              <a:latin typeface="Gill Sans MT"/>
              <a:cs typeface="Gill Sans MT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2468" y="2887575"/>
            <a:ext cx="2201174" cy="12375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4125595" cy="5143500"/>
          </a:xfrm>
          <a:custGeom>
            <a:avLst/>
            <a:gdLst/>
            <a:ahLst/>
            <a:cxnLst/>
            <a:rect l="l" t="t" r="r" b="b"/>
            <a:pathLst>
              <a:path w="4125595" h="5143500">
                <a:moveTo>
                  <a:pt x="0" y="5143499"/>
                </a:moveTo>
                <a:lnTo>
                  <a:pt x="4125349" y="5143499"/>
                </a:lnTo>
                <a:lnTo>
                  <a:pt x="4125349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F0F0F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79" y="4434480"/>
            <a:ext cx="1136116" cy="33149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4125350" y="0"/>
            <a:ext cx="5019040" cy="5143500"/>
            <a:chOff x="4125350" y="0"/>
            <a:chExt cx="5019040" cy="5143500"/>
          </a:xfrm>
        </p:grpSpPr>
        <p:sp>
          <p:nvSpPr>
            <p:cNvPr id="5" name="object 5" descr=""/>
            <p:cNvSpPr/>
            <p:nvPr/>
          </p:nvSpPr>
          <p:spPr>
            <a:xfrm>
              <a:off x="4125350" y="0"/>
              <a:ext cx="5019040" cy="5143500"/>
            </a:xfrm>
            <a:custGeom>
              <a:avLst/>
              <a:gdLst/>
              <a:ahLst/>
              <a:cxnLst/>
              <a:rect l="l" t="t" r="r" b="b"/>
              <a:pathLst>
                <a:path w="5019040" h="5143500">
                  <a:moveTo>
                    <a:pt x="50186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5018699" y="0"/>
                  </a:lnTo>
                  <a:lnTo>
                    <a:pt x="5018699" y="5143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1250" y="212950"/>
              <a:ext cx="4057799" cy="197124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0450" y="2281750"/>
              <a:ext cx="3136824" cy="2801025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431950" y="1382323"/>
            <a:ext cx="3389629" cy="207454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622935">
              <a:lnSpc>
                <a:spcPct val="89400"/>
              </a:lnSpc>
              <a:spcBef>
                <a:spcPts val="250"/>
              </a:spcBef>
            </a:pPr>
            <a:r>
              <a:rPr dirty="0" sz="1200" spc="65">
                <a:solidFill>
                  <a:srgbClr val="48535A"/>
                </a:solidFill>
                <a:latin typeface="Lucida Sans Unicode"/>
                <a:cs typeface="Lucida Sans Unicode"/>
              </a:rPr>
              <a:t>See</a:t>
            </a:r>
            <a:r>
              <a:rPr dirty="0" sz="1200" spc="-2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45">
                <a:solidFill>
                  <a:srgbClr val="48535A"/>
                </a:solidFill>
                <a:latin typeface="Lucida Sans Unicode"/>
                <a:cs typeface="Lucida Sans Unicode"/>
              </a:rPr>
              <a:t>a</a:t>
            </a:r>
            <a:r>
              <a:rPr dirty="0" sz="1200" spc="-2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70">
                <a:solidFill>
                  <a:srgbClr val="48535A"/>
                </a:solidFill>
                <a:latin typeface="Lucida Sans Unicode"/>
                <a:cs typeface="Lucida Sans Unicode"/>
              </a:rPr>
              <a:t>macro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70">
                <a:solidFill>
                  <a:srgbClr val="48535A"/>
                </a:solidFill>
                <a:latin typeface="Lucida Sans Unicode"/>
                <a:cs typeface="Lucida Sans Unicode"/>
              </a:rPr>
              <a:t>and</a:t>
            </a:r>
            <a:r>
              <a:rPr dirty="0" sz="1200" spc="-2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micro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view</a:t>
            </a:r>
            <a:r>
              <a:rPr dirty="0" sz="1200" spc="-2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of</a:t>
            </a:r>
            <a:r>
              <a:rPr dirty="0" sz="1200" spc="-2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your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progress</a:t>
            </a:r>
            <a:r>
              <a:rPr dirty="0" sz="1200" spc="-1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in</a:t>
            </a:r>
            <a:r>
              <a:rPr dirty="0" sz="1200" spc="-1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70">
                <a:solidFill>
                  <a:srgbClr val="48535A"/>
                </a:solidFill>
                <a:latin typeface="Lucida Sans Unicode"/>
                <a:cs typeface="Lucida Sans Unicode"/>
              </a:rPr>
              <a:t>easy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to</a:t>
            </a:r>
            <a:r>
              <a:rPr dirty="0" sz="1200" spc="-1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use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 dashboard experience.</a:t>
            </a:r>
            <a:endParaRPr sz="1200">
              <a:latin typeface="Lucida Sans Unicode"/>
              <a:cs typeface="Lucida Sans Unicode"/>
            </a:endParaRPr>
          </a:p>
          <a:p>
            <a:pPr marL="469265" marR="5080" indent="-320040">
              <a:lnSpc>
                <a:spcPct val="147600"/>
              </a:lnSpc>
              <a:spcBef>
                <a:spcPts val="134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Analyze</a:t>
            </a:r>
            <a:r>
              <a:rPr dirty="0" sz="1200" spc="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but</a:t>
            </a:r>
            <a:r>
              <a:rPr dirty="0" sz="1200" spc="1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time</a:t>
            </a:r>
            <a:r>
              <a:rPr dirty="0" sz="1200" spc="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-</a:t>
            </a:r>
            <a:r>
              <a:rPr dirty="0" sz="1200" spc="1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pre</a:t>
            </a:r>
            <a:r>
              <a:rPr dirty="0" sz="1200" spc="1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configured</a:t>
            </a:r>
            <a:r>
              <a:rPr dirty="0" sz="1200" spc="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45">
                <a:solidFill>
                  <a:srgbClr val="48535A"/>
                </a:solidFill>
                <a:latin typeface="Lucida Sans Unicode"/>
                <a:cs typeface="Lucida Sans Unicode"/>
              </a:rPr>
              <a:t>and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custom</a:t>
            </a:r>
            <a:r>
              <a:rPr dirty="0" sz="1200" spc="19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segmentation</a:t>
            </a:r>
            <a:endParaRPr sz="1200">
              <a:latin typeface="Lucida Sans Unicode"/>
              <a:cs typeface="Lucida Sans Unicode"/>
            </a:endParaRPr>
          </a:p>
          <a:p>
            <a:pPr marL="469265" indent="-320040">
              <a:lnSpc>
                <a:spcPct val="100000"/>
              </a:lnSpc>
              <a:spcBef>
                <a:spcPts val="73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Break</a:t>
            </a:r>
            <a:r>
              <a:rPr dirty="0" sz="1200" spc="6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down</a:t>
            </a:r>
            <a:r>
              <a:rPr dirty="0" sz="1200" spc="7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by</a:t>
            </a:r>
            <a:r>
              <a:rPr dirty="0" sz="1200" spc="6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location</a:t>
            </a:r>
            <a:endParaRPr sz="1200">
              <a:latin typeface="Lucida Sans Unicode"/>
              <a:cs typeface="Lucida Sans Unicode"/>
            </a:endParaRPr>
          </a:p>
          <a:p>
            <a:pPr marL="469265" marR="452755" indent="-320040">
              <a:lnSpc>
                <a:spcPct val="151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Add</a:t>
            </a:r>
            <a:r>
              <a:rPr dirty="0" sz="1200" spc="2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additional</a:t>
            </a:r>
            <a:r>
              <a:rPr dirty="0" sz="1200" spc="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filters</a:t>
            </a:r>
            <a:r>
              <a:rPr dirty="0" sz="1200" spc="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for</a:t>
            </a:r>
            <a:r>
              <a:rPr dirty="0" sz="1200" spc="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regions,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teams,</a:t>
            </a:r>
            <a:r>
              <a:rPr dirty="0" sz="1200" spc="1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etc.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955" rIns="0" bIns="0" rtlCol="0" vert="horz">
            <a:spAutoFit/>
          </a:bodyPr>
          <a:lstStyle/>
          <a:p>
            <a:pPr marL="55244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 spc="-25"/>
              <a:t>24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1948" y="404401"/>
            <a:ext cx="3437254" cy="635000"/>
          </a:xfrm>
          <a:prstGeom prst="rect"/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200" spc="-10"/>
              <a:t>Monitoring</a:t>
            </a:r>
            <a:endParaRPr sz="1200"/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2400" spc="-114">
                <a:solidFill>
                  <a:srgbClr val="33475B"/>
                </a:solidFill>
              </a:rPr>
              <a:t>Enterprise</a:t>
            </a:r>
            <a:r>
              <a:rPr dirty="0" sz="2400" spc="-235">
                <a:solidFill>
                  <a:srgbClr val="33475B"/>
                </a:solidFill>
              </a:rPr>
              <a:t> </a:t>
            </a:r>
            <a:r>
              <a:rPr dirty="0" sz="2400" spc="-20">
                <a:solidFill>
                  <a:srgbClr val="33475B"/>
                </a:solidFill>
              </a:rPr>
              <a:t>Dashboard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125350" y="0"/>
            <a:ext cx="5019040" cy="5135880"/>
            <a:chOff x="4125350" y="0"/>
            <a:chExt cx="5019040" cy="51358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9075" y="399525"/>
              <a:ext cx="492225" cy="49222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2800" y="399525"/>
              <a:ext cx="492224" cy="49222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5225" y="399525"/>
              <a:ext cx="492224" cy="49222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59762" y="399525"/>
              <a:ext cx="492226" cy="492226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31950" y="1382323"/>
            <a:ext cx="3226435" cy="207454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ct val="89400"/>
              </a:lnSpc>
              <a:spcBef>
                <a:spcPts val="250"/>
              </a:spcBef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Automatically</a:t>
            </a:r>
            <a:r>
              <a:rPr dirty="0" sz="1200" spc="1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share</a:t>
            </a:r>
            <a:r>
              <a:rPr dirty="0" sz="1200" spc="13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reviews</a:t>
            </a:r>
            <a:r>
              <a:rPr dirty="0" sz="1200" spc="1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to</a:t>
            </a:r>
            <a:r>
              <a:rPr dirty="0" sz="1200" spc="13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Facebook,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Instagram,</a:t>
            </a:r>
            <a:r>
              <a:rPr dirty="0" sz="1200" spc="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40">
                <a:solidFill>
                  <a:srgbClr val="48535A"/>
                </a:solidFill>
                <a:latin typeface="Lucida Sans Unicode"/>
                <a:cs typeface="Lucida Sans Unicode"/>
              </a:rPr>
              <a:t>Linkedin,</a:t>
            </a:r>
            <a:r>
              <a:rPr dirty="0" sz="1200" spc="3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Twitter</a:t>
            </a:r>
            <a:r>
              <a:rPr dirty="0" sz="1200" spc="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70">
                <a:solidFill>
                  <a:srgbClr val="48535A"/>
                </a:solidFill>
                <a:latin typeface="Lucida Sans Unicode"/>
                <a:cs typeface="Lucida Sans Unicode"/>
              </a:rPr>
              <a:t>and</a:t>
            </a:r>
            <a:r>
              <a:rPr dirty="0" sz="1200" spc="3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more</a:t>
            </a:r>
            <a:r>
              <a:rPr dirty="0" sz="1200" spc="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with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beautiful</a:t>
            </a:r>
            <a:r>
              <a:rPr dirty="0" sz="1200" spc="18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custom</a:t>
            </a:r>
            <a:r>
              <a:rPr dirty="0" sz="1200" spc="19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branded</a:t>
            </a:r>
            <a:r>
              <a:rPr dirty="0" sz="1200" spc="19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imagery.</a:t>
            </a:r>
            <a:endParaRPr sz="1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Lucida Sans Unicode"/>
              <a:cs typeface="Lucida Sans Unicode"/>
            </a:endParaRPr>
          </a:p>
          <a:p>
            <a:pPr marL="469265" indent="-32004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Auto</a:t>
            </a:r>
            <a:r>
              <a:rPr dirty="0" sz="1200" spc="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share</a:t>
            </a:r>
            <a:r>
              <a:rPr dirty="0" sz="1200" spc="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5</a:t>
            </a:r>
            <a:r>
              <a:rPr dirty="0" sz="1200" spc="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star</a:t>
            </a:r>
            <a:r>
              <a:rPr dirty="0" sz="1200" spc="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reviews</a:t>
            </a:r>
            <a:endParaRPr sz="1200">
              <a:latin typeface="Lucida Sans Unicode"/>
              <a:cs typeface="Lucida Sans Unicode"/>
            </a:endParaRPr>
          </a:p>
          <a:p>
            <a:pPr marL="469265" indent="-320040">
              <a:lnSpc>
                <a:spcPct val="100000"/>
              </a:lnSpc>
              <a:spcBef>
                <a:spcPts val="68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Provide</a:t>
            </a:r>
            <a:r>
              <a:rPr dirty="0" sz="1200" spc="-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set of</a:t>
            </a:r>
            <a:r>
              <a:rPr dirty="0" sz="1200" spc="-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45">
                <a:solidFill>
                  <a:srgbClr val="48535A"/>
                </a:solidFill>
                <a:latin typeface="Lucida Sans Unicode"/>
                <a:cs typeface="Lucida Sans Unicode"/>
              </a:rPr>
              <a:t>images</a:t>
            </a:r>
            <a:endParaRPr sz="1200">
              <a:latin typeface="Lucida Sans Unicode"/>
              <a:cs typeface="Lucida Sans Unicode"/>
            </a:endParaRPr>
          </a:p>
          <a:p>
            <a:pPr marL="469265" indent="-320040">
              <a:lnSpc>
                <a:spcPct val="100000"/>
              </a:lnSpc>
              <a:spcBef>
                <a:spcPts val="73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 spc="100">
                <a:solidFill>
                  <a:srgbClr val="48535A"/>
                </a:solidFill>
                <a:latin typeface="Lucida Sans Unicode"/>
                <a:cs typeface="Lucida Sans Unicode"/>
              </a:rPr>
              <a:t>We</a:t>
            </a:r>
            <a:r>
              <a:rPr dirty="0" sz="1200" spc="5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5">
                <a:solidFill>
                  <a:srgbClr val="48535A"/>
                </a:solidFill>
                <a:latin typeface="Lucida Sans Unicode"/>
                <a:cs typeface="Lucida Sans Unicode"/>
              </a:rPr>
              <a:t>will</a:t>
            </a:r>
            <a:r>
              <a:rPr dirty="0" sz="1200" spc="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share</a:t>
            </a:r>
            <a:r>
              <a:rPr dirty="0" sz="1200" spc="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across</a:t>
            </a:r>
            <a:r>
              <a:rPr dirty="0" sz="1200" spc="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channels</a:t>
            </a:r>
            <a:endParaRPr sz="1200">
              <a:latin typeface="Lucida Sans Unicode"/>
              <a:cs typeface="Lucida Sans Unicode"/>
            </a:endParaRPr>
          </a:p>
          <a:p>
            <a:pPr marL="469265" indent="-320040">
              <a:lnSpc>
                <a:spcPct val="100000"/>
              </a:lnSpc>
              <a:spcBef>
                <a:spcPts val="73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Get</a:t>
            </a:r>
            <a:r>
              <a:rPr dirty="0" sz="1200" spc="10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more</a:t>
            </a:r>
            <a:r>
              <a:rPr dirty="0" sz="1200" spc="1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brand</a:t>
            </a:r>
            <a:r>
              <a:rPr dirty="0" sz="1200" spc="1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exposure</a:t>
            </a:r>
            <a:endParaRPr sz="1200">
              <a:latin typeface="Lucida Sans Unicode"/>
              <a:cs typeface="Lucida Sans Unicode"/>
            </a:endParaRPr>
          </a:p>
          <a:p>
            <a:pPr marL="469265" indent="-320040">
              <a:lnSpc>
                <a:spcPct val="100000"/>
              </a:lnSpc>
              <a:spcBef>
                <a:spcPts val="73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 spc="75">
                <a:solidFill>
                  <a:srgbClr val="48535A"/>
                </a:solidFill>
                <a:latin typeface="Lucida Sans Unicode"/>
                <a:cs typeface="Lucida Sans Unicode"/>
              </a:rPr>
              <a:t>Save</a:t>
            </a:r>
            <a:r>
              <a:rPr dirty="0" sz="1200" spc="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time</a:t>
            </a:r>
            <a:r>
              <a:rPr dirty="0" sz="1200" spc="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of</a:t>
            </a:r>
            <a:r>
              <a:rPr dirty="0" sz="1200" spc="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local</a:t>
            </a:r>
            <a:r>
              <a:rPr dirty="0" sz="1200" spc="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55">
                <a:solidFill>
                  <a:srgbClr val="48535A"/>
                </a:solidFill>
                <a:latin typeface="Lucida Sans Unicode"/>
                <a:cs typeface="Lucida Sans Unicode"/>
              </a:rPr>
              <a:t>team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1948" y="404401"/>
            <a:ext cx="2466975" cy="635000"/>
          </a:xfrm>
          <a:prstGeom prst="rect"/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200" spc="-10"/>
              <a:t>Marketing</a:t>
            </a:r>
            <a:endParaRPr sz="1200"/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2400" spc="-114">
                <a:solidFill>
                  <a:srgbClr val="33475B"/>
                </a:solidFill>
              </a:rPr>
              <a:t>Social</a:t>
            </a:r>
            <a:r>
              <a:rPr dirty="0" sz="2400" spc="-260">
                <a:solidFill>
                  <a:srgbClr val="33475B"/>
                </a:solidFill>
              </a:rPr>
              <a:t> </a:t>
            </a:r>
            <a:r>
              <a:rPr dirty="0" sz="2400" spc="-45">
                <a:solidFill>
                  <a:srgbClr val="33475B"/>
                </a:solidFill>
              </a:rPr>
              <a:t>Sharing+</a:t>
            </a:r>
            <a:endParaRPr sz="2400"/>
          </a:p>
        </p:txBody>
      </p:sp>
      <p:grpSp>
        <p:nvGrpSpPr>
          <p:cNvPr id="9" name="object 9" descr=""/>
          <p:cNvGrpSpPr/>
          <p:nvPr/>
        </p:nvGrpSpPr>
        <p:grpSpPr>
          <a:xfrm>
            <a:off x="4320903" y="1291766"/>
            <a:ext cx="4589145" cy="3707765"/>
            <a:chOff x="4320903" y="1291766"/>
            <a:chExt cx="4589145" cy="3707765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57275" y="1291766"/>
              <a:ext cx="2962185" cy="155000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9010" y="1829273"/>
              <a:ext cx="1960764" cy="158084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20903" y="2410578"/>
              <a:ext cx="2306550" cy="258847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96200" y="3470125"/>
              <a:ext cx="2613575" cy="1463600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955" rIns="0" bIns="0" rtlCol="0" vert="horz">
            <a:spAutoFit/>
          </a:bodyPr>
          <a:lstStyle/>
          <a:p>
            <a:pPr marL="55244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 spc="-25"/>
              <a:t>24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86B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79" y="4434481"/>
            <a:ext cx="1136117" cy="3315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9143997" cy="85448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20992" y="1819493"/>
            <a:ext cx="4503420" cy="998855"/>
          </a:xfrm>
          <a:prstGeom prst="rect"/>
        </p:spPr>
        <p:txBody>
          <a:bodyPr wrap="square" lIns="0" tIns="26034" rIns="0" bIns="0" rtlCol="0" vert="horz">
            <a:spAutoFit/>
          </a:bodyPr>
          <a:lstStyle/>
          <a:p>
            <a:pPr marL="322580" marR="5080" indent="-310515">
              <a:lnSpc>
                <a:spcPts val="3829"/>
              </a:lnSpc>
              <a:spcBef>
                <a:spcPts val="204"/>
              </a:spcBef>
            </a:pPr>
            <a:r>
              <a:rPr dirty="0" sz="3200">
                <a:solidFill>
                  <a:srgbClr val="FFFFFF"/>
                </a:solidFill>
              </a:rPr>
              <a:t>We</a:t>
            </a:r>
            <a:r>
              <a:rPr dirty="0" sz="3200" spc="-360">
                <a:solidFill>
                  <a:srgbClr val="FFFFFF"/>
                </a:solidFill>
              </a:rPr>
              <a:t> </a:t>
            </a:r>
            <a:r>
              <a:rPr dirty="0" sz="3200" spc="-45">
                <a:solidFill>
                  <a:srgbClr val="FFFFFF"/>
                </a:solidFill>
              </a:rPr>
              <a:t>transform</a:t>
            </a:r>
            <a:r>
              <a:rPr dirty="0" sz="3200" spc="-360">
                <a:solidFill>
                  <a:srgbClr val="FFFFFF"/>
                </a:solidFill>
              </a:rPr>
              <a:t> </a:t>
            </a:r>
            <a:r>
              <a:rPr dirty="0" sz="3200" spc="-25">
                <a:solidFill>
                  <a:srgbClr val="FFFFFF"/>
                </a:solidFill>
              </a:rPr>
              <a:t>brands </a:t>
            </a:r>
            <a:r>
              <a:rPr dirty="0" sz="3200" spc="-80">
                <a:solidFill>
                  <a:srgbClr val="FFFFFF"/>
                </a:solidFill>
              </a:rPr>
              <a:t>public</a:t>
            </a:r>
            <a:r>
              <a:rPr dirty="0" sz="3200" spc="-340">
                <a:solidFill>
                  <a:srgbClr val="FFFFFF"/>
                </a:solidFill>
              </a:rPr>
              <a:t> </a:t>
            </a:r>
            <a:r>
              <a:rPr dirty="0" sz="3200" spc="-10">
                <a:solidFill>
                  <a:srgbClr val="FFFFFF"/>
                </a:solidFill>
              </a:rPr>
              <a:t>reputations</a:t>
            </a:r>
            <a:endParaRPr sz="3200"/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955" rIns="0" bIns="0" rtlCol="0" vert="horz">
            <a:spAutoFit/>
          </a:bodyPr>
          <a:lstStyle/>
          <a:p>
            <a:pPr marL="55244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 spc="-25"/>
              <a:t>24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125350" y="0"/>
            <a:ext cx="5019040" cy="5135880"/>
            <a:chOff x="4125350" y="0"/>
            <a:chExt cx="5019040" cy="51358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3575" y="314975"/>
              <a:ext cx="3940874" cy="222692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8712" y="2657049"/>
              <a:ext cx="3490600" cy="234082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9250" y="2015622"/>
              <a:ext cx="1038898" cy="30317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68499" y="1960084"/>
            <a:ext cx="3243580" cy="1670050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785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Started</a:t>
            </a:r>
            <a:r>
              <a:rPr dirty="0" sz="1200" spc="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in</a:t>
            </a:r>
            <a:r>
              <a:rPr dirty="0" sz="1200" spc="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early</a:t>
            </a:r>
            <a:r>
              <a:rPr dirty="0" sz="1200" spc="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45">
                <a:solidFill>
                  <a:srgbClr val="48535A"/>
                </a:solidFill>
                <a:latin typeface="Lucida Sans Unicode"/>
                <a:cs typeface="Lucida Sans Unicode"/>
              </a:rPr>
              <a:t>2020</a:t>
            </a:r>
            <a:r>
              <a:rPr dirty="0" sz="1200" spc="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with</a:t>
            </a:r>
            <a:r>
              <a:rPr dirty="0" sz="1200" spc="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380">
                <a:solidFill>
                  <a:srgbClr val="48535A"/>
                </a:solidFill>
                <a:latin typeface="Lucida Sans Unicode"/>
                <a:cs typeface="Lucida Sans Unicode"/>
              </a:rPr>
              <a:t>1</a:t>
            </a:r>
            <a:r>
              <a:rPr dirty="0" sz="1200" spc="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franchisee</a:t>
            </a:r>
            <a:endParaRPr sz="1200">
              <a:latin typeface="Lucida Sans Unicode"/>
              <a:cs typeface="Lucida Sans Unicode"/>
            </a:endParaRPr>
          </a:p>
          <a:p>
            <a:pPr marL="332740" indent="-320675">
              <a:lnSpc>
                <a:spcPct val="100000"/>
              </a:lnSpc>
              <a:spcBef>
                <a:spcPts val="685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dirty="0" sz="1200" spc="50">
                <a:solidFill>
                  <a:srgbClr val="48535A"/>
                </a:solidFill>
                <a:latin typeface="Lucida Sans Unicode"/>
                <a:cs typeface="Lucida Sans Unicode"/>
              </a:rPr>
              <a:t>Spread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through</a:t>
            </a:r>
            <a:r>
              <a:rPr dirty="0" sz="1200" spc="-1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word</a:t>
            </a:r>
            <a:r>
              <a:rPr dirty="0" sz="1200" spc="-1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of</a:t>
            </a:r>
            <a:r>
              <a:rPr dirty="0" sz="1200" spc="-1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mouth</a:t>
            </a:r>
            <a:endParaRPr sz="1200">
              <a:latin typeface="Lucida Sans Unicode"/>
              <a:cs typeface="Lucida Sans Unicode"/>
            </a:endParaRPr>
          </a:p>
          <a:p>
            <a:pPr marL="332740" marR="359410" indent="-320675">
              <a:lnSpc>
                <a:spcPct val="151000"/>
              </a:lnSpc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Formally</a:t>
            </a:r>
            <a:r>
              <a:rPr dirty="0" sz="1200" spc="6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entered</a:t>
            </a:r>
            <a:r>
              <a:rPr dirty="0" sz="1200" spc="6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55">
                <a:solidFill>
                  <a:srgbClr val="48535A"/>
                </a:solidFill>
                <a:latin typeface="Lucida Sans Unicode"/>
                <a:cs typeface="Lucida Sans Unicode"/>
              </a:rPr>
              <a:t>agreement</a:t>
            </a:r>
            <a:r>
              <a:rPr dirty="0" sz="1200" spc="6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with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corporate</a:t>
            </a:r>
            <a:r>
              <a:rPr dirty="0" sz="1200" spc="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wide</a:t>
            </a:r>
            <a:r>
              <a:rPr dirty="0" sz="1200" spc="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rollout</a:t>
            </a:r>
            <a:r>
              <a:rPr dirty="0" sz="1200" spc="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50">
                <a:solidFill>
                  <a:srgbClr val="48535A"/>
                </a:solidFill>
                <a:latin typeface="Lucida Sans Unicode"/>
                <a:cs typeface="Lucida Sans Unicode"/>
              </a:rPr>
              <a:t>end</a:t>
            </a:r>
            <a:r>
              <a:rPr dirty="0" sz="1200" spc="6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2020</a:t>
            </a:r>
            <a:endParaRPr sz="1200">
              <a:latin typeface="Lucida Sans Unicode"/>
              <a:cs typeface="Lucida Sans Unicode"/>
            </a:endParaRPr>
          </a:p>
          <a:p>
            <a:pPr marL="332740" marR="5080" indent="-320675">
              <a:lnSpc>
                <a:spcPct val="151000"/>
              </a:lnSpc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Current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do</a:t>
            </a:r>
            <a:r>
              <a:rPr dirty="0" sz="1200" spc="-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all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of</a:t>
            </a:r>
            <a:r>
              <a:rPr dirty="0" sz="1200" spc="-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their</a:t>
            </a:r>
            <a:r>
              <a:rPr dirty="0" sz="1200" spc="-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NPS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surveys</a:t>
            </a:r>
            <a:r>
              <a:rPr dirty="0" sz="1200" spc="-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45">
                <a:solidFill>
                  <a:srgbClr val="48535A"/>
                </a:solidFill>
                <a:latin typeface="Lucida Sans Unicode"/>
                <a:cs typeface="Lucida Sans Unicode"/>
              </a:rPr>
              <a:t>and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public</a:t>
            </a:r>
            <a:r>
              <a:rPr dirty="0" sz="1200" spc="8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reviews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1949" y="404401"/>
            <a:ext cx="3185795" cy="1358900"/>
          </a:xfrm>
          <a:prstGeom prst="rect"/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200" spc="-75"/>
              <a:t>First</a:t>
            </a:r>
            <a:r>
              <a:rPr dirty="0" sz="1200" spc="-100"/>
              <a:t> </a:t>
            </a:r>
            <a:r>
              <a:rPr dirty="0" sz="1200" spc="-65"/>
              <a:t>Service</a:t>
            </a:r>
            <a:r>
              <a:rPr dirty="0" sz="1200" spc="-95"/>
              <a:t> </a:t>
            </a:r>
            <a:r>
              <a:rPr dirty="0" sz="1200" spc="-10"/>
              <a:t>Brands</a:t>
            </a:r>
            <a:endParaRPr sz="1200"/>
          </a:p>
          <a:p>
            <a:pPr marL="12700" marR="5080">
              <a:lnSpc>
                <a:spcPts val="2850"/>
              </a:lnSpc>
              <a:spcBef>
                <a:spcPts val="440"/>
              </a:spcBef>
            </a:pPr>
            <a:r>
              <a:rPr dirty="0" sz="2400" spc="-60">
                <a:solidFill>
                  <a:srgbClr val="33475B"/>
                </a:solidFill>
              </a:rPr>
              <a:t>California</a:t>
            </a:r>
            <a:r>
              <a:rPr dirty="0" sz="2400" spc="-204">
                <a:solidFill>
                  <a:srgbClr val="33475B"/>
                </a:solidFill>
              </a:rPr>
              <a:t> </a:t>
            </a:r>
            <a:r>
              <a:rPr dirty="0" sz="2400" spc="-10">
                <a:solidFill>
                  <a:srgbClr val="33475B"/>
                </a:solidFill>
              </a:rPr>
              <a:t>Closets </a:t>
            </a:r>
            <a:r>
              <a:rPr dirty="0" sz="2400" spc="-114">
                <a:solidFill>
                  <a:srgbClr val="33475B"/>
                </a:solidFill>
              </a:rPr>
              <a:t>was</a:t>
            </a:r>
            <a:r>
              <a:rPr dirty="0" sz="2400" spc="-270">
                <a:solidFill>
                  <a:srgbClr val="33475B"/>
                </a:solidFill>
              </a:rPr>
              <a:t> </a:t>
            </a:r>
            <a:r>
              <a:rPr dirty="0" sz="2400" spc="-95">
                <a:solidFill>
                  <a:srgbClr val="33475B"/>
                </a:solidFill>
              </a:rPr>
              <a:t>first</a:t>
            </a:r>
            <a:r>
              <a:rPr dirty="0" sz="2400" spc="-270">
                <a:solidFill>
                  <a:srgbClr val="33475B"/>
                </a:solidFill>
              </a:rPr>
              <a:t> </a:t>
            </a:r>
            <a:r>
              <a:rPr dirty="0" sz="2400" spc="-280">
                <a:solidFill>
                  <a:srgbClr val="33475B"/>
                </a:solidFill>
              </a:rPr>
              <a:t>FSB</a:t>
            </a:r>
            <a:r>
              <a:rPr dirty="0" sz="2400" spc="-265">
                <a:solidFill>
                  <a:srgbClr val="33475B"/>
                </a:solidFill>
              </a:rPr>
              <a:t> </a:t>
            </a:r>
            <a:r>
              <a:rPr dirty="0" sz="2400" spc="-10">
                <a:solidFill>
                  <a:srgbClr val="33475B"/>
                </a:solidFill>
              </a:rPr>
              <a:t>brand </a:t>
            </a:r>
            <a:r>
              <a:rPr dirty="0" sz="2400" spc="-40">
                <a:solidFill>
                  <a:srgbClr val="33475B"/>
                </a:solidFill>
              </a:rPr>
              <a:t>that</a:t>
            </a:r>
            <a:r>
              <a:rPr dirty="0" sz="2400" spc="-280">
                <a:solidFill>
                  <a:srgbClr val="33475B"/>
                </a:solidFill>
              </a:rPr>
              <a:t> </a:t>
            </a:r>
            <a:r>
              <a:rPr dirty="0" sz="2400" spc="-160">
                <a:solidFill>
                  <a:srgbClr val="33475B"/>
                </a:solidFill>
              </a:rPr>
              <a:t>we</a:t>
            </a:r>
            <a:r>
              <a:rPr dirty="0" sz="2400" spc="-275">
                <a:solidFill>
                  <a:srgbClr val="33475B"/>
                </a:solidFill>
              </a:rPr>
              <a:t> </a:t>
            </a:r>
            <a:r>
              <a:rPr dirty="0" sz="2400" spc="-105">
                <a:solidFill>
                  <a:srgbClr val="33475B"/>
                </a:solidFill>
              </a:rPr>
              <a:t>worked</a:t>
            </a:r>
            <a:r>
              <a:rPr dirty="0" sz="2400" spc="-275">
                <a:solidFill>
                  <a:srgbClr val="33475B"/>
                </a:solidFill>
              </a:rPr>
              <a:t> </a:t>
            </a:r>
            <a:r>
              <a:rPr dirty="0" sz="2400" spc="-80">
                <a:solidFill>
                  <a:srgbClr val="33475B"/>
                </a:solidFill>
              </a:rPr>
              <a:t>with</a:t>
            </a:r>
            <a:endParaRPr sz="2400"/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69575" y="51799"/>
            <a:ext cx="1070450" cy="5352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025" y="647858"/>
            <a:ext cx="3622675" cy="1115060"/>
          </a:xfrm>
          <a:prstGeom prst="rect"/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dirty="0" sz="2400" spc="-90">
                <a:solidFill>
                  <a:srgbClr val="33475B"/>
                </a:solidFill>
              </a:rPr>
              <a:t>300</a:t>
            </a:r>
            <a:r>
              <a:rPr dirty="0" sz="2400" spc="-250">
                <a:solidFill>
                  <a:srgbClr val="33475B"/>
                </a:solidFill>
              </a:rPr>
              <a:t> </a:t>
            </a:r>
            <a:r>
              <a:rPr dirty="0" sz="2400" spc="-95">
                <a:solidFill>
                  <a:srgbClr val="33475B"/>
                </a:solidFill>
              </a:rPr>
              <a:t>CertaPro</a:t>
            </a:r>
            <a:r>
              <a:rPr dirty="0" sz="2400" spc="-250">
                <a:solidFill>
                  <a:srgbClr val="33475B"/>
                </a:solidFill>
              </a:rPr>
              <a:t> </a:t>
            </a:r>
            <a:r>
              <a:rPr dirty="0" sz="2400" spc="-60">
                <a:solidFill>
                  <a:srgbClr val="33475B"/>
                </a:solidFill>
              </a:rPr>
              <a:t>franchise </a:t>
            </a:r>
            <a:r>
              <a:rPr dirty="0" sz="2400" spc="-90">
                <a:solidFill>
                  <a:srgbClr val="33475B"/>
                </a:solidFill>
              </a:rPr>
              <a:t>locations</a:t>
            </a:r>
            <a:r>
              <a:rPr dirty="0" sz="2400" spc="-215">
                <a:solidFill>
                  <a:srgbClr val="33475B"/>
                </a:solidFill>
              </a:rPr>
              <a:t> </a:t>
            </a:r>
            <a:r>
              <a:rPr dirty="0" sz="2400" spc="-10">
                <a:solidFill>
                  <a:srgbClr val="33475B"/>
                </a:solidFill>
              </a:rPr>
              <a:t>currently </a:t>
            </a:r>
            <a:r>
              <a:rPr dirty="0" sz="2400" spc="-120">
                <a:solidFill>
                  <a:srgbClr val="33475B"/>
                </a:solidFill>
              </a:rPr>
              <a:t>work</a:t>
            </a:r>
            <a:r>
              <a:rPr dirty="0" sz="2400" spc="-265">
                <a:solidFill>
                  <a:srgbClr val="33475B"/>
                </a:solidFill>
              </a:rPr>
              <a:t> </a:t>
            </a:r>
            <a:r>
              <a:rPr dirty="0" sz="2400" spc="-110">
                <a:solidFill>
                  <a:srgbClr val="33475B"/>
                </a:solidFill>
              </a:rPr>
              <a:t>with</a:t>
            </a:r>
            <a:r>
              <a:rPr dirty="0" sz="2400" spc="-265">
                <a:solidFill>
                  <a:srgbClr val="33475B"/>
                </a:solidFill>
              </a:rPr>
              <a:t> </a:t>
            </a:r>
            <a:r>
              <a:rPr dirty="0" sz="2400" spc="-25">
                <a:solidFill>
                  <a:srgbClr val="33475B"/>
                </a:solidFill>
              </a:rPr>
              <a:t>us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568499" y="1960084"/>
            <a:ext cx="3213735" cy="1670050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785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Started</a:t>
            </a:r>
            <a:r>
              <a:rPr dirty="0" sz="1200" spc="-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in mid </a:t>
            </a:r>
            <a:r>
              <a:rPr dirty="0" sz="1200" spc="-45">
                <a:solidFill>
                  <a:srgbClr val="48535A"/>
                </a:solidFill>
                <a:latin typeface="Lucida Sans Unicode"/>
                <a:cs typeface="Lucida Sans Unicode"/>
              </a:rPr>
              <a:t>2020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 with </a:t>
            </a:r>
            <a:r>
              <a:rPr dirty="0" sz="1200" spc="-380">
                <a:solidFill>
                  <a:srgbClr val="48535A"/>
                </a:solidFill>
                <a:latin typeface="Lucida Sans Unicode"/>
                <a:cs typeface="Lucida Sans Unicode"/>
              </a:rPr>
              <a:t>1</a:t>
            </a:r>
            <a:r>
              <a:rPr dirty="0" sz="1200" spc="-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franchisee</a:t>
            </a:r>
            <a:endParaRPr sz="1200">
              <a:latin typeface="Lucida Sans Unicode"/>
              <a:cs typeface="Lucida Sans Unicode"/>
            </a:endParaRPr>
          </a:p>
          <a:p>
            <a:pPr marL="332740" indent="-320675">
              <a:lnSpc>
                <a:spcPct val="100000"/>
              </a:lnSpc>
              <a:spcBef>
                <a:spcPts val="685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dirty="0" sz="1200" spc="50">
                <a:solidFill>
                  <a:srgbClr val="48535A"/>
                </a:solidFill>
                <a:latin typeface="Lucida Sans Unicode"/>
                <a:cs typeface="Lucida Sans Unicode"/>
              </a:rPr>
              <a:t>Spread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through</a:t>
            </a:r>
            <a:r>
              <a:rPr dirty="0" sz="1200" spc="-1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word</a:t>
            </a:r>
            <a:r>
              <a:rPr dirty="0" sz="1200" spc="-1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of</a:t>
            </a:r>
            <a:r>
              <a:rPr dirty="0" sz="1200" spc="-1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mouth</a:t>
            </a:r>
            <a:endParaRPr sz="1200">
              <a:latin typeface="Lucida Sans Unicode"/>
              <a:cs typeface="Lucida Sans Unicode"/>
            </a:endParaRPr>
          </a:p>
          <a:p>
            <a:pPr marL="332740" marR="5080" indent="-320675">
              <a:lnSpc>
                <a:spcPct val="151000"/>
              </a:lnSpc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Added</a:t>
            </a:r>
            <a:r>
              <a:rPr dirty="0" sz="1200" spc="7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about</a:t>
            </a:r>
            <a:r>
              <a:rPr dirty="0" sz="1200" spc="7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35">
                <a:solidFill>
                  <a:srgbClr val="48535A"/>
                </a:solidFill>
                <a:latin typeface="Lucida Sans Unicode"/>
                <a:cs typeface="Lucida Sans Unicode"/>
              </a:rPr>
              <a:t>100</a:t>
            </a:r>
            <a:r>
              <a:rPr dirty="0" sz="1200" spc="7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new</a:t>
            </a:r>
            <a:r>
              <a:rPr dirty="0" sz="1200" spc="7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locations</a:t>
            </a:r>
            <a:r>
              <a:rPr dirty="0" sz="1200" spc="7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to</a:t>
            </a:r>
            <a:r>
              <a:rPr dirty="0" sz="1200" spc="7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5">
                <a:solidFill>
                  <a:srgbClr val="48535A"/>
                </a:solidFill>
                <a:latin typeface="Lucida Sans Unicode"/>
                <a:cs typeface="Lucida Sans Unicode"/>
              </a:rPr>
              <a:t>our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service</a:t>
            </a:r>
            <a:r>
              <a:rPr dirty="0" sz="1200" spc="-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85">
                <a:solidFill>
                  <a:srgbClr val="48535A"/>
                </a:solidFill>
                <a:latin typeface="Lucida Sans Unicode"/>
                <a:cs typeface="Lucida Sans Unicode"/>
              </a:rPr>
              <a:t>each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 of the last</a:t>
            </a:r>
            <a:r>
              <a:rPr dirty="0" sz="1200" spc="-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85">
                <a:solidFill>
                  <a:srgbClr val="48535A"/>
                </a:solidFill>
                <a:latin typeface="Lucida Sans Unicode"/>
                <a:cs typeface="Lucida Sans Unicode"/>
              </a:rPr>
              <a:t>2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years</a:t>
            </a:r>
            <a:endParaRPr sz="1200">
              <a:latin typeface="Lucida Sans Unicode"/>
              <a:cs typeface="Lucida Sans Unicode"/>
            </a:endParaRPr>
          </a:p>
          <a:p>
            <a:pPr marL="332740" marR="51435" indent="-320675">
              <a:lnSpc>
                <a:spcPct val="151000"/>
              </a:lnSpc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Currently</a:t>
            </a:r>
            <a:r>
              <a:rPr dirty="0" sz="1200" spc="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5">
                <a:solidFill>
                  <a:srgbClr val="48535A"/>
                </a:solidFill>
                <a:latin typeface="Lucida Sans Unicode"/>
                <a:cs typeface="Lucida Sans Unicode"/>
              </a:rPr>
              <a:t>utilized</a:t>
            </a:r>
            <a:r>
              <a:rPr dirty="0" sz="1200" spc="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by</a:t>
            </a:r>
            <a:r>
              <a:rPr dirty="0" sz="1200" spc="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almost</a:t>
            </a:r>
            <a:r>
              <a:rPr dirty="0" sz="1200" spc="6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everyone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on</a:t>
            </a:r>
            <a:r>
              <a:rPr dirty="0" sz="1200" spc="-4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CPFOA,</a:t>
            </a:r>
            <a:r>
              <a:rPr dirty="0" sz="1200" spc="-4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BMAB,</a:t>
            </a:r>
            <a:r>
              <a:rPr dirty="0" sz="1200" spc="-3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Big</a:t>
            </a:r>
            <a:r>
              <a:rPr dirty="0" sz="1200" spc="-4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Shop,</a:t>
            </a:r>
            <a:r>
              <a:rPr dirty="0" sz="1200" spc="-3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etc.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1962" y="424593"/>
            <a:ext cx="12325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43A546"/>
                </a:solidFill>
                <a:latin typeface="Arial Black"/>
                <a:cs typeface="Arial Black"/>
              </a:rPr>
              <a:t>Franchise</a:t>
            </a:r>
            <a:r>
              <a:rPr dirty="0" sz="1200" spc="-90">
                <a:solidFill>
                  <a:srgbClr val="43A546"/>
                </a:solidFill>
                <a:latin typeface="Arial Black"/>
                <a:cs typeface="Arial Black"/>
              </a:rPr>
              <a:t> </a:t>
            </a:r>
            <a:r>
              <a:rPr dirty="0" sz="1200" spc="-70">
                <a:solidFill>
                  <a:srgbClr val="43A546"/>
                </a:solidFill>
                <a:latin typeface="Arial Black"/>
                <a:cs typeface="Arial Black"/>
              </a:rPr>
              <a:t>Level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488738" y="4494671"/>
            <a:ext cx="22669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5">
                <a:solidFill>
                  <a:srgbClr val="002A4E"/>
                </a:solidFill>
                <a:latin typeface="Arial Black"/>
                <a:cs typeface="Arial Black"/>
              </a:rPr>
              <a:t>28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937725" y="168524"/>
            <a:ext cx="3470275" cy="4921250"/>
            <a:chOff x="4937725" y="168524"/>
            <a:chExt cx="3470275" cy="492125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9325" y="2705699"/>
              <a:ext cx="3297374" cy="238402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7250" y="178049"/>
              <a:ext cx="3450599" cy="247338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942487" y="173287"/>
              <a:ext cx="3460750" cy="2483485"/>
            </a:xfrm>
            <a:custGeom>
              <a:avLst/>
              <a:gdLst/>
              <a:ahLst/>
              <a:cxnLst/>
              <a:rect l="l" t="t" r="r" b="b"/>
              <a:pathLst>
                <a:path w="3460750" h="2483485">
                  <a:moveTo>
                    <a:pt x="0" y="0"/>
                  </a:moveTo>
                  <a:lnTo>
                    <a:pt x="3460124" y="0"/>
                  </a:lnTo>
                  <a:lnTo>
                    <a:pt x="3460124" y="2482913"/>
                  </a:lnTo>
                  <a:lnTo>
                    <a:pt x="0" y="248291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0025" y="31199"/>
            <a:ext cx="1033749" cy="5558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4125595" cy="5143500"/>
          </a:xfrm>
          <a:custGeom>
            <a:avLst/>
            <a:gdLst/>
            <a:ahLst/>
            <a:cxnLst/>
            <a:rect l="l" t="t" r="r" b="b"/>
            <a:pathLst>
              <a:path w="4125595" h="5143500">
                <a:moveTo>
                  <a:pt x="0" y="5143499"/>
                </a:moveTo>
                <a:lnTo>
                  <a:pt x="4125349" y="5143499"/>
                </a:lnTo>
                <a:lnTo>
                  <a:pt x="4125349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F0F0F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79" y="4434480"/>
            <a:ext cx="1136116" cy="33149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4125350" y="0"/>
            <a:ext cx="5019040" cy="5135880"/>
            <a:chOff x="4125350" y="0"/>
            <a:chExt cx="5019040" cy="5135880"/>
          </a:xfrm>
        </p:grpSpPr>
        <p:sp>
          <p:nvSpPr>
            <p:cNvPr id="5" name="object 5" descr=""/>
            <p:cNvSpPr/>
            <p:nvPr/>
          </p:nvSpPr>
          <p:spPr>
            <a:xfrm>
              <a:off x="4125350" y="0"/>
              <a:ext cx="5019040" cy="5135880"/>
            </a:xfrm>
            <a:custGeom>
              <a:avLst/>
              <a:gdLst/>
              <a:ahLst/>
              <a:cxnLst/>
              <a:rect l="l" t="t" r="r" b="b"/>
              <a:pathLst>
                <a:path w="5019040" h="5135880">
                  <a:moveTo>
                    <a:pt x="5018649" y="5135375"/>
                  </a:moveTo>
                  <a:lnTo>
                    <a:pt x="0" y="5135375"/>
                  </a:lnTo>
                  <a:lnTo>
                    <a:pt x="0" y="0"/>
                  </a:lnTo>
                  <a:lnTo>
                    <a:pt x="5018649" y="0"/>
                  </a:lnTo>
                  <a:lnTo>
                    <a:pt x="5018649" y="5135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1400" y="406850"/>
              <a:ext cx="4706598" cy="431355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0599" y="1744051"/>
            <a:ext cx="2938145" cy="1268730"/>
          </a:xfrm>
          <a:prstGeom prst="rect"/>
        </p:spPr>
        <p:txBody>
          <a:bodyPr wrap="square" lIns="0" tIns="45085" rIns="0" bIns="0" rtlCol="0" vert="horz">
            <a:spAutoFit/>
          </a:bodyPr>
          <a:lstStyle/>
          <a:p>
            <a:pPr marL="12700" marR="5080">
              <a:lnSpc>
                <a:spcPct val="90300"/>
              </a:lnSpc>
              <a:spcBef>
                <a:spcPts val="355"/>
              </a:spcBef>
            </a:pPr>
            <a:r>
              <a:rPr dirty="0" sz="2200" spc="-215">
                <a:solidFill>
                  <a:srgbClr val="48535A"/>
                </a:solidFill>
              </a:rPr>
              <a:t>725%</a:t>
            </a:r>
            <a:r>
              <a:rPr dirty="0" sz="2200" spc="-150">
                <a:solidFill>
                  <a:srgbClr val="48535A"/>
                </a:solidFill>
              </a:rPr>
              <a:t> </a:t>
            </a:r>
            <a:r>
              <a:rPr dirty="0" sz="2200" spc="-35">
                <a:solidFill>
                  <a:srgbClr val="48535A"/>
                </a:solidFill>
                <a:latin typeface="Lucida Sans Unicode"/>
                <a:cs typeface="Lucida Sans Unicode"/>
              </a:rPr>
              <a:t>YoY</a:t>
            </a:r>
            <a:r>
              <a:rPr dirty="0" sz="2200" spc="-1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75">
                <a:solidFill>
                  <a:srgbClr val="48535A"/>
                </a:solidFill>
                <a:latin typeface="Lucida Sans Unicode"/>
                <a:cs typeface="Lucida Sans Unicode"/>
              </a:rPr>
              <a:t>increase</a:t>
            </a:r>
            <a:r>
              <a:rPr dirty="0" sz="2200" spc="-1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48535A"/>
                </a:solidFill>
                <a:latin typeface="Lucida Sans Unicode"/>
                <a:cs typeface="Lucida Sans Unicode"/>
              </a:rPr>
              <a:t>in </a:t>
            </a:r>
            <a:r>
              <a:rPr dirty="0" sz="2200" spc="60">
                <a:solidFill>
                  <a:srgbClr val="48535A"/>
                </a:solidFill>
                <a:latin typeface="Lucida Sans Unicode"/>
                <a:cs typeface="Lucida Sans Unicode"/>
              </a:rPr>
              <a:t>Google</a:t>
            </a:r>
            <a:r>
              <a:rPr dirty="0" sz="2200" spc="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reviews</a:t>
            </a:r>
            <a:r>
              <a:rPr dirty="0" sz="2200" spc="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48535A"/>
                </a:solidFill>
                <a:latin typeface="Lucida Sans Unicode"/>
                <a:cs typeface="Lucida Sans Unicode"/>
              </a:rPr>
              <a:t>for </a:t>
            </a:r>
            <a:r>
              <a:rPr dirty="0" sz="2200" spc="55">
                <a:solidFill>
                  <a:srgbClr val="48535A"/>
                </a:solidFill>
                <a:latin typeface="Lucida Sans Unicode"/>
                <a:cs typeface="Lucida Sans Unicode"/>
              </a:rPr>
              <a:t>CertaPro</a:t>
            </a:r>
            <a:r>
              <a:rPr dirty="0" sz="2200" spc="-9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48535A"/>
                </a:solidFill>
                <a:latin typeface="Lucida Sans Unicode"/>
                <a:cs typeface="Lucida Sans Unicode"/>
              </a:rPr>
              <a:t>franchises working</a:t>
            </a:r>
            <a:r>
              <a:rPr dirty="0" sz="2200" spc="-12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with</a:t>
            </a:r>
            <a:r>
              <a:rPr dirty="0" sz="2200" spc="-12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48535A"/>
                </a:solidFill>
                <a:latin typeface="Lucida Sans Unicode"/>
                <a:cs typeface="Lucida Sans Unicode"/>
              </a:rPr>
              <a:t>us.</a:t>
            </a:r>
            <a:endParaRPr sz="2200">
              <a:latin typeface="Lucida Sans Unicode"/>
              <a:cs typeface="Lucida Sans Unicode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0025" y="31199"/>
            <a:ext cx="1033749" cy="55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90803" y="1700610"/>
            <a:ext cx="8169909" cy="3065780"/>
            <a:chOff x="190803" y="1700610"/>
            <a:chExt cx="8169909" cy="30657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779" y="4434480"/>
              <a:ext cx="1136116" cy="3314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803" y="1700610"/>
              <a:ext cx="4874237" cy="26912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2059" y="1700611"/>
              <a:ext cx="2668207" cy="263677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6050" y="424626"/>
            <a:ext cx="769810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4"/>
              <a:t>Residential</a:t>
            </a:r>
            <a:r>
              <a:rPr dirty="0" spc="-300"/>
              <a:t> </a:t>
            </a:r>
            <a:r>
              <a:rPr dirty="0" spc="-80"/>
              <a:t>Customers</a:t>
            </a:r>
            <a:r>
              <a:rPr dirty="0" spc="-300"/>
              <a:t> </a:t>
            </a:r>
            <a:r>
              <a:rPr dirty="0" spc="-125"/>
              <a:t>Read</a:t>
            </a:r>
            <a:r>
              <a:rPr dirty="0" spc="-300"/>
              <a:t> </a:t>
            </a:r>
            <a:r>
              <a:rPr dirty="0" spc="-114"/>
              <a:t>Your</a:t>
            </a:r>
            <a:r>
              <a:rPr dirty="0" spc="-300"/>
              <a:t> </a:t>
            </a:r>
            <a:r>
              <a:rPr dirty="0" spc="-110"/>
              <a:t>Reviews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076558" y="2371551"/>
            <a:ext cx="1544320" cy="8934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300"/>
              </a:lnSpc>
              <a:spcBef>
                <a:spcPts val="100"/>
              </a:spcBef>
            </a:pPr>
            <a:r>
              <a:rPr dirty="0" sz="3600" spc="55" b="1">
                <a:solidFill>
                  <a:srgbClr val="1B75BB"/>
                </a:solidFill>
                <a:latin typeface="Gill Sans MT"/>
                <a:cs typeface="Gill Sans MT"/>
              </a:rPr>
              <a:t>97%</a:t>
            </a:r>
            <a:endParaRPr sz="3600">
              <a:latin typeface="Gill Sans MT"/>
              <a:cs typeface="Gill Sans MT"/>
            </a:endParaRPr>
          </a:p>
          <a:p>
            <a:pPr marL="12700">
              <a:lnSpc>
                <a:spcPts val="1180"/>
              </a:lnSpc>
            </a:pPr>
            <a:r>
              <a:rPr dirty="0" sz="1000" spc="50">
                <a:latin typeface="Gill Sans MT"/>
                <a:cs typeface="Gill Sans MT"/>
              </a:rPr>
              <a:t>of</a:t>
            </a:r>
            <a:r>
              <a:rPr dirty="0" sz="1000" spc="20">
                <a:latin typeface="Gill Sans MT"/>
                <a:cs typeface="Gill Sans MT"/>
              </a:rPr>
              <a:t> </a:t>
            </a:r>
            <a:r>
              <a:rPr dirty="0" sz="1000" spc="50">
                <a:latin typeface="Gill Sans MT"/>
                <a:cs typeface="Gill Sans MT"/>
              </a:rPr>
              <a:t>consumers</a:t>
            </a:r>
            <a:r>
              <a:rPr dirty="0" sz="1000" spc="2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read</a:t>
            </a:r>
            <a:r>
              <a:rPr dirty="0" sz="1000" spc="25">
                <a:latin typeface="Gill Sans MT"/>
                <a:cs typeface="Gill Sans MT"/>
              </a:rPr>
              <a:t> </a:t>
            </a:r>
            <a:r>
              <a:rPr dirty="0" sz="1000" spc="-10">
                <a:latin typeface="Gill Sans MT"/>
                <a:cs typeface="Gill Sans MT"/>
              </a:rPr>
              <a:t>reviews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1000">
                <a:latin typeface="Gill Sans MT"/>
                <a:cs typeface="Gill Sans MT"/>
              </a:rPr>
              <a:t>for</a:t>
            </a:r>
            <a:r>
              <a:rPr dirty="0" sz="1000" spc="10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local</a:t>
            </a:r>
            <a:r>
              <a:rPr dirty="0" sz="1000" spc="105">
                <a:latin typeface="Gill Sans MT"/>
                <a:cs typeface="Gill Sans MT"/>
              </a:rPr>
              <a:t> </a:t>
            </a:r>
            <a:r>
              <a:rPr dirty="0" sz="1000" spc="70">
                <a:latin typeface="Gill Sans MT"/>
                <a:cs typeface="Gill Sans MT"/>
              </a:rPr>
              <a:t>businesses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274551" y="2295754"/>
            <a:ext cx="1508125" cy="129730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3600" spc="55" b="1">
                <a:solidFill>
                  <a:srgbClr val="1B75BB"/>
                </a:solidFill>
                <a:latin typeface="Gill Sans MT"/>
                <a:cs typeface="Gill Sans MT"/>
              </a:rPr>
              <a:t>84%</a:t>
            </a:r>
            <a:endParaRPr sz="3600">
              <a:latin typeface="Gill Sans MT"/>
              <a:cs typeface="Gill Sans MT"/>
            </a:endParaRPr>
          </a:p>
          <a:p>
            <a:pPr marL="52069" marR="5080">
              <a:lnSpc>
                <a:spcPts val="1350"/>
              </a:lnSpc>
              <a:spcBef>
                <a:spcPts val="15"/>
              </a:spcBef>
            </a:pPr>
            <a:r>
              <a:rPr dirty="0" sz="1000" spc="50">
                <a:latin typeface="Gill Sans MT"/>
                <a:cs typeface="Gill Sans MT"/>
              </a:rPr>
              <a:t>of</a:t>
            </a:r>
            <a:r>
              <a:rPr dirty="0" sz="1000" spc="5">
                <a:latin typeface="Gill Sans MT"/>
                <a:cs typeface="Gill Sans MT"/>
              </a:rPr>
              <a:t> </a:t>
            </a:r>
            <a:r>
              <a:rPr dirty="0" sz="1000" spc="50">
                <a:latin typeface="Gill Sans MT"/>
                <a:cs typeface="Gill Sans MT"/>
              </a:rPr>
              <a:t>consumers</a:t>
            </a:r>
            <a:r>
              <a:rPr dirty="0" sz="1000" spc="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trust</a:t>
            </a:r>
            <a:r>
              <a:rPr dirty="0" sz="1000" spc="5">
                <a:latin typeface="Gill Sans MT"/>
                <a:cs typeface="Gill Sans MT"/>
              </a:rPr>
              <a:t> </a:t>
            </a:r>
            <a:r>
              <a:rPr dirty="0" sz="1000" spc="-10">
                <a:latin typeface="Gill Sans MT"/>
                <a:cs typeface="Gill Sans MT"/>
              </a:rPr>
              <a:t>online </a:t>
            </a:r>
            <a:r>
              <a:rPr dirty="0" sz="1000">
                <a:latin typeface="Gill Sans MT"/>
                <a:cs typeface="Gill Sans MT"/>
              </a:rPr>
              <a:t>reviews</a:t>
            </a:r>
            <a:r>
              <a:rPr dirty="0" sz="1000" spc="40">
                <a:latin typeface="Gill Sans MT"/>
                <a:cs typeface="Gill Sans MT"/>
              </a:rPr>
              <a:t> </a:t>
            </a:r>
            <a:r>
              <a:rPr dirty="0" sz="1000" spc="114">
                <a:latin typeface="Gill Sans MT"/>
                <a:cs typeface="Gill Sans MT"/>
              </a:rPr>
              <a:t>as</a:t>
            </a:r>
            <a:r>
              <a:rPr dirty="0" sz="1000" spc="45">
                <a:latin typeface="Gill Sans MT"/>
                <a:cs typeface="Gill Sans MT"/>
              </a:rPr>
              <a:t> </a:t>
            </a:r>
            <a:r>
              <a:rPr dirty="0" sz="1000" spc="65">
                <a:latin typeface="Gill Sans MT"/>
                <a:cs typeface="Gill Sans MT"/>
              </a:rPr>
              <a:t>much</a:t>
            </a:r>
            <a:r>
              <a:rPr dirty="0" sz="1000" spc="45">
                <a:latin typeface="Gill Sans MT"/>
                <a:cs typeface="Gill Sans MT"/>
              </a:rPr>
              <a:t> </a:t>
            </a:r>
            <a:r>
              <a:rPr dirty="0" sz="1000" spc="90">
                <a:latin typeface="Gill Sans MT"/>
                <a:cs typeface="Gill Sans MT"/>
              </a:rPr>
              <a:t>as </a:t>
            </a:r>
            <a:r>
              <a:rPr dirty="0" sz="1000" spc="45">
                <a:latin typeface="Gill Sans MT"/>
                <a:cs typeface="Gill Sans MT"/>
              </a:rPr>
              <a:t>recommendations</a:t>
            </a:r>
            <a:r>
              <a:rPr dirty="0" sz="1000" spc="-15">
                <a:latin typeface="Gill Sans MT"/>
                <a:cs typeface="Gill Sans MT"/>
              </a:rPr>
              <a:t> </a:t>
            </a:r>
            <a:r>
              <a:rPr dirty="0" sz="1000" spc="-20">
                <a:latin typeface="Gill Sans MT"/>
                <a:cs typeface="Gill Sans MT"/>
              </a:rPr>
              <a:t>from </a:t>
            </a:r>
            <a:r>
              <a:rPr dirty="0" sz="1000">
                <a:latin typeface="Gill Sans MT"/>
                <a:cs typeface="Gill Sans MT"/>
              </a:rPr>
              <a:t>friends</a:t>
            </a:r>
            <a:r>
              <a:rPr dirty="0" sz="1000" spc="105">
                <a:latin typeface="Gill Sans MT"/>
                <a:cs typeface="Gill Sans MT"/>
              </a:rPr>
              <a:t> </a:t>
            </a:r>
            <a:r>
              <a:rPr dirty="0" sz="1000" spc="-20">
                <a:latin typeface="Gill Sans MT"/>
                <a:cs typeface="Gill Sans MT"/>
              </a:rPr>
              <a:t>or</a:t>
            </a:r>
            <a:r>
              <a:rPr dirty="0" sz="1000" spc="110">
                <a:latin typeface="Gill Sans MT"/>
                <a:cs typeface="Gill Sans MT"/>
              </a:rPr>
              <a:t> </a:t>
            </a:r>
            <a:r>
              <a:rPr dirty="0" sz="1000" spc="50">
                <a:latin typeface="Gill Sans MT"/>
                <a:cs typeface="Gill Sans MT"/>
              </a:rPr>
              <a:t>family</a:t>
            </a:r>
            <a:endParaRPr sz="1000">
              <a:latin typeface="Gill Sans MT"/>
              <a:cs typeface="Gill Sans MT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706144" y="2370662"/>
            <a:ext cx="5581650" cy="1427480"/>
            <a:chOff x="706144" y="2370662"/>
            <a:chExt cx="5581650" cy="1427480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8515" y="2555365"/>
              <a:ext cx="1508734" cy="124257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6144" y="2370662"/>
              <a:ext cx="1316446" cy="1296673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2093634" y="1389543"/>
            <a:ext cx="10687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GET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FOUND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5" b="1">
                <a:latin typeface="Century Gothic"/>
                <a:cs typeface="Century Gothic"/>
              </a:rPr>
              <a:t>10</a:t>
            </a:fld>
          </a:p>
        </p:txBody>
      </p:sp>
      <p:sp>
        <p:nvSpPr>
          <p:cNvPr id="13" name="object 13" descr=""/>
          <p:cNvSpPr txBox="1"/>
          <p:nvPr/>
        </p:nvSpPr>
        <p:spPr>
          <a:xfrm>
            <a:off x="6490142" y="1391232"/>
            <a:ext cx="10718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BE</a:t>
            </a:r>
            <a:r>
              <a:rPr dirty="0" sz="1400" spc="-10">
                <a:latin typeface="Arial"/>
                <a:cs typeface="Arial"/>
              </a:rPr>
              <a:t> CHOSEN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125350" y="0"/>
            <a:ext cx="5019040" cy="5135880"/>
            <a:chOff x="4125350" y="0"/>
            <a:chExt cx="5019040" cy="51358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1625" y="736375"/>
              <a:ext cx="4649674" cy="30459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6625" y="2370749"/>
              <a:ext cx="688779" cy="20099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884850" y="2442732"/>
              <a:ext cx="483234" cy="149860"/>
            </a:xfrm>
            <a:custGeom>
              <a:avLst/>
              <a:gdLst/>
              <a:ahLst/>
              <a:cxnLst/>
              <a:rect l="l" t="t" r="r" b="b"/>
              <a:pathLst>
                <a:path w="483234" h="149860">
                  <a:moveTo>
                    <a:pt x="0" y="0"/>
                  </a:moveTo>
                  <a:lnTo>
                    <a:pt x="482719" y="149856"/>
                  </a:lnTo>
                </a:path>
              </a:pathLst>
            </a:custGeom>
            <a:ln w="9524">
              <a:solidFill>
                <a:srgbClr val="002A4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362905" y="2577563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80">
                  <a:moveTo>
                    <a:pt x="0" y="30050"/>
                  </a:moveTo>
                  <a:lnTo>
                    <a:pt x="9328" y="0"/>
                  </a:lnTo>
                  <a:lnTo>
                    <a:pt x="45945" y="27840"/>
                  </a:lnTo>
                  <a:lnTo>
                    <a:pt x="0" y="30050"/>
                  </a:lnTo>
                  <a:close/>
                </a:path>
              </a:pathLst>
            </a:custGeom>
            <a:solidFill>
              <a:srgbClr val="002A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362905" y="2577563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80">
                  <a:moveTo>
                    <a:pt x="0" y="30050"/>
                  </a:moveTo>
                  <a:lnTo>
                    <a:pt x="45945" y="27840"/>
                  </a:lnTo>
                  <a:lnTo>
                    <a:pt x="9328" y="0"/>
                  </a:lnTo>
                  <a:lnTo>
                    <a:pt x="0" y="30050"/>
                  </a:lnTo>
                  <a:close/>
                </a:path>
              </a:pathLst>
            </a:custGeom>
            <a:ln w="9524">
              <a:solidFill>
                <a:srgbClr val="002A4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639225" y="1461372"/>
              <a:ext cx="12700" cy="1046480"/>
            </a:xfrm>
            <a:custGeom>
              <a:avLst/>
              <a:gdLst/>
              <a:ahLst/>
              <a:cxnLst/>
              <a:rect l="l" t="t" r="r" b="b"/>
              <a:pathLst>
                <a:path w="12700" h="1046480">
                  <a:moveTo>
                    <a:pt x="12348" y="0"/>
                  </a:moveTo>
                  <a:lnTo>
                    <a:pt x="0" y="1046205"/>
                  </a:lnTo>
                </a:path>
              </a:pathLst>
            </a:custGeom>
            <a:ln w="952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623271" y="1429935"/>
              <a:ext cx="44450" cy="1109345"/>
            </a:xfrm>
            <a:custGeom>
              <a:avLst/>
              <a:gdLst/>
              <a:ahLst/>
              <a:cxnLst/>
              <a:rect l="l" t="t" r="r" b="b"/>
              <a:pathLst>
                <a:path w="44450" h="1109345">
                  <a:moveTo>
                    <a:pt x="28672" y="102"/>
                  </a:moveTo>
                  <a:lnTo>
                    <a:pt x="37325" y="204"/>
                  </a:lnTo>
                  <a:lnTo>
                    <a:pt x="44257" y="7301"/>
                  </a:lnTo>
                  <a:lnTo>
                    <a:pt x="44155" y="15954"/>
                  </a:lnTo>
                  <a:lnTo>
                    <a:pt x="44053" y="24607"/>
                  </a:lnTo>
                  <a:lnTo>
                    <a:pt x="36955" y="31539"/>
                  </a:lnTo>
                  <a:lnTo>
                    <a:pt x="28303" y="31437"/>
                  </a:lnTo>
                  <a:lnTo>
                    <a:pt x="19649" y="31335"/>
                  </a:lnTo>
                  <a:lnTo>
                    <a:pt x="12717" y="24237"/>
                  </a:lnTo>
                  <a:lnTo>
                    <a:pt x="12820" y="15584"/>
                  </a:lnTo>
                  <a:lnTo>
                    <a:pt x="12922" y="6931"/>
                  </a:lnTo>
                  <a:lnTo>
                    <a:pt x="20019" y="0"/>
                  </a:lnTo>
                  <a:lnTo>
                    <a:pt x="28672" y="102"/>
                  </a:lnTo>
                  <a:close/>
                </a:path>
                <a:path w="44450" h="1109345">
                  <a:moveTo>
                    <a:pt x="15585" y="1108977"/>
                  </a:moveTo>
                  <a:lnTo>
                    <a:pt x="6931" y="1108875"/>
                  </a:lnTo>
                  <a:lnTo>
                    <a:pt x="0" y="1101778"/>
                  </a:lnTo>
                  <a:lnTo>
                    <a:pt x="102" y="1093125"/>
                  </a:lnTo>
                  <a:lnTo>
                    <a:pt x="204" y="1084472"/>
                  </a:lnTo>
                  <a:lnTo>
                    <a:pt x="7302" y="1077540"/>
                  </a:lnTo>
                  <a:lnTo>
                    <a:pt x="15954" y="1077642"/>
                  </a:lnTo>
                  <a:lnTo>
                    <a:pt x="24607" y="1077744"/>
                  </a:lnTo>
                  <a:lnTo>
                    <a:pt x="31539" y="1084842"/>
                  </a:lnTo>
                  <a:lnTo>
                    <a:pt x="31437" y="1093495"/>
                  </a:lnTo>
                  <a:lnTo>
                    <a:pt x="31335" y="1102148"/>
                  </a:lnTo>
                  <a:lnTo>
                    <a:pt x="24238" y="1109079"/>
                  </a:lnTo>
                  <a:lnTo>
                    <a:pt x="15585" y="1108977"/>
                  </a:lnTo>
                  <a:close/>
                </a:path>
              </a:pathLst>
            </a:custGeom>
            <a:ln w="952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327400" y="2855899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w="0" h="158750">
                  <a:moveTo>
                    <a:pt x="0" y="0"/>
                  </a:moveTo>
                  <a:lnTo>
                    <a:pt x="0" y="158200"/>
                  </a:lnTo>
                </a:path>
              </a:pathLst>
            </a:custGeom>
            <a:ln w="9524">
              <a:solidFill>
                <a:srgbClr val="43A5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311731" y="2824562"/>
              <a:ext cx="31750" cy="220979"/>
            </a:xfrm>
            <a:custGeom>
              <a:avLst/>
              <a:gdLst/>
              <a:ahLst/>
              <a:cxnLst/>
              <a:rect l="l" t="t" r="r" b="b"/>
              <a:pathLst>
                <a:path w="31750" h="220980">
                  <a:moveTo>
                    <a:pt x="15668" y="0"/>
                  </a:moveTo>
                  <a:lnTo>
                    <a:pt x="24322" y="0"/>
                  </a:lnTo>
                  <a:lnTo>
                    <a:pt x="31337" y="7014"/>
                  </a:lnTo>
                  <a:lnTo>
                    <a:pt x="31337" y="15668"/>
                  </a:lnTo>
                  <a:lnTo>
                    <a:pt x="31337" y="24321"/>
                  </a:lnTo>
                  <a:lnTo>
                    <a:pt x="24322" y="31337"/>
                  </a:lnTo>
                  <a:lnTo>
                    <a:pt x="15668" y="31337"/>
                  </a:lnTo>
                  <a:lnTo>
                    <a:pt x="7014" y="31337"/>
                  </a:lnTo>
                  <a:lnTo>
                    <a:pt x="0" y="24321"/>
                  </a:lnTo>
                  <a:lnTo>
                    <a:pt x="0" y="15668"/>
                  </a:lnTo>
                  <a:lnTo>
                    <a:pt x="0" y="7014"/>
                  </a:lnTo>
                  <a:lnTo>
                    <a:pt x="7014" y="0"/>
                  </a:lnTo>
                  <a:lnTo>
                    <a:pt x="15668" y="0"/>
                  </a:lnTo>
                  <a:close/>
                </a:path>
                <a:path w="31750" h="220980">
                  <a:moveTo>
                    <a:pt x="15668" y="220874"/>
                  </a:moveTo>
                  <a:lnTo>
                    <a:pt x="7014" y="220874"/>
                  </a:lnTo>
                  <a:lnTo>
                    <a:pt x="0" y="213859"/>
                  </a:lnTo>
                  <a:lnTo>
                    <a:pt x="0" y="205206"/>
                  </a:lnTo>
                  <a:lnTo>
                    <a:pt x="0" y="196552"/>
                  </a:lnTo>
                  <a:lnTo>
                    <a:pt x="7014" y="189537"/>
                  </a:lnTo>
                  <a:lnTo>
                    <a:pt x="15668" y="189537"/>
                  </a:lnTo>
                  <a:lnTo>
                    <a:pt x="24322" y="189537"/>
                  </a:lnTo>
                  <a:lnTo>
                    <a:pt x="31337" y="196552"/>
                  </a:lnTo>
                  <a:lnTo>
                    <a:pt x="31337" y="205206"/>
                  </a:lnTo>
                  <a:lnTo>
                    <a:pt x="31337" y="213859"/>
                  </a:lnTo>
                  <a:lnTo>
                    <a:pt x="24322" y="220874"/>
                  </a:lnTo>
                  <a:lnTo>
                    <a:pt x="15668" y="220874"/>
                  </a:lnTo>
                  <a:close/>
                </a:path>
              </a:pathLst>
            </a:custGeom>
            <a:ln w="9524">
              <a:solidFill>
                <a:srgbClr val="43A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0599" y="1744051"/>
            <a:ext cx="2952750" cy="1268730"/>
          </a:xfrm>
          <a:prstGeom prst="rect"/>
        </p:spPr>
        <p:txBody>
          <a:bodyPr wrap="square" lIns="0" tIns="45085" rIns="0" bIns="0" rtlCol="0" vert="horz">
            <a:spAutoFit/>
          </a:bodyPr>
          <a:lstStyle/>
          <a:p>
            <a:pPr marL="12700" marR="5080">
              <a:lnSpc>
                <a:spcPct val="90300"/>
              </a:lnSpc>
              <a:spcBef>
                <a:spcPts val="355"/>
              </a:spcBef>
            </a:pPr>
            <a:r>
              <a:rPr dirty="0" sz="2200" spc="-95">
                <a:solidFill>
                  <a:srgbClr val="48535A"/>
                </a:solidFill>
              </a:rPr>
              <a:t>4x</a:t>
            </a:r>
            <a:r>
              <a:rPr dirty="0" sz="2200" spc="-150">
                <a:solidFill>
                  <a:srgbClr val="48535A"/>
                </a:solidFill>
              </a:rPr>
              <a:t> </a:t>
            </a:r>
            <a:r>
              <a:rPr dirty="0" sz="2200" spc="75">
                <a:solidFill>
                  <a:srgbClr val="48535A"/>
                </a:solidFill>
                <a:latin typeface="Lucida Sans Unicode"/>
                <a:cs typeface="Lucida Sans Unicode"/>
              </a:rPr>
              <a:t>increase</a:t>
            </a:r>
            <a:r>
              <a:rPr dirty="0" sz="2200" spc="-1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in</a:t>
            </a:r>
            <a:r>
              <a:rPr dirty="0" sz="2200" spc="-12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75">
                <a:solidFill>
                  <a:srgbClr val="48535A"/>
                </a:solidFill>
                <a:latin typeface="Lucida Sans Unicode"/>
                <a:cs typeface="Lucida Sans Unicode"/>
              </a:rPr>
              <a:t>brand </a:t>
            </a:r>
            <a:r>
              <a:rPr dirty="0" sz="2200" spc="100">
                <a:solidFill>
                  <a:srgbClr val="48535A"/>
                </a:solidFill>
                <a:latin typeface="Lucida Sans Unicode"/>
                <a:cs typeface="Lucida Sans Unicode"/>
              </a:rPr>
              <a:t>dominance</a:t>
            </a:r>
            <a:r>
              <a:rPr dirty="0" sz="2200" spc="-9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155">
                <a:solidFill>
                  <a:srgbClr val="48535A"/>
                </a:solidFill>
                <a:latin typeface="Lucida Sans Unicode"/>
                <a:cs typeface="Lucida Sans Unicode"/>
              </a:rPr>
              <a:t>gap</a:t>
            </a:r>
            <a:r>
              <a:rPr dirty="0" sz="2200" spc="-8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48535A"/>
                </a:solidFill>
                <a:latin typeface="Lucida Sans Unicode"/>
                <a:cs typeface="Lucida Sans Unicode"/>
              </a:rPr>
              <a:t>vs. </a:t>
            </a:r>
            <a:r>
              <a:rPr dirty="0" sz="2200" spc="50">
                <a:solidFill>
                  <a:srgbClr val="48535A"/>
                </a:solidFill>
                <a:latin typeface="Lucida Sans Unicode"/>
                <a:cs typeface="Lucida Sans Unicode"/>
              </a:rPr>
              <a:t>national</a:t>
            </a:r>
            <a:r>
              <a:rPr dirty="0" sz="2200" spc="-8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48535A"/>
                </a:solidFill>
                <a:latin typeface="Lucida Sans Unicode"/>
                <a:cs typeface="Lucida Sans Unicode"/>
              </a:rPr>
              <a:t>competitors </a:t>
            </a:r>
            <a:r>
              <a:rPr dirty="0" sz="2200" spc="50">
                <a:solidFill>
                  <a:srgbClr val="48535A"/>
                </a:solidFill>
                <a:latin typeface="Lucida Sans Unicode"/>
                <a:cs typeface="Lucida Sans Unicode"/>
              </a:rPr>
              <a:t>since</a:t>
            </a:r>
            <a:r>
              <a:rPr dirty="0" sz="2200" spc="-9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48535A"/>
                </a:solidFill>
                <a:latin typeface="Lucida Sans Unicode"/>
                <a:cs typeface="Lucida Sans Unicode"/>
              </a:rPr>
              <a:t>2019.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326862" y="731612"/>
            <a:ext cx="4659630" cy="3055620"/>
          </a:xfrm>
          <a:prstGeom prst="rect">
            <a:avLst/>
          </a:prstGeom>
          <a:ln w="9524">
            <a:solidFill>
              <a:srgbClr val="595959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Times New Roman"/>
              <a:cs typeface="Times New Roman"/>
            </a:endParaRPr>
          </a:p>
          <a:p>
            <a:pPr algn="r" marR="46990">
              <a:lnSpc>
                <a:spcPct val="100000"/>
              </a:lnSpc>
            </a:pPr>
            <a:r>
              <a:rPr dirty="0" sz="1100" spc="-25">
                <a:solidFill>
                  <a:srgbClr val="43A546"/>
                </a:solidFill>
                <a:latin typeface="Arial Black"/>
                <a:cs typeface="Arial Black"/>
              </a:rPr>
              <a:t>24k</a:t>
            </a:r>
            <a:endParaRPr sz="11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5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5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Arial Black"/>
              <a:cs typeface="Arial Black"/>
            </a:endParaRPr>
          </a:p>
          <a:p>
            <a:pPr marL="3045460">
              <a:lnSpc>
                <a:spcPct val="100000"/>
              </a:lnSpc>
            </a:pPr>
            <a:r>
              <a:rPr dirty="0" sz="1100" spc="-25">
                <a:solidFill>
                  <a:srgbClr val="43A546"/>
                </a:solidFill>
                <a:latin typeface="Arial Black"/>
                <a:cs typeface="Arial Black"/>
              </a:rPr>
              <a:t>6k</a:t>
            </a:r>
            <a:endParaRPr sz="1100">
              <a:latin typeface="Arial Black"/>
              <a:cs typeface="Arial Black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0025" y="31199"/>
            <a:ext cx="1033749" cy="5558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4125595" cy="5143500"/>
          </a:xfrm>
          <a:custGeom>
            <a:avLst/>
            <a:gdLst/>
            <a:ahLst/>
            <a:cxnLst/>
            <a:rect l="l" t="t" r="r" b="b"/>
            <a:pathLst>
              <a:path w="4125595" h="5143500">
                <a:moveTo>
                  <a:pt x="0" y="5143499"/>
                </a:moveTo>
                <a:lnTo>
                  <a:pt x="4125349" y="5143499"/>
                </a:lnTo>
                <a:lnTo>
                  <a:pt x="4125349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F0F0F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79" y="4434480"/>
            <a:ext cx="1136116" cy="33149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4125350" y="0"/>
            <a:ext cx="5019040" cy="5135880"/>
            <a:chOff x="4125350" y="0"/>
            <a:chExt cx="5019040" cy="5135880"/>
          </a:xfrm>
        </p:grpSpPr>
        <p:sp>
          <p:nvSpPr>
            <p:cNvPr id="5" name="object 5" descr=""/>
            <p:cNvSpPr/>
            <p:nvPr/>
          </p:nvSpPr>
          <p:spPr>
            <a:xfrm>
              <a:off x="4125350" y="0"/>
              <a:ext cx="5019040" cy="5135880"/>
            </a:xfrm>
            <a:custGeom>
              <a:avLst/>
              <a:gdLst/>
              <a:ahLst/>
              <a:cxnLst/>
              <a:rect l="l" t="t" r="r" b="b"/>
              <a:pathLst>
                <a:path w="5019040" h="5135880">
                  <a:moveTo>
                    <a:pt x="5018649" y="5135375"/>
                  </a:moveTo>
                  <a:lnTo>
                    <a:pt x="0" y="5135375"/>
                  </a:lnTo>
                  <a:lnTo>
                    <a:pt x="0" y="0"/>
                  </a:lnTo>
                  <a:lnTo>
                    <a:pt x="5018649" y="0"/>
                  </a:lnTo>
                  <a:lnTo>
                    <a:pt x="5018649" y="5135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4662" y="1196375"/>
              <a:ext cx="4800074" cy="26672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0599" y="1744051"/>
            <a:ext cx="3341370" cy="1268730"/>
          </a:xfrm>
          <a:prstGeom prst="rect"/>
        </p:spPr>
        <p:txBody>
          <a:bodyPr wrap="square" lIns="0" tIns="45085" rIns="0" bIns="0" rtlCol="0" vert="horz">
            <a:spAutoFit/>
          </a:bodyPr>
          <a:lstStyle/>
          <a:p>
            <a:pPr marL="12700" marR="5080">
              <a:lnSpc>
                <a:spcPct val="90300"/>
              </a:lnSpc>
              <a:spcBef>
                <a:spcPts val="355"/>
              </a:spcBef>
            </a:pPr>
            <a:r>
              <a:rPr dirty="0" sz="2200" spc="55">
                <a:solidFill>
                  <a:srgbClr val="48535A"/>
                </a:solidFill>
                <a:latin typeface="Lucida Sans Unicode"/>
                <a:cs typeface="Lucida Sans Unicode"/>
              </a:rPr>
              <a:t>CertaPro</a:t>
            </a:r>
            <a:r>
              <a:rPr dirty="0" sz="2200" spc="-8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48535A"/>
                </a:solidFill>
                <a:latin typeface="Lucida Sans Unicode"/>
                <a:cs typeface="Lucida Sans Unicode"/>
              </a:rPr>
              <a:t>is</a:t>
            </a:r>
            <a:r>
              <a:rPr dirty="0" sz="2200" spc="-7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the</a:t>
            </a:r>
            <a:r>
              <a:rPr dirty="0" sz="2200" spc="-7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48535A"/>
                </a:solidFill>
                <a:latin typeface="Lucida Sans Unicode"/>
                <a:cs typeface="Lucida Sans Unicode"/>
              </a:rPr>
              <a:t>only </a:t>
            </a:r>
            <a:r>
              <a:rPr dirty="0" sz="2200" spc="50">
                <a:solidFill>
                  <a:srgbClr val="48535A"/>
                </a:solidFill>
                <a:latin typeface="Lucida Sans Unicode"/>
                <a:cs typeface="Lucida Sans Unicode"/>
              </a:rPr>
              <a:t>national</a:t>
            </a:r>
            <a:r>
              <a:rPr dirty="0" sz="2200" spc="8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painting</a:t>
            </a:r>
            <a:r>
              <a:rPr dirty="0" sz="2200" spc="8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75">
                <a:solidFill>
                  <a:srgbClr val="48535A"/>
                </a:solidFill>
                <a:latin typeface="Lucida Sans Unicode"/>
                <a:cs typeface="Lucida Sans Unicode"/>
              </a:rPr>
              <a:t>brand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on</a:t>
            </a:r>
            <a:r>
              <a:rPr dirty="0" sz="2200" spc="-7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170">
                <a:solidFill>
                  <a:srgbClr val="48535A"/>
                </a:solidFill>
                <a:latin typeface="Lucida Sans Unicode"/>
                <a:cs typeface="Lucida Sans Unicode"/>
              </a:rPr>
              <a:t>pace</a:t>
            </a:r>
            <a:r>
              <a:rPr dirty="0" sz="2200" spc="-7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to</a:t>
            </a:r>
            <a:r>
              <a:rPr dirty="0" sz="2200" spc="-7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48535A"/>
                </a:solidFill>
              </a:rPr>
              <a:t>increase </a:t>
            </a:r>
            <a:r>
              <a:rPr dirty="0" sz="2200" spc="60">
                <a:solidFill>
                  <a:srgbClr val="48535A"/>
                </a:solidFill>
                <a:latin typeface="Lucida Sans Unicode"/>
                <a:cs typeface="Lucida Sans Unicode"/>
              </a:rPr>
              <a:t>Google</a:t>
            </a:r>
            <a:r>
              <a:rPr dirty="0" sz="2200" spc="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reviews</a:t>
            </a:r>
            <a:r>
              <a:rPr dirty="0" sz="2200" spc="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48535A"/>
                </a:solidFill>
                <a:latin typeface="Lucida Sans Unicode"/>
                <a:cs typeface="Lucida Sans Unicode"/>
              </a:rPr>
              <a:t>YoY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955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32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86B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79" y="4434481"/>
            <a:ext cx="1136117" cy="3315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9143997" cy="85448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9948" y="2015355"/>
            <a:ext cx="636524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280">
                <a:solidFill>
                  <a:srgbClr val="FFFFFF"/>
                </a:solidFill>
              </a:rPr>
              <a:t>So</a:t>
            </a:r>
            <a:r>
              <a:rPr dirty="0" sz="4000" spc="-475">
                <a:solidFill>
                  <a:srgbClr val="FFFFFF"/>
                </a:solidFill>
              </a:rPr>
              <a:t> </a:t>
            </a:r>
            <a:r>
              <a:rPr dirty="0" sz="4000" spc="-114">
                <a:solidFill>
                  <a:srgbClr val="FFFFFF"/>
                </a:solidFill>
              </a:rPr>
              <a:t>what</a:t>
            </a:r>
            <a:r>
              <a:rPr dirty="0" sz="4000" spc="-470">
                <a:solidFill>
                  <a:srgbClr val="FFFFFF"/>
                </a:solidFill>
              </a:rPr>
              <a:t> </a:t>
            </a:r>
            <a:r>
              <a:rPr dirty="0" sz="4000" spc="-55">
                <a:solidFill>
                  <a:srgbClr val="FFFFFF"/>
                </a:solidFill>
              </a:rPr>
              <a:t>about</a:t>
            </a:r>
            <a:r>
              <a:rPr dirty="0" sz="4000" spc="-475">
                <a:solidFill>
                  <a:srgbClr val="FFFFFF"/>
                </a:solidFill>
              </a:rPr>
              <a:t> </a:t>
            </a:r>
            <a:r>
              <a:rPr dirty="0" sz="4000" spc="-145">
                <a:solidFill>
                  <a:srgbClr val="FFFFFF"/>
                </a:solidFill>
              </a:rPr>
              <a:t>Meineke?</a:t>
            </a:r>
            <a:endParaRPr sz="4000"/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955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 spc="-25">
                <a:solidFill>
                  <a:srgbClr val="FFFFFF"/>
                </a:solidFill>
              </a:rPr>
              <a:t>32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490223" y="4494671"/>
            <a:ext cx="22542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60">
                <a:solidFill>
                  <a:srgbClr val="002A4E"/>
                </a:solidFill>
                <a:latin typeface="Arial Black"/>
                <a:cs typeface="Arial Black"/>
              </a:rPr>
              <a:t>33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9574" y="263897"/>
            <a:ext cx="42360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0">
                <a:solidFill>
                  <a:srgbClr val="48535A"/>
                </a:solidFill>
              </a:rPr>
              <a:t>450</a:t>
            </a:r>
            <a:r>
              <a:rPr dirty="0" sz="2400" spc="-260">
                <a:solidFill>
                  <a:srgbClr val="48535A"/>
                </a:solidFill>
              </a:rPr>
              <a:t> </a:t>
            </a:r>
            <a:r>
              <a:rPr dirty="0" sz="2200" spc="60">
                <a:solidFill>
                  <a:srgbClr val="48535A"/>
                </a:solidFill>
                <a:latin typeface="Lucida Sans Unicode"/>
                <a:cs typeface="Lucida Sans Unicode"/>
              </a:rPr>
              <a:t>Google</a:t>
            </a:r>
            <a:r>
              <a:rPr dirty="0" sz="2200" spc="-1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reviews</a:t>
            </a:r>
            <a:r>
              <a:rPr dirty="0" sz="2200" spc="-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25">
                <a:solidFill>
                  <a:srgbClr val="48535A"/>
                </a:solidFill>
                <a:latin typeface="Lucida Sans Unicode"/>
                <a:cs typeface="Lucida Sans Unicode"/>
              </a:rPr>
              <a:t>/</a:t>
            </a:r>
            <a:r>
              <a:rPr dirty="0" sz="2200" spc="-1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40">
                <a:solidFill>
                  <a:srgbClr val="48535A"/>
                </a:solidFill>
                <a:latin typeface="Lucida Sans Unicode"/>
                <a:cs typeface="Lucida Sans Unicode"/>
              </a:rPr>
              <a:t>location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99574" y="1092572"/>
            <a:ext cx="39497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15">
                <a:solidFill>
                  <a:srgbClr val="48535A"/>
                </a:solidFill>
                <a:latin typeface="Arial Black"/>
                <a:cs typeface="Arial Black"/>
              </a:rPr>
              <a:t>20%</a:t>
            </a:r>
            <a:r>
              <a:rPr dirty="0" sz="2400" spc="-254">
                <a:solidFill>
                  <a:srgbClr val="48535A"/>
                </a:solidFill>
                <a:latin typeface="Arial Black"/>
                <a:cs typeface="Arial Black"/>
              </a:rPr>
              <a:t> </a:t>
            </a:r>
            <a:r>
              <a:rPr dirty="0" sz="2200" spc="-30">
                <a:solidFill>
                  <a:srgbClr val="48535A"/>
                </a:solidFill>
                <a:latin typeface="Lucida Sans Unicode"/>
                <a:cs typeface="Lucida Sans Unicode"/>
              </a:rPr>
              <a:t>of</a:t>
            </a:r>
            <a:r>
              <a:rPr dirty="0" sz="2200" spc="-1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reviews</a:t>
            </a:r>
            <a:r>
              <a:rPr dirty="0" sz="2200" spc="-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100">
                <a:solidFill>
                  <a:srgbClr val="48535A"/>
                </a:solidFill>
                <a:latin typeface="Lucida Sans Unicode"/>
                <a:cs typeface="Lucida Sans Unicode"/>
              </a:rPr>
              <a:t>are</a:t>
            </a:r>
            <a:r>
              <a:rPr dirty="0" sz="2200" spc="-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65">
                <a:solidFill>
                  <a:srgbClr val="48535A"/>
                </a:solidFill>
                <a:latin typeface="Lucida Sans Unicode"/>
                <a:cs typeface="Lucida Sans Unicode"/>
              </a:rPr>
              <a:t>negative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99574" y="1921247"/>
            <a:ext cx="3994150" cy="69151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dirty="0" sz="2400" spc="-140">
                <a:solidFill>
                  <a:srgbClr val="48535A"/>
                </a:solidFill>
                <a:latin typeface="Arial Black"/>
                <a:cs typeface="Arial Black"/>
              </a:rPr>
              <a:t>64%</a:t>
            </a:r>
            <a:r>
              <a:rPr dirty="0" sz="2400" spc="-325">
                <a:solidFill>
                  <a:srgbClr val="48535A"/>
                </a:solidFill>
                <a:latin typeface="Arial Black"/>
                <a:cs typeface="Arial Black"/>
              </a:rPr>
              <a:t> </a:t>
            </a:r>
            <a:r>
              <a:rPr dirty="0" sz="2200" spc="135">
                <a:solidFill>
                  <a:srgbClr val="48535A"/>
                </a:solidFill>
                <a:latin typeface="Lucida Sans Unicode"/>
                <a:cs typeface="Lucida Sans Unicode"/>
              </a:rPr>
              <a:t>have</a:t>
            </a:r>
            <a:r>
              <a:rPr dirty="0" sz="2200" spc="-9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65">
                <a:solidFill>
                  <a:srgbClr val="48535A"/>
                </a:solidFill>
                <a:latin typeface="Lucida Sans Unicode"/>
                <a:cs typeface="Lucida Sans Unicode"/>
              </a:rPr>
              <a:t>10</a:t>
            </a:r>
            <a:r>
              <a:rPr dirty="0" sz="2200" spc="-9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60">
                <a:solidFill>
                  <a:srgbClr val="48535A"/>
                </a:solidFill>
                <a:latin typeface="Lucida Sans Unicode"/>
                <a:cs typeface="Lucida Sans Unicode"/>
              </a:rPr>
              <a:t>Google</a:t>
            </a:r>
            <a:r>
              <a:rPr dirty="0" sz="2200" spc="-10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48535A"/>
                </a:solidFill>
                <a:latin typeface="Lucida Sans Unicode"/>
                <a:cs typeface="Lucida Sans Unicode"/>
              </a:rPr>
              <a:t>reviews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or</a:t>
            </a:r>
            <a:r>
              <a:rPr dirty="0" sz="2200" spc="-7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less</a:t>
            </a:r>
            <a:r>
              <a:rPr dirty="0" sz="2200" spc="-7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in</a:t>
            </a:r>
            <a:r>
              <a:rPr dirty="0" sz="2200" spc="-6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the</a:t>
            </a:r>
            <a:r>
              <a:rPr dirty="0" sz="2200" spc="-7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last</a:t>
            </a:r>
            <a:r>
              <a:rPr dirty="0" sz="2200" spc="-6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0">
                <a:solidFill>
                  <a:srgbClr val="48535A"/>
                </a:solidFill>
                <a:latin typeface="Lucida Sans Unicode"/>
                <a:cs typeface="Lucida Sans Unicode"/>
              </a:rPr>
              <a:t>30</a:t>
            </a:r>
            <a:r>
              <a:rPr dirty="0" sz="2200" spc="-7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100">
                <a:solidFill>
                  <a:srgbClr val="48535A"/>
                </a:solidFill>
                <a:latin typeface="Lucida Sans Unicode"/>
                <a:cs typeface="Lucida Sans Unicode"/>
              </a:rPr>
              <a:t>days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99574" y="3054722"/>
            <a:ext cx="3874135" cy="69151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dirty="0" sz="2400" spc="-325">
                <a:solidFill>
                  <a:srgbClr val="48535A"/>
                </a:solidFill>
                <a:latin typeface="Arial Black"/>
                <a:cs typeface="Arial Black"/>
              </a:rPr>
              <a:t>7</a:t>
            </a:r>
            <a:r>
              <a:rPr dirty="0" sz="2400" spc="-90">
                <a:solidFill>
                  <a:srgbClr val="48535A"/>
                </a:solidFill>
                <a:latin typeface="Arial Black"/>
                <a:cs typeface="Arial Black"/>
              </a:rPr>
              <a:t>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positive</a:t>
            </a:r>
            <a:r>
              <a:rPr dirty="0" sz="2200" spc="1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60">
                <a:solidFill>
                  <a:srgbClr val="48535A"/>
                </a:solidFill>
                <a:latin typeface="Lucida Sans Unicode"/>
                <a:cs typeface="Lucida Sans Unicode"/>
              </a:rPr>
              <a:t>Google</a:t>
            </a:r>
            <a:r>
              <a:rPr dirty="0" sz="2200" spc="1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reviews</a:t>
            </a:r>
            <a:r>
              <a:rPr dirty="0" sz="2200" spc="2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48535A"/>
                </a:solidFill>
                <a:latin typeface="Lucida Sans Unicode"/>
                <a:cs typeface="Lucida Sans Unicode"/>
              </a:rPr>
              <a:t>in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the</a:t>
            </a:r>
            <a:r>
              <a:rPr dirty="0" sz="2200" spc="-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last</a:t>
            </a:r>
            <a:r>
              <a:rPr dirty="0" sz="2200" spc="-2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0">
                <a:solidFill>
                  <a:srgbClr val="48535A"/>
                </a:solidFill>
                <a:latin typeface="Lucida Sans Unicode"/>
                <a:cs typeface="Lucida Sans Unicode"/>
              </a:rPr>
              <a:t>30</a:t>
            </a:r>
            <a:r>
              <a:rPr dirty="0" sz="2200" spc="-2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150">
                <a:solidFill>
                  <a:srgbClr val="48535A"/>
                </a:solidFill>
                <a:latin typeface="Lucida Sans Unicode"/>
                <a:cs typeface="Lucida Sans Unicode"/>
              </a:rPr>
              <a:t>day</a:t>
            </a:r>
            <a:r>
              <a:rPr dirty="0" sz="2200" spc="-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per</a:t>
            </a:r>
            <a:r>
              <a:rPr dirty="0" sz="2200" spc="-2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40">
                <a:solidFill>
                  <a:srgbClr val="48535A"/>
                </a:solidFill>
                <a:latin typeface="Lucida Sans Unicode"/>
                <a:cs typeface="Lucida Sans Unicode"/>
              </a:rPr>
              <a:t>location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499574" y="4213596"/>
            <a:ext cx="3906520" cy="66611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dirty="0" sz="2400" spc="-310">
                <a:solidFill>
                  <a:srgbClr val="48535A"/>
                </a:solidFill>
                <a:latin typeface="Arial Black"/>
                <a:cs typeface="Arial Black"/>
              </a:rPr>
              <a:t>1.6</a:t>
            </a:r>
            <a:r>
              <a:rPr dirty="0" sz="2400" spc="-160">
                <a:solidFill>
                  <a:srgbClr val="48535A"/>
                </a:solidFill>
                <a:latin typeface="Arial Black"/>
                <a:cs typeface="Arial Black"/>
              </a:rPr>
              <a:t> </a:t>
            </a:r>
            <a:r>
              <a:rPr dirty="0" sz="2200" spc="130">
                <a:solidFill>
                  <a:srgbClr val="48535A"/>
                </a:solidFill>
                <a:latin typeface="Lucida Sans Unicode"/>
                <a:cs typeface="Lucida Sans Unicode"/>
              </a:rPr>
              <a:t>average</a:t>
            </a:r>
            <a:r>
              <a:rPr dirty="0" sz="2200" spc="-5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positive</a:t>
            </a:r>
            <a:r>
              <a:rPr dirty="0" sz="2200" spc="-5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50">
                <a:solidFill>
                  <a:srgbClr val="48535A"/>
                </a:solidFill>
                <a:latin typeface="Lucida Sans Unicode"/>
                <a:cs typeface="Lucida Sans Unicode"/>
              </a:rPr>
              <a:t>Google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reviews</a:t>
            </a:r>
            <a:r>
              <a:rPr dirty="0" sz="2200" spc="114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per</a:t>
            </a:r>
            <a:r>
              <a:rPr dirty="0" sz="2200" spc="12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30">
                <a:solidFill>
                  <a:srgbClr val="48535A"/>
                </a:solidFill>
                <a:latin typeface="Lucida Sans Unicode"/>
                <a:cs typeface="Lucida Sans Unicode"/>
              </a:rPr>
              <a:t>week</a:t>
            </a:r>
            <a:endParaRPr sz="2200">
              <a:latin typeface="Lucida Sans Unicode"/>
              <a:cs typeface="Lucida Sans Unicode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914400" y="0"/>
            <a:ext cx="3111500" cy="4035425"/>
            <a:chOff x="914400" y="0"/>
            <a:chExt cx="3111500" cy="4035425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0800" y="0"/>
              <a:ext cx="1154574" cy="88969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598125"/>
              <a:ext cx="2182749" cy="3437149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1529544" y="1504915"/>
            <a:ext cx="1292225" cy="1186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100"/>
              </a:spcBef>
            </a:pPr>
            <a:r>
              <a:rPr dirty="0" sz="2000" spc="-40">
                <a:latin typeface="Arial Black"/>
                <a:cs typeface="Arial Black"/>
              </a:rPr>
              <a:t>INDIANA</a:t>
            </a:r>
            <a:endParaRPr sz="2000">
              <a:latin typeface="Arial Black"/>
              <a:cs typeface="Arial Black"/>
            </a:endParaRPr>
          </a:p>
          <a:p>
            <a:pPr marL="100330" marR="5080" indent="-88265">
              <a:lnSpc>
                <a:spcPct val="100000"/>
              </a:lnSpc>
              <a:spcBef>
                <a:spcPts val="2420"/>
              </a:spcBef>
            </a:pPr>
            <a:r>
              <a:rPr dirty="0" sz="1800" spc="-120">
                <a:latin typeface="Lucida Sans Unicode"/>
                <a:cs typeface="Lucida Sans Unicode"/>
              </a:rPr>
              <a:t>22</a:t>
            </a:r>
            <a:r>
              <a:rPr dirty="0" sz="1800" spc="-80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Meineke Locations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4125595" cy="5143500"/>
          </a:xfrm>
          <a:custGeom>
            <a:avLst/>
            <a:gdLst/>
            <a:ahLst/>
            <a:cxnLst/>
            <a:rect l="l" t="t" r="r" b="b"/>
            <a:pathLst>
              <a:path w="4125595" h="5143500">
                <a:moveTo>
                  <a:pt x="0" y="5143499"/>
                </a:moveTo>
                <a:lnTo>
                  <a:pt x="4125349" y="5143499"/>
                </a:lnTo>
                <a:lnTo>
                  <a:pt x="4125349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F0F0F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79" y="4434480"/>
            <a:ext cx="1136116" cy="33149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4125350" y="0"/>
            <a:ext cx="5019040" cy="5135880"/>
            <a:chOff x="4125350" y="0"/>
            <a:chExt cx="5019040" cy="5135880"/>
          </a:xfrm>
        </p:grpSpPr>
        <p:sp>
          <p:nvSpPr>
            <p:cNvPr id="5" name="object 5" descr=""/>
            <p:cNvSpPr/>
            <p:nvPr/>
          </p:nvSpPr>
          <p:spPr>
            <a:xfrm>
              <a:off x="4125350" y="0"/>
              <a:ext cx="5019040" cy="5135880"/>
            </a:xfrm>
            <a:custGeom>
              <a:avLst/>
              <a:gdLst/>
              <a:ahLst/>
              <a:cxnLst/>
              <a:rect l="l" t="t" r="r" b="b"/>
              <a:pathLst>
                <a:path w="5019040" h="5135880">
                  <a:moveTo>
                    <a:pt x="5018649" y="5135375"/>
                  </a:moveTo>
                  <a:lnTo>
                    <a:pt x="0" y="5135375"/>
                  </a:lnTo>
                  <a:lnTo>
                    <a:pt x="0" y="0"/>
                  </a:lnTo>
                  <a:lnTo>
                    <a:pt x="5018649" y="0"/>
                  </a:lnTo>
                  <a:lnTo>
                    <a:pt x="5018649" y="5135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1400" y="406850"/>
              <a:ext cx="4706598" cy="431355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0599" y="1744051"/>
            <a:ext cx="2938145" cy="1268730"/>
          </a:xfrm>
          <a:prstGeom prst="rect"/>
        </p:spPr>
        <p:txBody>
          <a:bodyPr wrap="square" lIns="0" tIns="45085" rIns="0" bIns="0" rtlCol="0" vert="horz">
            <a:spAutoFit/>
          </a:bodyPr>
          <a:lstStyle/>
          <a:p>
            <a:pPr marL="12700" marR="5080">
              <a:lnSpc>
                <a:spcPct val="90300"/>
              </a:lnSpc>
              <a:spcBef>
                <a:spcPts val="355"/>
              </a:spcBef>
            </a:pPr>
            <a:r>
              <a:rPr dirty="0" sz="2200" spc="-215">
                <a:solidFill>
                  <a:srgbClr val="48535A"/>
                </a:solidFill>
              </a:rPr>
              <a:t>725%</a:t>
            </a:r>
            <a:r>
              <a:rPr dirty="0" sz="2200" spc="-150">
                <a:solidFill>
                  <a:srgbClr val="48535A"/>
                </a:solidFill>
              </a:rPr>
              <a:t> </a:t>
            </a:r>
            <a:r>
              <a:rPr dirty="0" sz="2200" spc="-35">
                <a:solidFill>
                  <a:srgbClr val="48535A"/>
                </a:solidFill>
                <a:latin typeface="Lucida Sans Unicode"/>
                <a:cs typeface="Lucida Sans Unicode"/>
              </a:rPr>
              <a:t>YoY</a:t>
            </a:r>
            <a:r>
              <a:rPr dirty="0" sz="2200" spc="-1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75">
                <a:solidFill>
                  <a:srgbClr val="48535A"/>
                </a:solidFill>
                <a:latin typeface="Lucida Sans Unicode"/>
                <a:cs typeface="Lucida Sans Unicode"/>
              </a:rPr>
              <a:t>increase</a:t>
            </a:r>
            <a:r>
              <a:rPr dirty="0" sz="2200" spc="-1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48535A"/>
                </a:solidFill>
                <a:latin typeface="Lucida Sans Unicode"/>
                <a:cs typeface="Lucida Sans Unicode"/>
              </a:rPr>
              <a:t>in </a:t>
            </a:r>
            <a:r>
              <a:rPr dirty="0" sz="2200" spc="60">
                <a:solidFill>
                  <a:srgbClr val="48535A"/>
                </a:solidFill>
                <a:latin typeface="Lucida Sans Unicode"/>
                <a:cs typeface="Lucida Sans Unicode"/>
              </a:rPr>
              <a:t>Google</a:t>
            </a:r>
            <a:r>
              <a:rPr dirty="0" sz="2200" spc="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reviews</a:t>
            </a:r>
            <a:r>
              <a:rPr dirty="0" sz="2200" spc="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48535A"/>
                </a:solidFill>
                <a:latin typeface="Lucida Sans Unicode"/>
                <a:cs typeface="Lucida Sans Unicode"/>
              </a:rPr>
              <a:t>for </a:t>
            </a:r>
            <a:r>
              <a:rPr dirty="0" sz="2200" spc="55">
                <a:solidFill>
                  <a:srgbClr val="48535A"/>
                </a:solidFill>
                <a:latin typeface="Lucida Sans Unicode"/>
                <a:cs typeface="Lucida Sans Unicode"/>
              </a:rPr>
              <a:t>CertaPro</a:t>
            </a:r>
            <a:r>
              <a:rPr dirty="0" sz="2200" spc="-9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48535A"/>
                </a:solidFill>
                <a:latin typeface="Lucida Sans Unicode"/>
                <a:cs typeface="Lucida Sans Unicode"/>
              </a:rPr>
              <a:t>franchises working</a:t>
            </a:r>
            <a:r>
              <a:rPr dirty="0" sz="2200" spc="-12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with</a:t>
            </a:r>
            <a:r>
              <a:rPr dirty="0" sz="2200" spc="-12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48535A"/>
                </a:solidFill>
                <a:latin typeface="Lucida Sans Unicode"/>
                <a:cs typeface="Lucida Sans Unicode"/>
              </a:rPr>
              <a:t>us.</a:t>
            </a:r>
            <a:endParaRPr sz="2200">
              <a:latin typeface="Lucida Sans Unicode"/>
              <a:cs typeface="Lucida Sans Unicode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0025" y="31199"/>
            <a:ext cx="1033749" cy="55582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125350" y="0"/>
            <a:ext cx="5019040" cy="5135880"/>
            <a:chOff x="4125350" y="0"/>
            <a:chExt cx="5019040" cy="51358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1625" y="736375"/>
              <a:ext cx="4649674" cy="30459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6625" y="2370749"/>
              <a:ext cx="688779" cy="20099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884850" y="2442732"/>
              <a:ext cx="483234" cy="149860"/>
            </a:xfrm>
            <a:custGeom>
              <a:avLst/>
              <a:gdLst/>
              <a:ahLst/>
              <a:cxnLst/>
              <a:rect l="l" t="t" r="r" b="b"/>
              <a:pathLst>
                <a:path w="483234" h="149860">
                  <a:moveTo>
                    <a:pt x="0" y="0"/>
                  </a:moveTo>
                  <a:lnTo>
                    <a:pt x="482719" y="149856"/>
                  </a:lnTo>
                </a:path>
              </a:pathLst>
            </a:custGeom>
            <a:ln w="9524">
              <a:solidFill>
                <a:srgbClr val="002A4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362905" y="2577563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80">
                  <a:moveTo>
                    <a:pt x="0" y="30050"/>
                  </a:moveTo>
                  <a:lnTo>
                    <a:pt x="9328" y="0"/>
                  </a:lnTo>
                  <a:lnTo>
                    <a:pt x="45945" y="27840"/>
                  </a:lnTo>
                  <a:lnTo>
                    <a:pt x="0" y="30050"/>
                  </a:lnTo>
                  <a:close/>
                </a:path>
              </a:pathLst>
            </a:custGeom>
            <a:solidFill>
              <a:srgbClr val="002A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362905" y="2577563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80">
                  <a:moveTo>
                    <a:pt x="0" y="30050"/>
                  </a:moveTo>
                  <a:lnTo>
                    <a:pt x="45945" y="27840"/>
                  </a:lnTo>
                  <a:lnTo>
                    <a:pt x="9328" y="0"/>
                  </a:lnTo>
                  <a:lnTo>
                    <a:pt x="0" y="30050"/>
                  </a:lnTo>
                  <a:close/>
                </a:path>
              </a:pathLst>
            </a:custGeom>
            <a:ln w="9524">
              <a:solidFill>
                <a:srgbClr val="002A4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639225" y="1461372"/>
              <a:ext cx="12700" cy="1046480"/>
            </a:xfrm>
            <a:custGeom>
              <a:avLst/>
              <a:gdLst/>
              <a:ahLst/>
              <a:cxnLst/>
              <a:rect l="l" t="t" r="r" b="b"/>
              <a:pathLst>
                <a:path w="12700" h="1046480">
                  <a:moveTo>
                    <a:pt x="12348" y="0"/>
                  </a:moveTo>
                  <a:lnTo>
                    <a:pt x="0" y="1046205"/>
                  </a:lnTo>
                </a:path>
              </a:pathLst>
            </a:custGeom>
            <a:ln w="952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623271" y="1429935"/>
              <a:ext cx="44450" cy="1109345"/>
            </a:xfrm>
            <a:custGeom>
              <a:avLst/>
              <a:gdLst/>
              <a:ahLst/>
              <a:cxnLst/>
              <a:rect l="l" t="t" r="r" b="b"/>
              <a:pathLst>
                <a:path w="44450" h="1109345">
                  <a:moveTo>
                    <a:pt x="28672" y="102"/>
                  </a:moveTo>
                  <a:lnTo>
                    <a:pt x="37325" y="204"/>
                  </a:lnTo>
                  <a:lnTo>
                    <a:pt x="44257" y="7301"/>
                  </a:lnTo>
                  <a:lnTo>
                    <a:pt x="44155" y="15954"/>
                  </a:lnTo>
                  <a:lnTo>
                    <a:pt x="44053" y="24607"/>
                  </a:lnTo>
                  <a:lnTo>
                    <a:pt x="36955" y="31539"/>
                  </a:lnTo>
                  <a:lnTo>
                    <a:pt x="28303" y="31437"/>
                  </a:lnTo>
                  <a:lnTo>
                    <a:pt x="19649" y="31335"/>
                  </a:lnTo>
                  <a:lnTo>
                    <a:pt x="12717" y="24237"/>
                  </a:lnTo>
                  <a:lnTo>
                    <a:pt x="12820" y="15584"/>
                  </a:lnTo>
                  <a:lnTo>
                    <a:pt x="12922" y="6931"/>
                  </a:lnTo>
                  <a:lnTo>
                    <a:pt x="20019" y="0"/>
                  </a:lnTo>
                  <a:lnTo>
                    <a:pt x="28672" y="102"/>
                  </a:lnTo>
                  <a:close/>
                </a:path>
                <a:path w="44450" h="1109345">
                  <a:moveTo>
                    <a:pt x="15585" y="1108977"/>
                  </a:moveTo>
                  <a:lnTo>
                    <a:pt x="6931" y="1108875"/>
                  </a:lnTo>
                  <a:lnTo>
                    <a:pt x="0" y="1101778"/>
                  </a:lnTo>
                  <a:lnTo>
                    <a:pt x="102" y="1093125"/>
                  </a:lnTo>
                  <a:lnTo>
                    <a:pt x="204" y="1084472"/>
                  </a:lnTo>
                  <a:lnTo>
                    <a:pt x="7302" y="1077540"/>
                  </a:lnTo>
                  <a:lnTo>
                    <a:pt x="15954" y="1077642"/>
                  </a:lnTo>
                  <a:lnTo>
                    <a:pt x="24607" y="1077744"/>
                  </a:lnTo>
                  <a:lnTo>
                    <a:pt x="31539" y="1084842"/>
                  </a:lnTo>
                  <a:lnTo>
                    <a:pt x="31437" y="1093495"/>
                  </a:lnTo>
                  <a:lnTo>
                    <a:pt x="31335" y="1102148"/>
                  </a:lnTo>
                  <a:lnTo>
                    <a:pt x="24238" y="1109079"/>
                  </a:lnTo>
                  <a:lnTo>
                    <a:pt x="15585" y="1108977"/>
                  </a:lnTo>
                  <a:close/>
                </a:path>
              </a:pathLst>
            </a:custGeom>
            <a:ln w="952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327400" y="2855899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w="0" h="158750">
                  <a:moveTo>
                    <a:pt x="0" y="0"/>
                  </a:moveTo>
                  <a:lnTo>
                    <a:pt x="0" y="158200"/>
                  </a:lnTo>
                </a:path>
              </a:pathLst>
            </a:custGeom>
            <a:ln w="9524">
              <a:solidFill>
                <a:srgbClr val="43A5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311731" y="2824562"/>
              <a:ext cx="31750" cy="220979"/>
            </a:xfrm>
            <a:custGeom>
              <a:avLst/>
              <a:gdLst/>
              <a:ahLst/>
              <a:cxnLst/>
              <a:rect l="l" t="t" r="r" b="b"/>
              <a:pathLst>
                <a:path w="31750" h="220980">
                  <a:moveTo>
                    <a:pt x="15668" y="0"/>
                  </a:moveTo>
                  <a:lnTo>
                    <a:pt x="24322" y="0"/>
                  </a:lnTo>
                  <a:lnTo>
                    <a:pt x="31337" y="7014"/>
                  </a:lnTo>
                  <a:lnTo>
                    <a:pt x="31337" y="15668"/>
                  </a:lnTo>
                  <a:lnTo>
                    <a:pt x="31337" y="24321"/>
                  </a:lnTo>
                  <a:lnTo>
                    <a:pt x="24322" y="31337"/>
                  </a:lnTo>
                  <a:lnTo>
                    <a:pt x="15668" y="31337"/>
                  </a:lnTo>
                  <a:lnTo>
                    <a:pt x="7014" y="31337"/>
                  </a:lnTo>
                  <a:lnTo>
                    <a:pt x="0" y="24321"/>
                  </a:lnTo>
                  <a:lnTo>
                    <a:pt x="0" y="15668"/>
                  </a:lnTo>
                  <a:lnTo>
                    <a:pt x="0" y="7014"/>
                  </a:lnTo>
                  <a:lnTo>
                    <a:pt x="7014" y="0"/>
                  </a:lnTo>
                  <a:lnTo>
                    <a:pt x="15668" y="0"/>
                  </a:lnTo>
                  <a:close/>
                </a:path>
                <a:path w="31750" h="220980">
                  <a:moveTo>
                    <a:pt x="15668" y="220874"/>
                  </a:moveTo>
                  <a:lnTo>
                    <a:pt x="7014" y="220874"/>
                  </a:lnTo>
                  <a:lnTo>
                    <a:pt x="0" y="213859"/>
                  </a:lnTo>
                  <a:lnTo>
                    <a:pt x="0" y="205206"/>
                  </a:lnTo>
                  <a:lnTo>
                    <a:pt x="0" y="196552"/>
                  </a:lnTo>
                  <a:lnTo>
                    <a:pt x="7014" y="189537"/>
                  </a:lnTo>
                  <a:lnTo>
                    <a:pt x="15668" y="189537"/>
                  </a:lnTo>
                  <a:lnTo>
                    <a:pt x="24322" y="189537"/>
                  </a:lnTo>
                  <a:lnTo>
                    <a:pt x="31337" y="196552"/>
                  </a:lnTo>
                  <a:lnTo>
                    <a:pt x="31337" y="205206"/>
                  </a:lnTo>
                  <a:lnTo>
                    <a:pt x="31337" y="213859"/>
                  </a:lnTo>
                  <a:lnTo>
                    <a:pt x="24322" y="220874"/>
                  </a:lnTo>
                  <a:lnTo>
                    <a:pt x="15668" y="220874"/>
                  </a:lnTo>
                  <a:close/>
                </a:path>
              </a:pathLst>
            </a:custGeom>
            <a:ln w="9524">
              <a:solidFill>
                <a:srgbClr val="43A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0599" y="1744051"/>
            <a:ext cx="2952750" cy="1268730"/>
          </a:xfrm>
          <a:prstGeom prst="rect"/>
        </p:spPr>
        <p:txBody>
          <a:bodyPr wrap="square" lIns="0" tIns="45085" rIns="0" bIns="0" rtlCol="0" vert="horz">
            <a:spAutoFit/>
          </a:bodyPr>
          <a:lstStyle/>
          <a:p>
            <a:pPr marL="12700" marR="5080">
              <a:lnSpc>
                <a:spcPct val="90300"/>
              </a:lnSpc>
              <a:spcBef>
                <a:spcPts val="355"/>
              </a:spcBef>
            </a:pPr>
            <a:r>
              <a:rPr dirty="0" sz="2200" spc="-95">
                <a:solidFill>
                  <a:srgbClr val="48535A"/>
                </a:solidFill>
              </a:rPr>
              <a:t>4x</a:t>
            </a:r>
            <a:r>
              <a:rPr dirty="0" sz="2200" spc="-150">
                <a:solidFill>
                  <a:srgbClr val="48535A"/>
                </a:solidFill>
              </a:rPr>
              <a:t> </a:t>
            </a:r>
            <a:r>
              <a:rPr dirty="0" sz="2200" spc="75">
                <a:solidFill>
                  <a:srgbClr val="48535A"/>
                </a:solidFill>
                <a:latin typeface="Lucida Sans Unicode"/>
                <a:cs typeface="Lucida Sans Unicode"/>
              </a:rPr>
              <a:t>increase</a:t>
            </a:r>
            <a:r>
              <a:rPr dirty="0" sz="2200" spc="-1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>
                <a:solidFill>
                  <a:srgbClr val="48535A"/>
                </a:solidFill>
                <a:latin typeface="Lucida Sans Unicode"/>
                <a:cs typeface="Lucida Sans Unicode"/>
              </a:rPr>
              <a:t>in</a:t>
            </a:r>
            <a:r>
              <a:rPr dirty="0" sz="2200" spc="-12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75">
                <a:solidFill>
                  <a:srgbClr val="48535A"/>
                </a:solidFill>
                <a:latin typeface="Lucida Sans Unicode"/>
                <a:cs typeface="Lucida Sans Unicode"/>
              </a:rPr>
              <a:t>brand </a:t>
            </a:r>
            <a:r>
              <a:rPr dirty="0" sz="2200" spc="100">
                <a:solidFill>
                  <a:srgbClr val="48535A"/>
                </a:solidFill>
                <a:latin typeface="Lucida Sans Unicode"/>
                <a:cs typeface="Lucida Sans Unicode"/>
              </a:rPr>
              <a:t>dominance</a:t>
            </a:r>
            <a:r>
              <a:rPr dirty="0" sz="2200" spc="-9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155">
                <a:solidFill>
                  <a:srgbClr val="48535A"/>
                </a:solidFill>
                <a:latin typeface="Lucida Sans Unicode"/>
                <a:cs typeface="Lucida Sans Unicode"/>
              </a:rPr>
              <a:t>gap</a:t>
            </a:r>
            <a:r>
              <a:rPr dirty="0" sz="2200" spc="-8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48535A"/>
                </a:solidFill>
                <a:latin typeface="Lucida Sans Unicode"/>
                <a:cs typeface="Lucida Sans Unicode"/>
              </a:rPr>
              <a:t>vs. </a:t>
            </a:r>
            <a:r>
              <a:rPr dirty="0" sz="2200" spc="50">
                <a:solidFill>
                  <a:srgbClr val="48535A"/>
                </a:solidFill>
                <a:latin typeface="Lucida Sans Unicode"/>
                <a:cs typeface="Lucida Sans Unicode"/>
              </a:rPr>
              <a:t>national</a:t>
            </a:r>
            <a:r>
              <a:rPr dirty="0" sz="2200" spc="-8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48535A"/>
                </a:solidFill>
                <a:latin typeface="Lucida Sans Unicode"/>
                <a:cs typeface="Lucida Sans Unicode"/>
              </a:rPr>
              <a:t>competitors </a:t>
            </a:r>
            <a:r>
              <a:rPr dirty="0" sz="2200" spc="50">
                <a:solidFill>
                  <a:srgbClr val="48535A"/>
                </a:solidFill>
                <a:latin typeface="Lucida Sans Unicode"/>
                <a:cs typeface="Lucida Sans Unicode"/>
              </a:rPr>
              <a:t>since</a:t>
            </a:r>
            <a:r>
              <a:rPr dirty="0" sz="2200" spc="-9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48535A"/>
                </a:solidFill>
                <a:latin typeface="Lucida Sans Unicode"/>
                <a:cs typeface="Lucida Sans Unicode"/>
              </a:rPr>
              <a:t>2019.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326862" y="731612"/>
            <a:ext cx="4659630" cy="3055620"/>
          </a:xfrm>
          <a:prstGeom prst="rect">
            <a:avLst/>
          </a:prstGeom>
          <a:ln w="9524">
            <a:solidFill>
              <a:srgbClr val="595959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Times New Roman"/>
              <a:cs typeface="Times New Roman"/>
            </a:endParaRPr>
          </a:p>
          <a:p>
            <a:pPr algn="r" marR="46990">
              <a:lnSpc>
                <a:spcPct val="100000"/>
              </a:lnSpc>
            </a:pPr>
            <a:r>
              <a:rPr dirty="0" sz="1100" spc="-25">
                <a:solidFill>
                  <a:srgbClr val="43A546"/>
                </a:solidFill>
                <a:latin typeface="Arial Black"/>
                <a:cs typeface="Arial Black"/>
              </a:rPr>
              <a:t>24k</a:t>
            </a:r>
            <a:endParaRPr sz="11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5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5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Arial Black"/>
              <a:cs typeface="Arial Black"/>
            </a:endParaRPr>
          </a:p>
          <a:p>
            <a:pPr marL="3045460">
              <a:lnSpc>
                <a:spcPct val="100000"/>
              </a:lnSpc>
            </a:pPr>
            <a:r>
              <a:rPr dirty="0" sz="1100" spc="-25">
                <a:solidFill>
                  <a:srgbClr val="43A546"/>
                </a:solidFill>
                <a:latin typeface="Arial Black"/>
                <a:cs typeface="Arial Black"/>
              </a:rPr>
              <a:t>6k</a:t>
            </a:r>
            <a:endParaRPr sz="1100">
              <a:latin typeface="Arial Black"/>
              <a:cs typeface="Arial Black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0025" y="31199"/>
            <a:ext cx="1033749" cy="5558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750" y="424626"/>
            <a:ext cx="8344534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We</a:t>
            </a:r>
            <a:r>
              <a:rPr dirty="0" spc="-315"/>
              <a:t> </a:t>
            </a:r>
            <a:r>
              <a:rPr dirty="0" spc="-114"/>
              <a:t>Are</a:t>
            </a:r>
            <a:r>
              <a:rPr dirty="0" spc="-315"/>
              <a:t> </a:t>
            </a:r>
            <a:r>
              <a:rPr dirty="0" spc="-180"/>
              <a:t>The</a:t>
            </a:r>
            <a:r>
              <a:rPr dirty="0" spc="-315"/>
              <a:t> </a:t>
            </a:r>
            <a:r>
              <a:rPr dirty="0" spc="-125"/>
              <a:t>Trusted</a:t>
            </a:r>
            <a:r>
              <a:rPr dirty="0" spc="-315"/>
              <a:t> </a:t>
            </a:r>
            <a:r>
              <a:rPr dirty="0" spc="-90"/>
              <a:t>Partner</a:t>
            </a:r>
            <a:r>
              <a:rPr dirty="0" spc="-315"/>
              <a:t> </a:t>
            </a:r>
            <a:r>
              <a:rPr dirty="0" spc="-95"/>
              <a:t>of</a:t>
            </a:r>
            <a:r>
              <a:rPr dirty="0" spc="-315"/>
              <a:t> </a:t>
            </a:r>
            <a:r>
              <a:rPr dirty="0" spc="-110"/>
              <a:t>Leading</a:t>
            </a:r>
            <a:r>
              <a:rPr dirty="0" spc="-315"/>
              <a:t> </a:t>
            </a:r>
            <a:r>
              <a:rPr dirty="0" spc="-30"/>
              <a:t>Brands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496825" y="4494671"/>
            <a:ext cx="21907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5" b="1">
                <a:solidFill>
                  <a:srgbClr val="002A4E"/>
                </a:solidFill>
                <a:latin typeface="Century Gothic"/>
                <a:cs typeface="Century Gothic"/>
              </a:rPr>
              <a:t>36</a:t>
            </a:r>
            <a:endParaRPr sz="1300">
              <a:latin typeface="Century Gothic"/>
              <a:cs typeface="Century Gothic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8198" y="2507725"/>
            <a:ext cx="2520474" cy="53824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403" y="1441789"/>
            <a:ext cx="1067868" cy="85082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44700" y="1317924"/>
            <a:ext cx="2907467" cy="87424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40027" y="1317912"/>
            <a:ext cx="1704328" cy="99419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2962" y="2487250"/>
            <a:ext cx="1514774" cy="6463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6174" y="3322344"/>
            <a:ext cx="1465254" cy="773356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95730" y="3395503"/>
            <a:ext cx="2813285" cy="58547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50562" y="3390724"/>
            <a:ext cx="1874369" cy="63252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17911" y="2531693"/>
            <a:ext cx="2143113" cy="48459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0F0F4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428012" y="1186013"/>
          <a:ext cx="6991350" cy="2854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9580"/>
                <a:gridCol w="1337310"/>
                <a:gridCol w="1337310"/>
              </a:tblGrid>
              <a:tr h="877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C8CCCE"/>
                      </a:solidFill>
                      <a:prstDash val="solid"/>
                    </a:lnR>
                    <a:lnB w="9525">
                      <a:solidFill>
                        <a:srgbClr val="C8CCCE"/>
                      </a:solidFill>
                      <a:prstDash val="solid"/>
                    </a:lnB>
                    <a:solidFill>
                      <a:srgbClr val="186BCB"/>
                    </a:solidFill>
                  </a:tcPr>
                </a:tc>
                <a:tc>
                  <a:txBody>
                    <a:bodyPr/>
                    <a:lstStyle/>
                    <a:p>
                      <a:pPr marL="393700" marR="292100" indent="-94615">
                        <a:lnSpc>
                          <a:spcPct val="151000"/>
                        </a:lnSpc>
                        <a:spcBef>
                          <a:spcPts val="500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Standard 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Pricing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63500">
                    <a:lnL w="9525">
                      <a:solidFill>
                        <a:srgbClr val="C8CCCE"/>
                      </a:solidFill>
                      <a:prstDash val="solid"/>
                    </a:lnL>
                    <a:lnR w="57150">
                      <a:solidFill>
                        <a:srgbClr val="43A546"/>
                      </a:solidFill>
                      <a:prstDash val="solid"/>
                    </a:lnR>
                    <a:lnB w="9525">
                      <a:solidFill>
                        <a:srgbClr val="C8CCCE"/>
                      </a:solidFill>
                      <a:prstDash val="solid"/>
                    </a:lnB>
                    <a:solidFill>
                      <a:srgbClr val="186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dirty="0" sz="1200" spc="-5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Special</a:t>
                      </a:r>
                      <a:r>
                        <a:rPr dirty="0" sz="1200" spc="-11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Offer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189865">
                    <a:lnL w="57150">
                      <a:solidFill>
                        <a:srgbClr val="43A546"/>
                      </a:solidFill>
                      <a:prstDash val="solid"/>
                    </a:lnL>
                    <a:lnR w="57150">
                      <a:solidFill>
                        <a:srgbClr val="43A546"/>
                      </a:solidFill>
                      <a:prstDash val="solid"/>
                    </a:lnR>
                    <a:lnT w="57150">
                      <a:solidFill>
                        <a:srgbClr val="43A546"/>
                      </a:solidFill>
                      <a:prstDash val="solid"/>
                    </a:lnT>
                    <a:lnB w="9525">
                      <a:solidFill>
                        <a:srgbClr val="C8CCCE"/>
                      </a:solidFill>
                      <a:prstDash val="solid"/>
                    </a:lnB>
                    <a:solidFill>
                      <a:srgbClr val="186BCB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dirty="0" sz="1200">
                          <a:solidFill>
                            <a:srgbClr val="33475B"/>
                          </a:solidFill>
                          <a:latin typeface="Lucida Sans Unicode"/>
                          <a:cs typeface="Lucida Sans Unicode"/>
                        </a:rPr>
                        <a:t>Setup</a:t>
                      </a:r>
                      <a:r>
                        <a:rPr dirty="0" sz="1200" spc="20">
                          <a:solidFill>
                            <a:srgbClr val="33475B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solidFill>
                            <a:srgbClr val="33475B"/>
                          </a:solidFill>
                          <a:latin typeface="Lucida Sans Unicode"/>
                          <a:cs typeface="Lucida Sans Unicode"/>
                        </a:rPr>
                        <a:t>Fee</a:t>
                      </a:r>
                      <a:r>
                        <a:rPr dirty="0" sz="1200" spc="25">
                          <a:solidFill>
                            <a:srgbClr val="33475B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solidFill>
                            <a:srgbClr val="33475B"/>
                          </a:solidFill>
                          <a:latin typeface="Lucida Sans Unicode"/>
                          <a:cs typeface="Lucida Sans Unicode"/>
                        </a:rPr>
                        <a:t>&amp;</a:t>
                      </a:r>
                      <a:r>
                        <a:rPr dirty="0" sz="1200" spc="25">
                          <a:solidFill>
                            <a:srgbClr val="33475B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solidFill>
                            <a:srgbClr val="33475B"/>
                          </a:solidFill>
                          <a:latin typeface="Lucida Sans Unicode"/>
                          <a:cs typeface="Lucida Sans Unicode"/>
                        </a:rPr>
                        <a:t>First</a:t>
                      </a:r>
                      <a:r>
                        <a:rPr dirty="0" sz="1200" spc="20">
                          <a:solidFill>
                            <a:srgbClr val="33475B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60">
                          <a:solidFill>
                            <a:srgbClr val="33475B"/>
                          </a:solidFill>
                          <a:latin typeface="Lucida Sans Unicode"/>
                          <a:cs typeface="Lucida Sans Unicode"/>
                        </a:rPr>
                        <a:t>Campaign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90500">
                    <a:lnR w="9525">
                      <a:solidFill>
                        <a:srgbClr val="C8CCCE"/>
                      </a:solidFill>
                      <a:prstDash val="solid"/>
                    </a:lnR>
                    <a:lnT w="9525">
                      <a:solidFill>
                        <a:srgbClr val="C8CCCE"/>
                      </a:solidFill>
                      <a:prstDash val="solid"/>
                    </a:lnT>
                    <a:lnB w="9525">
                      <a:solidFill>
                        <a:srgbClr val="C8CCCE"/>
                      </a:solidFill>
                      <a:prstDash val="solid"/>
                    </a:lnB>
                    <a:solidFill>
                      <a:srgbClr val="F0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dirty="0" sz="1200" spc="-20">
                          <a:solidFill>
                            <a:srgbClr val="33475B"/>
                          </a:solidFill>
                          <a:latin typeface="Lucida Sans Unicode"/>
                          <a:cs typeface="Lucida Sans Unicode"/>
                        </a:rPr>
                        <a:t>$500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90500">
                    <a:lnL w="9525">
                      <a:solidFill>
                        <a:srgbClr val="C8CCCE"/>
                      </a:solidFill>
                      <a:prstDash val="solid"/>
                    </a:lnL>
                    <a:lnR w="57150">
                      <a:solidFill>
                        <a:srgbClr val="43A546"/>
                      </a:solidFill>
                      <a:prstDash val="solid"/>
                    </a:lnR>
                    <a:lnT w="9525">
                      <a:solidFill>
                        <a:srgbClr val="C8CCCE"/>
                      </a:solidFill>
                      <a:prstDash val="solid"/>
                    </a:lnT>
                    <a:lnB w="9525">
                      <a:solidFill>
                        <a:srgbClr val="C8CCCE"/>
                      </a:solidFill>
                      <a:prstDash val="solid"/>
                    </a:lnB>
                    <a:solidFill>
                      <a:srgbClr val="D8D8D8">
                        <a:alpha val="297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dirty="0" sz="1200" spc="-20">
                          <a:solidFill>
                            <a:srgbClr val="33475B"/>
                          </a:solidFill>
                          <a:latin typeface="Lucida Sans Unicode"/>
                          <a:cs typeface="Lucida Sans Unicode"/>
                        </a:rPr>
                        <a:t>FREE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90500">
                    <a:lnL w="57150">
                      <a:solidFill>
                        <a:srgbClr val="43A546"/>
                      </a:solidFill>
                      <a:prstDash val="solid"/>
                    </a:lnL>
                    <a:lnR w="57150">
                      <a:solidFill>
                        <a:srgbClr val="43A546"/>
                      </a:solidFill>
                      <a:prstDash val="solid"/>
                    </a:lnR>
                    <a:lnT w="9525">
                      <a:solidFill>
                        <a:srgbClr val="C8CCCE"/>
                      </a:solidFill>
                      <a:prstDash val="solid"/>
                    </a:lnT>
                    <a:lnB w="9525">
                      <a:solidFill>
                        <a:srgbClr val="C8CCCE"/>
                      </a:solidFill>
                      <a:prstDash val="solid"/>
                    </a:lnB>
                    <a:solidFill>
                      <a:srgbClr val="F0F0F4"/>
                    </a:solidFill>
                  </a:tcPr>
                </a:tc>
              </a:tr>
              <a:tr h="63309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dirty="0" sz="1200">
                          <a:solidFill>
                            <a:srgbClr val="33475B"/>
                          </a:solidFill>
                          <a:latin typeface="Lucida Sans Unicode"/>
                          <a:cs typeface="Lucida Sans Unicode"/>
                        </a:rPr>
                        <a:t>Monthly License </a:t>
                      </a:r>
                      <a:r>
                        <a:rPr dirty="0" sz="1200" spc="55">
                          <a:solidFill>
                            <a:srgbClr val="33475B"/>
                          </a:solidFill>
                          <a:latin typeface="Lucida Sans Unicode"/>
                          <a:cs typeface="Lucida Sans Unicode"/>
                        </a:rPr>
                        <a:t>(per</a:t>
                      </a:r>
                      <a:r>
                        <a:rPr dirty="0" sz="1200" spc="5">
                          <a:solidFill>
                            <a:srgbClr val="33475B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solidFill>
                            <a:srgbClr val="33475B"/>
                          </a:solidFill>
                          <a:latin typeface="Lucida Sans Unicode"/>
                          <a:cs typeface="Lucida Sans Unicode"/>
                        </a:rPr>
                        <a:t>location)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72085">
                    <a:lnR w="9525">
                      <a:solidFill>
                        <a:srgbClr val="C8CCCE"/>
                      </a:solidFill>
                      <a:prstDash val="solid"/>
                    </a:lnR>
                    <a:lnT w="9525">
                      <a:solidFill>
                        <a:srgbClr val="C8CCCE"/>
                      </a:solidFill>
                      <a:prstDash val="solid"/>
                    </a:lnT>
                    <a:lnB w="9525">
                      <a:solidFill>
                        <a:srgbClr val="C8CCCE"/>
                      </a:solidFill>
                      <a:prstDash val="solid"/>
                    </a:lnB>
                    <a:solidFill>
                      <a:srgbClr val="F0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dirty="0" sz="1200" spc="-10">
                          <a:solidFill>
                            <a:srgbClr val="33475B"/>
                          </a:solidFill>
                          <a:latin typeface="Lucida Sans Unicode"/>
                          <a:cs typeface="Lucida Sans Unicode"/>
                        </a:rPr>
                        <a:t>$300/mo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72085">
                    <a:lnL w="9525">
                      <a:solidFill>
                        <a:srgbClr val="C8CCCE"/>
                      </a:solidFill>
                      <a:prstDash val="solid"/>
                    </a:lnL>
                    <a:lnR w="57150">
                      <a:solidFill>
                        <a:srgbClr val="43A546"/>
                      </a:solidFill>
                      <a:prstDash val="solid"/>
                    </a:lnR>
                    <a:lnT w="9525">
                      <a:solidFill>
                        <a:srgbClr val="C8CCCE"/>
                      </a:solidFill>
                      <a:prstDash val="solid"/>
                    </a:lnT>
                    <a:lnB w="9525">
                      <a:solidFill>
                        <a:srgbClr val="C8CCCE"/>
                      </a:solidFill>
                      <a:prstDash val="solid"/>
                    </a:lnB>
                    <a:solidFill>
                      <a:srgbClr val="D8D8D8">
                        <a:alpha val="297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dirty="0" sz="1200" spc="-10">
                          <a:solidFill>
                            <a:srgbClr val="33475B"/>
                          </a:solidFill>
                          <a:latin typeface="Lucida Sans Unicode"/>
                          <a:cs typeface="Lucida Sans Unicode"/>
                        </a:rPr>
                        <a:t>$200/mo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72085">
                    <a:lnL w="57150">
                      <a:solidFill>
                        <a:srgbClr val="43A546"/>
                      </a:solidFill>
                      <a:prstDash val="solid"/>
                    </a:lnL>
                    <a:lnR w="57150">
                      <a:solidFill>
                        <a:srgbClr val="43A546"/>
                      </a:solidFill>
                      <a:prstDash val="solid"/>
                    </a:lnR>
                    <a:lnT w="9525">
                      <a:solidFill>
                        <a:srgbClr val="C8CCCE"/>
                      </a:solidFill>
                      <a:prstDash val="solid"/>
                    </a:lnT>
                    <a:lnB w="9525">
                      <a:solidFill>
                        <a:srgbClr val="C8CCCE"/>
                      </a:solidFill>
                      <a:prstDash val="solid"/>
                    </a:lnB>
                    <a:solidFill>
                      <a:srgbClr val="F0F0F4"/>
                    </a:solidFill>
                  </a:tcPr>
                </a:tc>
              </a:tr>
              <a:tr h="67437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dirty="0" sz="1200" spc="60">
                          <a:solidFill>
                            <a:srgbClr val="33475B"/>
                          </a:solidFill>
                          <a:latin typeface="Lucida Sans Unicode"/>
                          <a:cs typeface="Lucida Sans Unicode"/>
                        </a:rPr>
                        <a:t>Management</a:t>
                      </a:r>
                      <a:r>
                        <a:rPr dirty="0" sz="1200" spc="-40">
                          <a:solidFill>
                            <a:srgbClr val="33475B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solidFill>
                            <a:srgbClr val="33475B"/>
                          </a:solidFill>
                          <a:latin typeface="Lucida Sans Unicode"/>
                          <a:cs typeface="Lucida Sans Unicode"/>
                        </a:rPr>
                        <a:t>&amp;</a:t>
                      </a:r>
                      <a:r>
                        <a:rPr dirty="0" sz="1200" spc="-40">
                          <a:solidFill>
                            <a:srgbClr val="33475B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solidFill>
                            <a:srgbClr val="33475B"/>
                          </a:solidFill>
                          <a:latin typeface="Lucida Sans Unicode"/>
                          <a:cs typeface="Lucida Sans Unicode"/>
                        </a:rPr>
                        <a:t>Support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93040">
                    <a:lnR w="9525">
                      <a:solidFill>
                        <a:srgbClr val="C8CCCE"/>
                      </a:solidFill>
                      <a:prstDash val="solid"/>
                    </a:lnR>
                    <a:lnT w="9525">
                      <a:solidFill>
                        <a:srgbClr val="C8CCCE"/>
                      </a:solidFill>
                      <a:prstDash val="solid"/>
                    </a:lnT>
                    <a:lnB w="9525">
                      <a:solidFill>
                        <a:srgbClr val="C8CCCE"/>
                      </a:solidFill>
                      <a:prstDash val="solid"/>
                    </a:lnB>
                    <a:solidFill>
                      <a:srgbClr val="F0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dirty="0" sz="1200" spc="-10">
                          <a:solidFill>
                            <a:srgbClr val="33475B"/>
                          </a:solidFill>
                          <a:latin typeface="Lucida Sans Unicode"/>
                          <a:cs typeface="Lucida Sans Unicode"/>
                        </a:rPr>
                        <a:t>Included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93040">
                    <a:lnL w="9525">
                      <a:solidFill>
                        <a:srgbClr val="C8CCCE"/>
                      </a:solidFill>
                      <a:prstDash val="solid"/>
                    </a:lnL>
                    <a:lnR w="57150">
                      <a:solidFill>
                        <a:srgbClr val="43A546"/>
                      </a:solidFill>
                      <a:prstDash val="solid"/>
                    </a:lnR>
                    <a:lnT w="9525">
                      <a:solidFill>
                        <a:srgbClr val="C8CCCE"/>
                      </a:solidFill>
                      <a:prstDash val="solid"/>
                    </a:lnT>
                    <a:lnB w="9525">
                      <a:solidFill>
                        <a:srgbClr val="C8CCCE"/>
                      </a:solidFill>
                      <a:prstDash val="solid"/>
                    </a:lnB>
                    <a:solidFill>
                      <a:srgbClr val="D8D8D8">
                        <a:alpha val="297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dirty="0" sz="1200" spc="-10">
                          <a:solidFill>
                            <a:srgbClr val="33475B"/>
                          </a:solidFill>
                          <a:latin typeface="Lucida Sans Unicode"/>
                          <a:cs typeface="Lucida Sans Unicode"/>
                        </a:rPr>
                        <a:t>Included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93040">
                    <a:lnL w="57150">
                      <a:solidFill>
                        <a:srgbClr val="43A546"/>
                      </a:solidFill>
                      <a:prstDash val="solid"/>
                    </a:lnL>
                    <a:lnR w="57150">
                      <a:solidFill>
                        <a:srgbClr val="43A546"/>
                      </a:solidFill>
                      <a:prstDash val="solid"/>
                    </a:lnR>
                    <a:lnT w="9525">
                      <a:solidFill>
                        <a:srgbClr val="C8CCCE"/>
                      </a:solidFill>
                      <a:prstDash val="solid"/>
                    </a:lnT>
                    <a:lnB w="57150">
                      <a:solidFill>
                        <a:srgbClr val="43A546"/>
                      </a:solidFill>
                      <a:prstDash val="solid"/>
                    </a:lnB>
                    <a:solidFill>
                      <a:srgbClr val="F0F0F4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 descr=""/>
          <p:cNvGrpSpPr/>
          <p:nvPr/>
        </p:nvGrpSpPr>
        <p:grpSpPr>
          <a:xfrm>
            <a:off x="378887" y="4412437"/>
            <a:ext cx="1395730" cy="708660"/>
            <a:chOff x="378887" y="4412437"/>
            <a:chExt cx="1395730" cy="70866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779" y="4434480"/>
              <a:ext cx="1136116" cy="33149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83650" y="4417200"/>
              <a:ext cx="1386205" cy="699135"/>
            </a:xfrm>
            <a:custGeom>
              <a:avLst/>
              <a:gdLst/>
              <a:ahLst/>
              <a:cxnLst/>
              <a:rect l="l" t="t" r="r" b="b"/>
              <a:pathLst>
                <a:path w="1386205" h="699135">
                  <a:moveTo>
                    <a:pt x="1385699" y="698999"/>
                  </a:moveTo>
                  <a:lnTo>
                    <a:pt x="0" y="698999"/>
                  </a:lnTo>
                  <a:lnTo>
                    <a:pt x="0" y="0"/>
                  </a:lnTo>
                  <a:lnTo>
                    <a:pt x="1385699" y="0"/>
                  </a:lnTo>
                  <a:lnTo>
                    <a:pt x="1385699" y="698999"/>
                  </a:lnTo>
                  <a:close/>
                </a:path>
              </a:pathLst>
            </a:custGeom>
            <a:solidFill>
              <a:srgbClr val="F0F0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83650" y="4417200"/>
              <a:ext cx="1386205" cy="699135"/>
            </a:xfrm>
            <a:custGeom>
              <a:avLst/>
              <a:gdLst/>
              <a:ahLst/>
              <a:cxnLst/>
              <a:rect l="l" t="t" r="r" b="b"/>
              <a:pathLst>
                <a:path w="1386205" h="699135">
                  <a:moveTo>
                    <a:pt x="0" y="0"/>
                  </a:moveTo>
                  <a:lnTo>
                    <a:pt x="1385699" y="0"/>
                  </a:lnTo>
                  <a:lnTo>
                    <a:pt x="1385699" y="698999"/>
                  </a:lnTo>
                  <a:lnTo>
                    <a:pt x="0" y="698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0F0F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3899" y="443764"/>
            <a:ext cx="747204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0">
                <a:solidFill>
                  <a:srgbClr val="002A4E"/>
                </a:solidFill>
              </a:rPr>
              <a:t>Pricing:</a:t>
            </a:r>
            <a:r>
              <a:rPr dirty="0" spc="-320">
                <a:solidFill>
                  <a:srgbClr val="002A4E"/>
                </a:solidFill>
              </a:rPr>
              <a:t> </a:t>
            </a:r>
            <a:r>
              <a:rPr dirty="0" spc="-375">
                <a:solidFill>
                  <a:srgbClr val="002A4E"/>
                </a:solidFill>
              </a:rPr>
              <a:t>MEINEKE</a:t>
            </a:r>
            <a:r>
              <a:rPr dirty="0" spc="-320">
                <a:solidFill>
                  <a:srgbClr val="002A4E"/>
                </a:solidFill>
              </a:rPr>
              <a:t> </a:t>
            </a:r>
            <a:r>
              <a:rPr dirty="0" spc="-360">
                <a:solidFill>
                  <a:srgbClr val="002A4E"/>
                </a:solidFill>
              </a:rPr>
              <a:t>GETS</a:t>
            </a:r>
            <a:r>
              <a:rPr dirty="0" spc="-315">
                <a:solidFill>
                  <a:srgbClr val="002A4E"/>
                </a:solidFill>
              </a:rPr>
              <a:t> </a:t>
            </a:r>
            <a:r>
              <a:rPr dirty="0" spc="-270">
                <a:solidFill>
                  <a:srgbClr val="002A4E"/>
                </a:solidFill>
              </a:rPr>
              <a:t>DISCOUNTED</a:t>
            </a:r>
            <a:r>
              <a:rPr dirty="0" spc="-320">
                <a:solidFill>
                  <a:srgbClr val="002A4E"/>
                </a:solidFill>
              </a:rPr>
              <a:t> </a:t>
            </a:r>
            <a:r>
              <a:rPr dirty="0" spc="-145">
                <a:solidFill>
                  <a:srgbClr val="002A4E"/>
                </a:solidFill>
              </a:rPr>
              <a:t>RATE!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529625" y="4248404"/>
            <a:ext cx="28435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333333"/>
                </a:solidFill>
                <a:latin typeface="Lucida Sans Unicode"/>
                <a:cs typeface="Lucida Sans Unicode"/>
              </a:rPr>
              <a:t>*No</a:t>
            </a:r>
            <a:r>
              <a:rPr dirty="0" sz="1200" spc="85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333333"/>
                </a:solidFill>
                <a:latin typeface="Lucida Sans Unicode"/>
                <a:cs typeface="Lucida Sans Unicode"/>
              </a:rPr>
              <a:t>long</a:t>
            </a:r>
            <a:r>
              <a:rPr dirty="0" sz="1200" spc="85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333333"/>
                </a:solidFill>
                <a:latin typeface="Lucida Sans Unicode"/>
                <a:cs typeface="Lucida Sans Unicode"/>
              </a:rPr>
              <a:t>term</a:t>
            </a:r>
            <a:r>
              <a:rPr dirty="0" sz="1200" spc="85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333333"/>
                </a:solidFill>
                <a:latin typeface="Lucida Sans Unicode"/>
                <a:cs typeface="Lucida Sans Unicode"/>
              </a:rPr>
              <a:t>commitment</a:t>
            </a:r>
            <a:r>
              <a:rPr dirty="0" sz="1200" spc="85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33333"/>
                </a:solidFill>
                <a:latin typeface="Lucida Sans Unicode"/>
                <a:cs typeface="Lucida Sans Unicode"/>
              </a:rPr>
              <a:t>required.</a:t>
            </a:r>
            <a:endParaRPr sz="1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948" y="647858"/>
            <a:ext cx="16865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5">
                <a:solidFill>
                  <a:srgbClr val="33475B"/>
                </a:solidFill>
              </a:rPr>
              <a:t>Next</a:t>
            </a:r>
            <a:r>
              <a:rPr dirty="0" sz="2400" spc="-265">
                <a:solidFill>
                  <a:srgbClr val="33475B"/>
                </a:solidFill>
              </a:rPr>
              <a:t> </a:t>
            </a:r>
            <a:r>
              <a:rPr dirty="0" sz="2400" spc="-105">
                <a:solidFill>
                  <a:srgbClr val="33475B"/>
                </a:solidFill>
              </a:rPr>
              <a:t>Steps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431950" y="1378869"/>
            <a:ext cx="3187700" cy="81343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just" marL="12700" marR="5080">
              <a:lnSpc>
                <a:spcPct val="89800"/>
              </a:lnSpc>
              <a:spcBef>
                <a:spcPts val="270"/>
              </a:spcBef>
            </a:pPr>
            <a:r>
              <a:rPr dirty="0" sz="1400" spc="90">
                <a:solidFill>
                  <a:srgbClr val="48535A"/>
                </a:solidFill>
                <a:latin typeface="Lucida Sans Unicode"/>
                <a:cs typeface="Lucida Sans Unicode"/>
              </a:rPr>
              <a:t>Scan</a:t>
            </a:r>
            <a:r>
              <a:rPr dirty="0" sz="1400" spc="-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48535A"/>
                </a:solidFill>
                <a:latin typeface="Lucida Sans Unicode"/>
                <a:cs typeface="Lucida Sans Unicode"/>
              </a:rPr>
              <a:t>the</a:t>
            </a:r>
            <a:r>
              <a:rPr dirty="0" sz="1400" spc="-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48535A"/>
                </a:solidFill>
                <a:latin typeface="Lucida Sans Unicode"/>
                <a:cs typeface="Lucida Sans Unicode"/>
              </a:rPr>
              <a:t>QR</a:t>
            </a:r>
            <a:r>
              <a:rPr dirty="0" sz="1400" spc="-5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70">
                <a:solidFill>
                  <a:srgbClr val="48535A"/>
                </a:solidFill>
                <a:latin typeface="Lucida Sans Unicode"/>
                <a:cs typeface="Lucida Sans Unicode"/>
              </a:rPr>
              <a:t>code</a:t>
            </a:r>
            <a:r>
              <a:rPr dirty="0" sz="1400" spc="-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48535A"/>
                </a:solidFill>
                <a:latin typeface="Lucida Sans Unicode"/>
                <a:cs typeface="Lucida Sans Unicode"/>
              </a:rPr>
              <a:t>and</a:t>
            </a:r>
            <a:r>
              <a:rPr dirty="0" sz="1400" spc="-5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48535A"/>
                </a:solidFill>
                <a:latin typeface="Lucida Sans Unicode"/>
                <a:cs typeface="Lucida Sans Unicode"/>
              </a:rPr>
              <a:t>let</a:t>
            </a:r>
            <a:r>
              <a:rPr dirty="0" sz="1400" spc="-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48535A"/>
                </a:solidFill>
                <a:latin typeface="Lucida Sans Unicode"/>
                <a:cs typeface="Lucida Sans Unicode"/>
              </a:rPr>
              <a:t>us</a:t>
            </a:r>
            <a:r>
              <a:rPr dirty="0" sz="1400" spc="-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48535A"/>
                </a:solidFill>
                <a:latin typeface="Lucida Sans Unicode"/>
                <a:cs typeface="Lucida Sans Unicode"/>
              </a:rPr>
              <a:t>know</a:t>
            </a:r>
            <a:r>
              <a:rPr dirty="0" sz="1400" spc="-5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48535A"/>
                </a:solidFill>
                <a:latin typeface="Lucida Sans Unicode"/>
                <a:cs typeface="Lucida Sans Unicode"/>
              </a:rPr>
              <a:t>if </a:t>
            </a:r>
            <a:r>
              <a:rPr dirty="0" sz="1400">
                <a:solidFill>
                  <a:srgbClr val="48535A"/>
                </a:solidFill>
                <a:latin typeface="Lucida Sans Unicode"/>
                <a:cs typeface="Lucida Sans Unicode"/>
              </a:rPr>
              <a:t>you</a:t>
            </a:r>
            <a:r>
              <a:rPr dirty="0" sz="1400" spc="-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60">
                <a:solidFill>
                  <a:srgbClr val="48535A"/>
                </a:solidFill>
                <a:latin typeface="Lucida Sans Unicode"/>
                <a:cs typeface="Lucida Sans Unicode"/>
              </a:rPr>
              <a:t>are</a:t>
            </a:r>
            <a:r>
              <a:rPr dirty="0" sz="1400" spc="-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48535A"/>
                </a:solidFill>
                <a:latin typeface="Lucida Sans Unicode"/>
                <a:cs typeface="Lucida Sans Unicode"/>
              </a:rPr>
              <a:t>interested</a:t>
            </a:r>
            <a:r>
              <a:rPr dirty="0" sz="1400" spc="-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48535A"/>
                </a:solidFill>
                <a:latin typeface="Lucida Sans Unicode"/>
                <a:cs typeface="Lucida Sans Unicode"/>
              </a:rPr>
              <a:t>in</a:t>
            </a:r>
            <a:r>
              <a:rPr dirty="0" sz="1400" spc="-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48535A"/>
                </a:solidFill>
                <a:latin typeface="Lucida Sans Unicode"/>
                <a:cs typeface="Lucida Sans Unicode"/>
              </a:rPr>
              <a:t>doing</a:t>
            </a:r>
            <a:r>
              <a:rPr dirty="0" sz="1400" spc="-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70">
                <a:solidFill>
                  <a:srgbClr val="48535A"/>
                </a:solidFill>
                <a:latin typeface="Lucida Sans Unicode"/>
                <a:cs typeface="Lucida Sans Unicode"/>
              </a:rPr>
              <a:t>a</a:t>
            </a:r>
            <a:r>
              <a:rPr dirty="0" sz="1400" spc="-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5">
                <a:solidFill>
                  <a:srgbClr val="48535A"/>
                </a:solidFill>
                <a:latin typeface="Lucida Sans Unicode"/>
                <a:cs typeface="Lucida Sans Unicode"/>
              </a:rPr>
              <a:t>demo </a:t>
            </a:r>
            <a:r>
              <a:rPr dirty="0" sz="1400">
                <a:solidFill>
                  <a:srgbClr val="48535A"/>
                </a:solidFill>
                <a:latin typeface="Lucida Sans Unicode"/>
                <a:cs typeface="Lucida Sans Unicode"/>
              </a:rPr>
              <a:t>with </a:t>
            </a:r>
            <a:r>
              <a:rPr dirty="0" sz="1400" spc="100">
                <a:solidFill>
                  <a:srgbClr val="48535A"/>
                </a:solidFill>
                <a:latin typeface="Lucida Sans Unicode"/>
                <a:cs typeface="Lucida Sans Unicode"/>
              </a:rPr>
              <a:t>me</a:t>
            </a:r>
            <a:r>
              <a:rPr dirty="0" sz="1400" spc="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48535A"/>
                </a:solidFill>
                <a:latin typeface="Lucida Sans Unicode"/>
                <a:cs typeface="Lucida Sans Unicode"/>
              </a:rPr>
              <a:t>to</a:t>
            </a:r>
            <a:r>
              <a:rPr dirty="0" sz="1400" spc="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48535A"/>
                </a:solidFill>
                <a:latin typeface="Lucida Sans Unicode"/>
                <a:cs typeface="Lucida Sans Unicode"/>
              </a:rPr>
              <a:t>learn</a:t>
            </a:r>
            <a:r>
              <a:rPr dirty="0" sz="1400" spc="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48535A"/>
                </a:solidFill>
                <a:latin typeface="Lucida Sans Unicode"/>
                <a:cs typeface="Lucida Sans Unicode"/>
              </a:rPr>
              <a:t>more</a:t>
            </a:r>
            <a:r>
              <a:rPr dirty="0" sz="1400" spc="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48535A"/>
                </a:solidFill>
                <a:latin typeface="Lucida Sans Unicode"/>
                <a:cs typeface="Lucida Sans Unicode"/>
              </a:rPr>
              <a:t>and</a:t>
            </a:r>
            <a:r>
              <a:rPr dirty="0" sz="1400" spc="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48535A"/>
                </a:solidFill>
                <a:latin typeface="Lucida Sans Unicode"/>
                <a:cs typeface="Lucida Sans Unicode"/>
              </a:rPr>
              <a:t>give </a:t>
            </a:r>
            <a:r>
              <a:rPr dirty="0" sz="1400" spc="-25">
                <a:solidFill>
                  <a:srgbClr val="48535A"/>
                </a:solidFill>
                <a:latin typeface="Lucida Sans Unicode"/>
                <a:cs typeface="Lucida Sans Unicode"/>
              </a:rPr>
              <a:t>our </a:t>
            </a:r>
            <a:r>
              <a:rPr dirty="0" sz="1400">
                <a:solidFill>
                  <a:srgbClr val="48535A"/>
                </a:solidFill>
                <a:latin typeface="Lucida Sans Unicode"/>
                <a:cs typeface="Lucida Sans Unicode"/>
              </a:rPr>
              <a:t>solution</a:t>
            </a:r>
            <a:r>
              <a:rPr dirty="0" sz="1400" spc="-7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70">
                <a:solidFill>
                  <a:srgbClr val="48535A"/>
                </a:solidFill>
                <a:latin typeface="Lucida Sans Unicode"/>
                <a:cs typeface="Lucida Sans Unicode"/>
              </a:rPr>
              <a:t>a</a:t>
            </a:r>
            <a:r>
              <a:rPr dirty="0" sz="1400" spc="-7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48535A"/>
                </a:solidFill>
                <a:latin typeface="Lucida Sans Unicode"/>
                <a:cs typeface="Lucida Sans Unicode"/>
              </a:rPr>
              <a:t>try.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1950" y="2768173"/>
            <a:ext cx="1483995" cy="984250"/>
          </a:xfrm>
          <a:prstGeom prst="rect">
            <a:avLst/>
          </a:prstGeom>
        </p:spPr>
        <p:txBody>
          <a:bodyPr wrap="square" lIns="0" tIns="1168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400" spc="-75">
                <a:solidFill>
                  <a:srgbClr val="48535A"/>
                </a:solidFill>
                <a:latin typeface="Arial Black"/>
                <a:cs typeface="Arial Black"/>
              </a:rPr>
              <a:t>Zach</a:t>
            </a:r>
            <a:r>
              <a:rPr dirty="0" sz="1400" spc="-145">
                <a:solidFill>
                  <a:srgbClr val="48535A"/>
                </a:solidFill>
                <a:latin typeface="Arial Black"/>
                <a:cs typeface="Arial Black"/>
              </a:rPr>
              <a:t> </a:t>
            </a:r>
            <a:r>
              <a:rPr dirty="0" sz="1400" spc="-10">
                <a:solidFill>
                  <a:srgbClr val="48535A"/>
                </a:solidFill>
                <a:latin typeface="Arial Black"/>
                <a:cs typeface="Arial Black"/>
              </a:rPr>
              <a:t>Garrett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u="heavy" sz="1400" spc="-10">
                <a:solidFill>
                  <a:srgbClr val="186BCB"/>
                </a:solidFill>
                <a:uFill>
                  <a:solidFill>
                    <a:srgbClr val="186BCB"/>
                  </a:solidFill>
                </a:uFill>
                <a:latin typeface="Lucida Sans Unicode"/>
                <a:cs typeface="Lucida Sans Unicode"/>
                <a:hlinkClick r:id="rId2"/>
              </a:rPr>
              <a:t>zach@liftify.com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dirty="0" sz="1400" spc="55">
                <a:solidFill>
                  <a:srgbClr val="48535A"/>
                </a:solidFill>
                <a:latin typeface="Lucida Sans Unicode"/>
                <a:cs typeface="Lucida Sans Unicode"/>
              </a:rPr>
              <a:t>(463)</a:t>
            </a:r>
            <a:r>
              <a:rPr dirty="0" sz="1400" spc="-3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85">
                <a:solidFill>
                  <a:srgbClr val="48535A"/>
                </a:solidFill>
                <a:latin typeface="Lucida Sans Unicode"/>
                <a:cs typeface="Lucida Sans Unicode"/>
              </a:rPr>
              <a:t>209-</a:t>
            </a:r>
            <a:r>
              <a:rPr dirty="0" sz="1400" spc="-20">
                <a:solidFill>
                  <a:srgbClr val="48535A"/>
                </a:solidFill>
                <a:latin typeface="Lucida Sans Unicode"/>
                <a:cs typeface="Lucida Sans Unicode"/>
              </a:rPr>
              <a:t>9961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483126" y="4494671"/>
            <a:ext cx="23241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solidFill>
                  <a:srgbClr val="002A4E"/>
                </a:solidFill>
                <a:latin typeface="Arial Black"/>
                <a:cs typeface="Arial Black"/>
              </a:rPr>
              <a:t>38</a:t>
            </a:r>
            <a:endParaRPr sz="1300">
              <a:latin typeface="Arial Black"/>
              <a:cs typeface="Arial Black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5623" y="393273"/>
            <a:ext cx="3273925" cy="381902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2A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9506" y="2753926"/>
            <a:ext cx="514604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10">
                <a:solidFill>
                  <a:srgbClr val="FFFFFF"/>
                </a:solidFill>
              </a:rPr>
              <a:t>Rise</a:t>
            </a:r>
            <a:r>
              <a:rPr dirty="0" spc="-315">
                <a:solidFill>
                  <a:srgbClr val="FFFFFF"/>
                </a:solidFill>
              </a:rPr>
              <a:t> </a:t>
            </a:r>
            <a:r>
              <a:rPr dirty="0" spc="-65">
                <a:solidFill>
                  <a:srgbClr val="FFFFFF"/>
                </a:solidFill>
              </a:rPr>
              <a:t>Above</a:t>
            </a:r>
            <a:r>
              <a:rPr dirty="0" spc="-310">
                <a:solidFill>
                  <a:srgbClr val="FFFFFF"/>
                </a:solidFill>
              </a:rPr>
              <a:t> </a:t>
            </a:r>
            <a:r>
              <a:rPr dirty="0" spc="-180">
                <a:solidFill>
                  <a:srgbClr val="FFFFFF"/>
                </a:solidFill>
              </a:rPr>
              <a:t>The</a:t>
            </a:r>
            <a:r>
              <a:rPr dirty="0" spc="-315">
                <a:solidFill>
                  <a:srgbClr val="FFFFFF"/>
                </a:solidFill>
              </a:rPr>
              <a:t> </a:t>
            </a:r>
            <a:r>
              <a:rPr dirty="0" spc="-45">
                <a:solidFill>
                  <a:srgbClr val="FFFFFF"/>
                </a:solidFill>
              </a:rPr>
              <a:t>Competition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1700" y="1534125"/>
            <a:ext cx="3140575" cy="9164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7945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Each</a:t>
            </a:r>
            <a:r>
              <a:rPr dirty="0" spc="-315"/>
              <a:t> </a:t>
            </a:r>
            <a:r>
              <a:rPr dirty="0" spc="-114"/>
              <a:t>Google</a:t>
            </a:r>
            <a:r>
              <a:rPr dirty="0" spc="-315"/>
              <a:t> </a:t>
            </a:r>
            <a:r>
              <a:rPr dirty="0" spc="-175"/>
              <a:t>Review</a:t>
            </a:r>
            <a:r>
              <a:rPr dirty="0" spc="-310"/>
              <a:t> </a:t>
            </a:r>
            <a:r>
              <a:rPr dirty="0" spc="-210"/>
              <a:t>Is</a:t>
            </a:r>
            <a:r>
              <a:rPr dirty="0" spc="-315"/>
              <a:t> </a:t>
            </a:r>
            <a:r>
              <a:rPr dirty="0" spc="-125"/>
              <a:t>Read</a:t>
            </a:r>
            <a:r>
              <a:rPr dirty="0" spc="-315"/>
              <a:t> </a:t>
            </a:r>
            <a:r>
              <a:rPr dirty="0" spc="-65"/>
              <a:t>500</a:t>
            </a:r>
            <a:r>
              <a:rPr dirty="0" spc="-310"/>
              <a:t> </a:t>
            </a:r>
            <a:r>
              <a:rPr dirty="0" spc="-140"/>
              <a:t>Times</a:t>
            </a:r>
            <a:r>
              <a:rPr dirty="0" spc="-315"/>
              <a:t> </a:t>
            </a:r>
            <a:r>
              <a:rPr dirty="0" spc="-180"/>
              <a:t>Per</a:t>
            </a:r>
            <a:r>
              <a:rPr dirty="0" spc="-310"/>
              <a:t> </a:t>
            </a:r>
            <a:r>
              <a:rPr dirty="0" spc="-20"/>
              <a:t>Year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1424" y="1202625"/>
            <a:ext cx="2809000" cy="368455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52823" y="1202625"/>
            <a:ext cx="2646601" cy="3684549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5" b="1">
                <a:latin typeface="Century Gothic"/>
                <a:cs typeface="Century Gothic"/>
              </a:rPr>
              <a:t>10</a:t>
            </a:fld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86B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79" y="4434481"/>
            <a:ext cx="1136117" cy="3315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9143997" cy="85448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85491" y="2036244"/>
            <a:ext cx="4774565" cy="998855"/>
          </a:xfrm>
          <a:prstGeom prst="rect"/>
        </p:spPr>
        <p:txBody>
          <a:bodyPr wrap="square" lIns="0" tIns="26034" rIns="0" bIns="0" rtlCol="0" vert="horz">
            <a:spAutoFit/>
          </a:bodyPr>
          <a:lstStyle/>
          <a:p>
            <a:pPr marL="194310" marR="5080" indent="-182245">
              <a:lnSpc>
                <a:spcPts val="3829"/>
              </a:lnSpc>
              <a:spcBef>
                <a:spcPts val="204"/>
              </a:spcBef>
            </a:pPr>
            <a:r>
              <a:rPr dirty="0" sz="3200" spc="-70">
                <a:solidFill>
                  <a:srgbClr val="FFFFFF"/>
                </a:solidFill>
              </a:rPr>
              <a:t>Our</a:t>
            </a:r>
            <a:r>
              <a:rPr dirty="0" sz="3200" spc="-355">
                <a:solidFill>
                  <a:srgbClr val="FFFFFF"/>
                </a:solidFill>
              </a:rPr>
              <a:t> </a:t>
            </a:r>
            <a:r>
              <a:rPr dirty="0" sz="3200" spc="-70">
                <a:solidFill>
                  <a:srgbClr val="FFFFFF"/>
                </a:solidFill>
              </a:rPr>
              <a:t>Customer</a:t>
            </a:r>
            <a:r>
              <a:rPr dirty="0" sz="3200" spc="-350">
                <a:solidFill>
                  <a:srgbClr val="FFFFFF"/>
                </a:solidFill>
              </a:rPr>
              <a:t> </a:t>
            </a:r>
            <a:r>
              <a:rPr dirty="0" sz="3200" spc="-110">
                <a:solidFill>
                  <a:srgbClr val="FFFFFF"/>
                </a:solidFill>
              </a:rPr>
              <a:t>Solution </a:t>
            </a:r>
            <a:r>
              <a:rPr dirty="0" sz="3200" spc="-195">
                <a:solidFill>
                  <a:srgbClr val="FFFFFF"/>
                </a:solidFill>
              </a:rPr>
              <a:t>For</a:t>
            </a:r>
            <a:r>
              <a:rPr dirty="0" sz="3200" spc="-385">
                <a:solidFill>
                  <a:srgbClr val="FFFFFF"/>
                </a:solidFill>
              </a:rPr>
              <a:t> </a:t>
            </a:r>
            <a:r>
              <a:rPr dirty="0" sz="3200" spc="-114">
                <a:solidFill>
                  <a:srgbClr val="FFFFFF"/>
                </a:solidFill>
              </a:rPr>
              <a:t>Franchise</a:t>
            </a:r>
            <a:r>
              <a:rPr dirty="0" sz="3200" spc="-380">
                <a:solidFill>
                  <a:srgbClr val="FFFFFF"/>
                </a:solidFill>
              </a:rPr>
              <a:t> </a:t>
            </a:r>
            <a:r>
              <a:rPr dirty="0" sz="3200" spc="-10">
                <a:solidFill>
                  <a:srgbClr val="FFFFFF"/>
                </a:solidFill>
              </a:rPr>
              <a:t>Brands</a:t>
            </a:r>
            <a:endParaRPr sz="3200"/>
          </a:p>
        </p:txBody>
      </p:sp>
      <p:sp>
        <p:nvSpPr>
          <p:cNvPr id="6" name="object 6" descr=""/>
          <p:cNvSpPr txBox="1"/>
          <p:nvPr/>
        </p:nvSpPr>
        <p:spPr>
          <a:xfrm>
            <a:off x="8470582" y="4494671"/>
            <a:ext cx="24511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5">
                <a:solidFill>
                  <a:srgbClr val="FFFFFF"/>
                </a:solidFill>
                <a:latin typeface="Arial Black"/>
                <a:cs typeface="Arial Black"/>
              </a:rPr>
              <a:t>40</a:t>
            </a:r>
            <a:endParaRPr sz="13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79" y="4434480"/>
            <a:ext cx="1136116" cy="331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2255">
              <a:lnSpc>
                <a:spcPct val="100000"/>
              </a:lnSpc>
              <a:spcBef>
                <a:spcPts val="100"/>
              </a:spcBef>
            </a:pPr>
            <a:r>
              <a:rPr dirty="0" spc="-155"/>
              <a:t>Holistic</a:t>
            </a:r>
            <a:r>
              <a:rPr dirty="0" spc="-295"/>
              <a:t> </a:t>
            </a:r>
            <a:r>
              <a:rPr dirty="0" spc="-175"/>
              <a:t>Review</a:t>
            </a:r>
            <a:r>
              <a:rPr dirty="0" spc="-295"/>
              <a:t> </a:t>
            </a:r>
            <a:r>
              <a:rPr dirty="0" spc="-90"/>
              <a:t>Generation</a:t>
            </a:r>
            <a:r>
              <a:rPr dirty="0" spc="-295"/>
              <a:t> </a:t>
            </a:r>
            <a:r>
              <a:rPr dirty="0" spc="-10"/>
              <a:t>Approach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4575" y="1872325"/>
            <a:ext cx="1925098" cy="204919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900475" y="1762037"/>
            <a:ext cx="40449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Lucida Sans Unicode"/>
                <a:cs typeface="Lucida Sans Unicode"/>
              </a:rPr>
              <a:t>Email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900475" y="2203911"/>
            <a:ext cx="5238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Lucida Sans Unicode"/>
                <a:cs typeface="Lucida Sans Unicode"/>
              </a:rPr>
              <a:t>Texting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352000" y="1787849"/>
            <a:ext cx="7950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Lucida Sans Unicode"/>
                <a:cs typeface="Lucida Sans Unicode"/>
              </a:rPr>
              <a:t>Voicemails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352000" y="3292287"/>
            <a:ext cx="8147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Lucida Sans Unicode"/>
                <a:cs typeface="Lucida Sans Unicode"/>
              </a:rPr>
              <a:t>Direct</a:t>
            </a:r>
            <a:r>
              <a:rPr dirty="0" sz="1100" spc="-55">
                <a:latin typeface="Lucida Sans Unicode"/>
                <a:cs typeface="Lucida Sans Unicode"/>
              </a:rPr>
              <a:t> </a:t>
            </a:r>
            <a:r>
              <a:rPr dirty="0" sz="1100" spc="-10">
                <a:latin typeface="Lucida Sans Unicode"/>
                <a:cs typeface="Lucida Sans Unicode"/>
              </a:rPr>
              <a:t>Calls</a:t>
            </a:r>
            <a:endParaRPr sz="1100">
              <a:latin typeface="Lucida Sans Unicode"/>
              <a:cs typeface="Lucida Sans Unicode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2240" y="1679150"/>
            <a:ext cx="400218" cy="40019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2250" y="2161261"/>
            <a:ext cx="400199" cy="40017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78775" y="1697337"/>
            <a:ext cx="400199" cy="400178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844309" y="3311561"/>
            <a:ext cx="12661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Lucida Sans Unicode"/>
                <a:cs typeface="Lucida Sans Unicode"/>
              </a:rPr>
              <a:t>Branded</a:t>
            </a:r>
            <a:r>
              <a:rPr dirty="0" sz="1100" spc="105"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Lucida Sans Unicode"/>
                <a:cs typeface="Lucida Sans Unicode"/>
              </a:rPr>
              <a:t>URL</a:t>
            </a:r>
            <a:r>
              <a:rPr dirty="0" sz="1100" spc="105"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Lucida Sans Unicode"/>
                <a:cs typeface="Lucida Sans Unicode"/>
              </a:rPr>
              <a:t>Links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352000" y="2203911"/>
            <a:ext cx="75374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Lucida Sans Unicode"/>
                <a:cs typeface="Lucida Sans Unicode"/>
              </a:rPr>
              <a:t>Direct</a:t>
            </a:r>
            <a:r>
              <a:rPr dirty="0" sz="1100" spc="-55"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Lucida Sans Unicode"/>
                <a:cs typeface="Lucida Sans Unicode"/>
              </a:rPr>
              <a:t>Mail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352000" y="2757724"/>
            <a:ext cx="7207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Lucida Sans Unicode"/>
                <a:cs typeface="Lucida Sans Unicode"/>
              </a:rPr>
              <a:t>Brand</a:t>
            </a:r>
            <a:r>
              <a:rPr dirty="0" sz="1100" spc="125"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Lucida Sans Unicode"/>
                <a:cs typeface="Lucida Sans Unicode"/>
              </a:rPr>
              <a:t>Kits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756975" y="2162399"/>
            <a:ext cx="643890" cy="1473835"/>
            <a:chOff x="5756975" y="2162399"/>
            <a:chExt cx="643890" cy="1473835"/>
          </a:xfrm>
        </p:grpSpPr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78775" y="2162399"/>
              <a:ext cx="400199" cy="40019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78775" y="2691600"/>
              <a:ext cx="400199" cy="35137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56975" y="3206534"/>
              <a:ext cx="643799" cy="429199"/>
            </a:xfrm>
            <a:prstGeom prst="rect">
              <a:avLst/>
            </a:prstGeom>
          </p:spPr>
        </p:pic>
      </p:grp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4050" y="3263550"/>
            <a:ext cx="276599" cy="276599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67275" y="3702349"/>
            <a:ext cx="400199" cy="400199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1915900" y="3792887"/>
            <a:ext cx="11436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Lucida Sans Unicode"/>
                <a:cs typeface="Lucida Sans Unicode"/>
              </a:rPr>
              <a:t>Retargeting</a:t>
            </a:r>
            <a:r>
              <a:rPr dirty="0" sz="1100" spc="190"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Lucida Sans Unicode"/>
                <a:cs typeface="Lucida Sans Unicode"/>
              </a:rPr>
              <a:t>Ads</a:t>
            </a:r>
            <a:endParaRPr sz="1100">
              <a:latin typeface="Lucida Sans Unicode"/>
              <a:cs typeface="Lucida Sans Unicode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16127" y="3739700"/>
            <a:ext cx="325498" cy="325498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6379900" y="3792887"/>
            <a:ext cx="58991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Lucida Sans Unicode"/>
                <a:cs typeface="Lucida Sans Unicode"/>
              </a:rPr>
              <a:t>Training</a:t>
            </a:r>
            <a:endParaRPr sz="1100">
              <a:latin typeface="Lucida Sans Unicode"/>
              <a:cs typeface="Lucida Sans Unicode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46848" y="2673674"/>
            <a:ext cx="429224" cy="429199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1873774" y="2757737"/>
            <a:ext cx="70929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Lucida Sans Unicode"/>
                <a:cs typeface="Lucida Sans Unicode"/>
              </a:rPr>
              <a:t>QR</a:t>
            </a:r>
            <a:r>
              <a:rPr dirty="0" sz="1100" spc="-75">
                <a:latin typeface="Lucida Sans Unicode"/>
                <a:cs typeface="Lucida Sans Unicode"/>
              </a:rPr>
              <a:t> </a:t>
            </a:r>
            <a:r>
              <a:rPr dirty="0" sz="1100" spc="-10">
                <a:latin typeface="Lucida Sans Unicode"/>
                <a:cs typeface="Lucida Sans Unicode"/>
              </a:rPr>
              <a:t>Codes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766513" y="1281988"/>
            <a:ext cx="6965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ONLINE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258081" y="1281988"/>
            <a:ext cx="7848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OFFLINE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2399562" y="1897426"/>
            <a:ext cx="3497579" cy="2014220"/>
          </a:xfrm>
          <a:custGeom>
            <a:avLst/>
            <a:gdLst/>
            <a:ahLst/>
            <a:cxnLst/>
            <a:rect l="l" t="t" r="r" b="b"/>
            <a:pathLst>
              <a:path w="3497579" h="2014220">
                <a:moveTo>
                  <a:pt x="0" y="496"/>
                </a:moveTo>
                <a:lnTo>
                  <a:pt x="1308300" y="976696"/>
                </a:lnTo>
              </a:path>
              <a:path w="3497579" h="2014220">
                <a:moveTo>
                  <a:pt x="108299" y="420796"/>
                </a:moveTo>
                <a:lnTo>
                  <a:pt x="1321800" y="990196"/>
                </a:lnTo>
              </a:path>
              <a:path w="3497579" h="2014220">
                <a:moveTo>
                  <a:pt x="277799" y="969796"/>
                </a:moveTo>
                <a:lnTo>
                  <a:pt x="1321800" y="983296"/>
                </a:lnTo>
              </a:path>
              <a:path w="3497579" h="2014220">
                <a:moveTo>
                  <a:pt x="725399" y="1450995"/>
                </a:moveTo>
                <a:lnTo>
                  <a:pt x="1308300" y="996796"/>
                </a:lnTo>
              </a:path>
              <a:path w="3497579" h="2014220">
                <a:moveTo>
                  <a:pt x="677874" y="1925695"/>
                </a:moveTo>
                <a:lnTo>
                  <a:pt x="1315075" y="990296"/>
                </a:lnTo>
              </a:path>
              <a:path w="3497579" h="2014220">
                <a:moveTo>
                  <a:pt x="3479213" y="0"/>
                </a:moveTo>
                <a:lnTo>
                  <a:pt x="2623313" y="976499"/>
                </a:lnTo>
              </a:path>
              <a:path w="3497579" h="2014220">
                <a:moveTo>
                  <a:pt x="3479212" y="969860"/>
                </a:moveTo>
                <a:lnTo>
                  <a:pt x="2616412" y="976460"/>
                </a:lnTo>
              </a:path>
              <a:path w="3497579" h="2014220">
                <a:moveTo>
                  <a:pt x="3477262" y="603798"/>
                </a:moveTo>
                <a:lnTo>
                  <a:pt x="2616262" y="977598"/>
                </a:lnTo>
              </a:path>
              <a:path w="3497579" h="2014220">
                <a:moveTo>
                  <a:pt x="2616412" y="983407"/>
                </a:moveTo>
                <a:lnTo>
                  <a:pt x="3497512" y="1552807"/>
                </a:lnTo>
              </a:path>
              <a:path w="3497579" h="2014220">
                <a:moveTo>
                  <a:pt x="2623187" y="990148"/>
                </a:moveTo>
                <a:lnTo>
                  <a:pt x="3409487" y="2013748"/>
                </a:lnTo>
              </a:path>
            </a:pathLst>
          </a:custGeom>
          <a:ln w="9524">
            <a:solidFill>
              <a:srgbClr val="002A4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7482" y="988556"/>
            <a:ext cx="2714448" cy="31663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31950" y="1382323"/>
            <a:ext cx="3371850" cy="168402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139065">
              <a:lnSpc>
                <a:spcPts val="1300"/>
              </a:lnSpc>
              <a:spcBef>
                <a:spcPts val="260"/>
              </a:spcBef>
            </a:pPr>
            <a:r>
              <a:rPr dirty="0" sz="1200" spc="70">
                <a:solidFill>
                  <a:srgbClr val="48535A"/>
                </a:solidFill>
                <a:latin typeface="Lucida Sans Unicode"/>
                <a:cs typeface="Lucida Sans Unicode"/>
              </a:rPr>
              <a:t>Company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 branded QR </a:t>
            </a:r>
            <a:r>
              <a:rPr dirty="0" sz="1200" spc="50">
                <a:solidFill>
                  <a:srgbClr val="48535A"/>
                </a:solidFill>
                <a:latin typeface="Lucida Sans Unicode"/>
                <a:cs typeface="Lucida Sans Unicode"/>
              </a:rPr>
              <a:t>codes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90">
                <a:solidFill>
                  <a:srgbClr val="48535A"/>
                </a:solidFill>
                <a:latin typeface="Lucida Sans Unicode"/>
                <a:cs typeface="Lucida Sans Unicode"/>
              </a:rPr>
              <a:t>can</a:t>
            </a:r>
            <a:r>
              <a:rPr dirty="0" sz="1200" spc="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60">
                <a:solidFill>
                  <a:srgbClr val="48535A"/>
                </a:solidFill>
                <a:latin typeface="Lucida Sans Unicode"/>
                <a:cs typeface="Lucida Sans Unicode"/>
              </a:rPr>
              <a:t>be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used </a:t>
            </a:r>
            <a:r>
              <a:rPr dirty="0" sz="1200" spc="65">
                <a:solidFill>
                  <a:srgbClr val="48535A"/>
                </a:solidFill>
                <a:latin typeface="Lucida Sans Unicode"/>
                <a:cs typeface="Lucida Sans Unicode"/>
              </a:rPr>
              <a:t>at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 office locations or</a:t>
            </a:r>
            <a:r>
              <a:rPr dirty="0" sz="1200" spc="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by </a:t>
            </a:r>
            <a:r>
              <a:rPr dirty="0" sz="1200" spc="75">
                <a:solidFill>
                  <a:srgbClr val="48535A"/>
                </a:solidFill>
                <a:latin typeface="Lucida Sans Unicode"/>
                <a:cs typeface="Lucida Sans Unicode"/>
              </a:rPr>
              <a:t>team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members.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ts val="1170"/>
              </a:lnSpc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They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60">
                <a:solidFill>
                  <a:srgbClr val="48535A"/>
                </a:solidFill>
                <a:latin typeface="Lucida Sans Unicode"/>
                <a:cs typeface="Lucida Sans Unicode"/>
              </a:rPr>
              <a:t>make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45">
                <a:solidFill>
                  <a:srgbClr val="48535A"/>
                </a:solidFill>
                <a:latin typeface="Lucida Sans Unicode"/>
                <a:cs typeface="Lucida Sans Unicode"/>
              </a:rPr>
              <a:t>it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70">
                <a:solidFill>
                  <a:srgbClr val="48535A"/>
                </a:solidFill>
                <a:latin typeface="Lucida Sans Unicode"/>
                <a:cs typeface="Lucida Sans Unicode"/>
              </a:rPr>
              <a:t>easy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for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someone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to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55">
                <a:solidFill>
                  <a:srgbClr val="48535A"/>
                </a:solidFill>
                <a:latin typeface="Lucida Sans Unicode"/>
                <a:cs typeface="Lucida Sans Unicode"/>
              </a:rPr>
              <a:t>leave</a:t>
            </a:r>
            <a:r>
              <a:rPr dirty="0" sz="1200" spc="-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5">
                <a:solidFill>
                  <a:srgbClr val="48535A"/>
                </a:solidFill>
                <a:latin typeface="Lucida Sans Unicode"/>
                <a:cs typeface="Lucida Sans Unicode"/>
              </a:rPr>
              <a:t>you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ts val="1355"/>
              </a:lnSpc>
            </a:pPr>
            <a:r>
              <a:rPr dirty="0" sz="1200" spc="145">
                <a:solidFill>
                  <a:srgbClr val="48535A"/>
                </a:solidFill>
                <a:latin typeface="Lucida Sans Unicode"/>
                <a:cs typeface="Lucida Sans Unicode"/>
              </a:rPr>
              <a:t>a</a:t>
            </a:r>
            <a:r>
              <a:rPr dirty="0" sz="1200" spc="-6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review</a:t>
            </a:r>
            <a:endParaRPr sz="1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Lucida Sans Unicode"/>
              <a:cs typeface="Lucida Sans Unicode"/>
            </a:endParaRPr>
          </a:p>
          <a:p>
            <a:pPr marL="469265" indent="-32004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Unique</a:t>
            </a:r>
            <a:r>
              <a:rPr dirty="0" sz="1200" spc="-3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for</a:t>
            </a:r>
            <a:r>
              <a:rPr dirty="0" sz="1200" spc="-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85">
                <a:solidFill>
                  <a:srgbClr val="48535A"/>
                </a:solidFill>
                <a:latin typeface="Lucida Sans Unicode"/>
                <a:cs typeface="Lucida Sans Unicode"/>
              </a:rPr>
              <a:t>each</a:t>
            </a:r>
            <a:r>
              <a:rPr dirty="0" sz="1200" spc="-3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location</a:t>
            </a:r>
            <a:endParaRPr sz="1200">
              <a:latin typeface="Lucida Sans Unicode"/>
              <a:cs typeface="Lucida Sans Unicode"/>
            </a:endParaRPr>
          </a:p>
          <a:p>
            <a:pPr marL="469265" indent="-320040">
              <a:lnSpc>
                <a:spcPct val="100000"/>
              </a:lnSpc>
              <a:spcBef>
                <a:spcPts val="68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 spc="80">
                <a:solidFill>
                  <a:srgbClr val="48535A"/>
                </a:solidFill>
                <a:latin typeface="Lucida Sans Unicode"/>
                <a:cs typeface="Lucida Sans Unicode"/>
              </a:rPr>
              <a:t>Can</a:t>
            </a:r>
            <a:r>
              <a:rPr dirty="0" sz="1200" spc="-2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60">
                <a:solidFill>
                  <a:srgbClr val="48535A"/>
                </a:solidFill>
                <a:latin typeface="Lucida Sans Unicode"/>
                <a:cs typeface="Lucida Sans Unicode"/>
              </a:rPr>
              <a:t>be</a:t>
            </a:r>
            <a:r>
              <a:rPr dirty="0" sz="1200" spc="-2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used</a:t>
            </a:r>
            <a:r>
              <a:rPr dirty="0" sz="1200" spc="-2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digitally</a:t>
            </a:r>
            <a:r>
              <a:rPr dirty="0" sz="1200" spc="-2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or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in</a:t>
            </a:r>
            <a:r>
              <a:rPr dirty="0" sz="1200" spc="-2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print</a:t>
            </a:r>
            <a:endParaRPr sz="1200">
              <a:latin typeface="Lucida Sans Unicode"/>
              <a:cs typeface="Lucida Sans Unicode"/>
            </a:endParaRPr>
          </a:p>
          <a:p>
            <a:pPr marL="469265" indent="-320040">
              <a:lnSpc>
                <a:spcPct val="100000"/>
              </a:lnSpc>
              <a:spcBef>
                <a:spcPts val="73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Make</a:t>
            </a:r>
            <a:r>
              <a:rPr dirty="0" sz="1200" spc="-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45">
                <a:solidFill>
                  <a:srgbClr val="48535A"/>
                </a:solidFill>
                <a:latin typeface="Lucida Sans Unicode"/>
                <a:cs typeface="Lucida Sans Unicode"/>
              </a:rPr>
              <a:t>it</a:t>
            </a:r>
            <a:r>
              <a:rPr dirty="0" sz="1200" spc="-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380">
                <a:solidFill>
                  <a:srgbClr val="48535A"/>
                </a:solidFill>
                <a:latin typeface="Lucida Sans Unicode"/>
                <a:cs typeface="Lucida Sans Unicode"/>
              </a:rPr>
              <a:t>1</a:t>
            </a:r>
            <a:r>
              <a:rPr dirty="0" sz="1200" spc="-2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click</a:t>
            </a:r>
            <a:r>
              <a:rPr dirty="0" sz="1200" spc="-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for</a:t>
            </a:r>
            <a:r>
              <a:rPr dirty="0" sz="1200" spc="-2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customer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9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1948" y="404401"/>
            <a:ext cx="2833370" cy="635000"/>
          </a:xfrm>
          <a:prstGeom prst="rect"/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200" spc="-80"/>
              <a:t>Review</a:t>
            </a:r>
            <a:r>
              <a:rPr dirty="0" sz="1200" spc="-105"/>
              <a:t> </a:t>
            </a:r>
            <a:r>
              <a:rPr dirty="0" sz="1200" spc="-10"/>
              <a:t>Generation</a:t>
            </a:r>
            <a:endParaRPr sz="1200"/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2400" spc="-40">
                <a:solidFill>
                  <a:srgbClr val="33475B"/>
                </a:solidFill>
              </a:rPr>
              <a:t>Custom</a:t>
            </a:r>
            <a:r>
              <a:rPr dirty="0" sz="2400" spc="-270">
                <a:solidFill>
                  <a:srgbClr val="33475B"/>
                </a:solidFill>
              </a:rPr>
              <a:t> </a:t>
            </a:r>
            <a:r>
              <a:rPr dirty="0" sz="2400" spc="-220">
                <a:solidFill>
                  <a:srgbClr val="33475B"/>
                </a:solidFill>
              </a:rPr>
              <a:t>QR</a:t>
            </a:r>
            <a:r>
              <a:rPr dirty="0" sz="2400" spc="-270">
                <a:solidFill>
                  <a:srgbClr val="33475B"/>
                </a:solidFill>
              </a:rPr>
              <a:t> </a:t>
            </a:r>
            <a:r>
              <a:rPr dirty="0" sz="2400" spc="-55">
                <a:solidFill>
                  <a:srgbClr val="33475B"/>
                </a:solidFill>
              </a:rPr>
              <a:t>Codes</a:t>
            </a:r>
            <a:endParaRPr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8800" y="1531287"/>
            <a:ext cx="3591800" cy="206467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31950" y="1382323"/>
            <a:ext cx="3201035" cy="152209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ct val="89400"/>
              </a:lnSpc>
              <a:spcBef>
                <a:spcPts val="250"/>
              </a:spcBef>
            </a:pPr>
            <a:r>
              <a:rPr dirty="0" sz="1200" spc="70">
                <a:solidFill>
                  <a:srgbClr val="48535A"/>
                </a:solidFill>
                <a:latin typeface="Lucida Sans Unicode"/>
                <a:cs typeface="Lucida Sans Unicode"/>
              </a:rPr>
              <a:t>Company</a:t>
            </a:r>
            <a:r>
              <a:rPr dirty="0" sz="1200" spc="5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branded</a:t>
            </a:r>
            <a:r>
              <a:rPr dirty="0" sz="1200" spc="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60">
                <a:solidFill>
                  <a:srgbClr val="48535A"/>
                </a:solidFill>
                <a:latin typeface="Lucida Sans Unicode"/>
                <a:cs typeface="Lucida Sans Unicode"/>
              </a:rPr>
              <a:t>URL’s</a:t>
            </a:r>
            <a:r>
              <a:rPr dirty="0" sz="1200" spc="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look</a:t>
            </a:r>
            <a:r>
              <a:rPr dirty="0" sz="1200" spc="5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great</a:t>
            </a:r>
            <a:r>
              <a:rPr dirty="0" sz="1200" spc="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45">
                <a:solidFill>
                  <a:srgbClr val="48535A"/>
                </a:solidFill>
                <a:latin typeface="Lucida Sans Unicode"/>
                <a:cs typeface="Lucida Sans Unicode"/>
              </a:rPr>
              <a:t>and </a:t>
            </a:r>
            <a:r>
              <a:rPr dirty="0" sz="1200" spc="60">
                <a:solidFill>
                  <a:srgbClr val="48535A"/>
                </a:solidFill>
                <a:latin typeface="Lucida Sans Unicode"/>
                <a:cs typeface="Lucida Sans Unicode"/>
              </a:rPr>
              <a:t>make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 the</a:t>
            </a:r>
            <a:r>
              <a:rPr dirty="0" sz="1200" spc="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customer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trust</a:t>
            </a:r>
            <a:r>
              <a:rPr dirty="0" sz="1200" spc="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the </a:t>
            </a:r>
            <a:r>
              <a:rPr dirty="0" sz="1200" spc="-65">
                <a:solidFill>
                  <a:srgbClr val="48535A"/>
                </a:solidFill>
                <a:latin typeface="Lucida Sans Unicode"/>
                <a:cs typeface="Lucida Sans Unicode"/>
              </a:rPr>
              <a:t>URL</a:t>
            </a:r>
            <a:r>
              <a:rPr dirty="0" sz="1200" spc="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vs.</a:t>
            </a:r>
            <a:r>
              <a:rPr dirty="0" sz="1200" spc="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30">
                <a:solidFill>
                  <a:srgbClr val="48535A"/>
                </a:solidFill>
                <a:latin typeface="Lucida Sans Unicode"/>
                <a:cs typeface="Lucida Sans Unicode"/>
              </a:rPr>
              <a:t>some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website</a:t>
            </a:r>
            <a:r>
              <a:rPr dirty="0" sz="1200" spc="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they</a:t>
            </a:r>
            <a:r>
              <a:rPr dirty="0" sz="1200" spc="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don’t</a:t>
            </a:r>
            <a:r>
              <a:rPr dirty="0" sz="1200" spc="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know.</a:t>
            </a:r>
            <a:endParaRPr sz="1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Lucida Sans Unicode"/>
              <a:cs typeface="Lucida Sans Unicode"/>
            </a:endParaRPr>
          </a:p>
          <a:p>
            <a:pPr marL="469265" indent="-32004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Unique</a:t>
            </a:r>
            <a:r>
              <a:rPr dirty="0" sz="1200" spc="-3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for</a:t>
            </a:r>
            <a:r>
              <a:rPr dirty="0" sz="1200" spc="-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85">
                <a:solidFill>
                  <a:srgbClr val="48535A"/>
                </a:solidFill>
                <a:latin typeface="Lucida Sans Unicode"/>
                <a:cs typeface="Lucida Sans Unicode"/>
              </a:rPr>
              <a:t>each</a:t>
            </a:r>
            <a:r>
              <a:rPr dirty="0" sz="1200" spc="-3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location</a:t>
            </a:r>
            <a:endParaRPr sz="1200">
              <a:latin typeface="Lucida Sans Unicode"/>
              <a:cs typeface="Lucida Sans Unicode"/>
            </a:endParaRPr>
          </a:p>
          <a:p>
            <a:pPr marL="469265" indent="-320040">
              <a:lnSpc>
                <a:spcPct val="100000"/>
              </a:lnSpc>
              <a:spcBef>
                <a:spcPts val="68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 spc="80">
                <a:solidFill>
                  <a:srgbClr val="48535A"/>
                </a:solidFill>
                <a:latin typeface="Lucida Sans Unicode"/>
                <a:cs typeface="Lucida Sans Unicode"/>
              </a:rPr>
              <a:t>Can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60">
                <a:solidFill>
                  <a:srgbClr val="48535A"/>
                </a:solidFill>
                <a:latin typeface="Lucida Sans Unicode"/>
                <a:cs typeface="Lucida Sans Unicode"/>
              </a:rPr>
              <a:t>be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 used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anywhere</a:t>
            </a:r>
            <a:endParaRPr sz="1200">
              <a:latin typeface="Lucida Sans Unicode"/>
              <a:cs typeface="Lucida Sans Unicode"/>
            </a:endParaRPr>
          </a:p>
          <a:p>
            <a:pPr marL="469265" indent="-320040">
              <a:lnSpc>
                <a:spcPct val="100000"/>
              </a:lnSpc>
              <a:spcBef>
                <a:spcPts val="73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Make</a:t>
            </a:r>
            <a:r>
              <a:rPr dirty="0" sz="1200" spc="-2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70">
                <a:solidFill>
                  <a:srgbClr val="48535A"/>
                </a:solidFill>
                <a:latin typeface="Lucida Sans Unicode"/>
                <a:cs typeface="Lucida Sans Unicode"/>
              </a:rPr>
              <a:t>easy</a:t>
            </a:r>
            <a:r>
              <a:rPr dirty="0" sz="1200" spc="-2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380">
                <a:solidFill>
                  <a:srgbClr val="48535A"/>
                </a:solidFill>
                <a:latin typeface="Lucida Sans Unicode"/>
                <a:cs typeface="Lucida Sans Unicode"/>
              </a:rPr>
              <a:t>1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click</a:t>
            </a:r>
            <a:r>
              <a:rPr dirty="0" sz="1200" spc="-2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for</a:t>
            </a:r>
            <a:r>
              <a:rPr dirty="0" sz="1200" spc="-2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the</a:t>
            </a:r>
            <a:r>
              <a:rPr dirty="0" sz="1200" spc="-2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customer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9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1948" y="404401"/>
            <a:ext cx="3508375" cy="635000"/>
          </a:xfrm>
          <a:prstGeom prst="rect"/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200" spc="-80"/>
              <a:t>Review</a:t>
            </a:r>
            <a:r>
              <a:rPr dirty="0" sz="1200" spc="-105"/>
              <a:t> </a:t>
            </a:r>
            <a:r>
              <a:rPr dirty="0" sz="1200" spc="-10"/>
              <a:t>Generation</a:t>
            </a:r>
            <a:endParaRPr sz="1200"/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2400" spc="-40">
                <a:solidFill>
                  <a:srgbClr val="33475B"/>
                </a:solidFill>
              </a:rPr>
              <a:t>Custom</a:t>
            </a:r>
            <a:r>
              <a:rPr dirty="0" sz="2400" spc="-254">
                <a:solidFill>
                  <a:srgbClr val="33475B"/>
                </a:solidFill>
              </a:rPr>
              <a:t> </a:t>
            </a:r>
            <a:r>
              <a:rPr dirty="0" sz="2400" spc="-114">
                <a:solidFill>
                  <a:srgbClr val="33475B"/>
                </a:solidFill>
              </a:rPr>
              <a:t>Request</a:t>
            </a:r>
            <a:r>
              <a:rPr dirty="0" sz="2400" spc="-250">
                <a:solidFill>
                  <a:srgbClr val="33475B"/>
                </a:solidFill>
              </a:rPr>
              <a:t> </a:t>
            </a:r>
            <a:r>
              <a:rPr dirty="0" sz="2400" spc="-204">
                <a:solidFill>
                  <a:srgbClr val="33475B"/>
                </a:solidFill>
              </a:rPr>
              <a:t>URL’s</a:t>
            </a:r>
            <a:endParaRPr sz="2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125350" y="0"/>
            <a:ext cx="5019040" cy="5135880"/>
            <a:chOff x="4125350" y="0"/>
            <a:chExt cx="5019040" cy="51358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7650" y="630375"/>
              <a:ext cx="2750924" cy="364677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082887" y="625612"/>
              <a:ext cx="2760980" cy="3656329"/>
            </a:xfrm>
            <a:custGeom>
              <a:avLst/>
              <a:gdLst/>
              <a:ahLst/>
              <a:cxnLst/>
              <a:rect l="l" t="t" r="r" b="b"/>
              <a:pathLst>
                <a:path w="2760979" h="3656329">
                  <a:moveTo>
                    <a:pt x="0" y="0"/>
                  </a:moveTo>
                  <a:lnTo>
                    <a:pt x="2760449" y="0"/>
                  </a:lnTo>
                  <a:lnTo>
                    <a:pt x="2760449" y="3656298"/>
                  </a:lnTo>
                  <a:lnTo>
                    <a:pt x="0" y="365629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2A4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31950" y="1382323"/>
            <a:ext cx="3432175" cy="152209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ct val="89400"/>
              </a:lnSpc>
              <a:spcBef>
                <a:spcPts val="250"/>
              </a:spcBef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Automatically</a:t>
            </a:r>
            <a:r>
              <a:rPr dirty="0" sz="1200" spc="26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send</a:t>
            </a:r>
            <a:r>
              <a:rPr dirty="0" sz="1200" spc="26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customers</a:t>
            </a:r>
            <a:r>
              <a:rPr dirty="0" sz="1200" spc="26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pre-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recorded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voicemail</a:t>
            </a:r>
            <a:r>
              <a:rPr dirty="0" sz="1200" spc="6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thanking</a:t>
            </a:r>
            <a:r>
              <a:rPr dirty="0" sz="1200" spc="6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them</a:t>
            </a:r>
            <a:r>
              <a:rPr dirty="0" sz="1200" spc="6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for</a:t>
            </a:r>
            <a:r>
              <a:rPr dirty="0" sz="1200" spc="6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working</a:t>
            </a:r>
            <a:r>
              <a:rPr dirty="0" sz="1200" spc="6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with</a:t>
            </a:r>
            <a:r>
              <a:rPr dirty="0" sz="1200" spc="50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you</a:t>
            </a:r>
            <a:r>
              <a:rPr dirty="0" sz="1200" spc="-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70">
                <a:solidFill>
                  <a:srgbClr val="48535A"/>
                </a:solidFill>
                <a:latin typeface="Lucida Sans Unicode"/>
                <a:cs typeface="Lucida Sans Unicode"/>
              </a:rPr>
              <a:t>and</a:t>
            </a:r>
            <a:r>
              <a:rPr dirty="0" sz="1200" spc="-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asking</a:t>
            </a:r>
            <a:r>
              <a:rPr dirty="0" sz="1200" spc="-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them 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for</a:t>
            </a:r>
            <a:r>
              <a:rPr dirty="0" sz="1200" spc="-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45">
                <a:solidFill>
                  <a:srgbClr val="48535A"/>
                </a:solidFill>
                <a:latin typeface="Lucida Sans Unicode"/>
                <a:cs typeface="Lucida Sans Unicode"/>
              </a:rPr>
              <a:t>a</a:t>
            </a:r>
            <a:r>
              <a:rPr dirty="0" sz="1200" spc="-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review.</a:t>
            </a:r>
            <a:endParaRPr sz="1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Lucida Sans Unicode"/>
              <a:cs typeface="Lucida Sans Unicode"/>
            </a:endParaRPr>
          </a:p>
          <a:p>
            <a:pPr marL="469265" indent="-32004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Recorded</a:t>
            </a:r>
            <a:r>
              <a:rPr dirty="0" sz="1200" spc="1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by</a:t>
            </a:r>
            <a:r>
              <a:rPr dirty="0" sz="1200" spc="1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local</a:t>
            </a:r>
            <a:r>
              <a:rPr dirty="0" sz="1200" spc="1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business</a:t>
            </a:r>
            <a:r>
              <a:rPr dirty="0" sz="1200" spc="13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owner</a:t>
            </a:r>
            <a:endParaRPr sz="1200">
              <a:latin typeface="Lucida Sans Unicode"/>
              <a:cs typeface="Lucida Sans Unicode"/>
            </a:endParaRPr>
          </a:p>
          <a:p>
            <a:pPr marL="469265" indent="-320040">
              <a:lnSpc>
                <a:spcPct val="100000"/>
              </a:lnSpc>
              <a:spcBef>
                <a:spcPts val="68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Local</a:t>
            </a:r>
            <a:r>
              <a:rPr dirty="0" sz="1200" spc="-1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80">
                <a:solidFill>
                  <a:srgbClr val="48535A"/>
                </a:solidFill>
                <a:latin typeface="Lucida Sans Unicode"/>
                <a:cs typeface="Lucida Sans Unicode"/>
              </a:rPr>
              <a:t>area</a:t>
            </a:r>
            <a:r>
              <a:rPr dirty="0" sz="1200" spc="-1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phone</a:t>
            </a:r>
            <a:endParaRPr sz="1200">
              <a:latin typeface="Lucida Sans Unicode"/>
              <a:cs typeface="Lucida Sans Unicode"/>
            </a:endParaRPr>
          </a:p>
          <a:p>
            <a:pPr marL="469265" indent="-320040">
              <a:lnSpc>
                <a:spcPct val="100000"/>
              </a:lnSpc>
              <a:spcBef>
                <a:spcPts val="73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Call</a:t>
            </a:r>
            <a:r>
              <a:rPr dirty="0" sz="1200" spc="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50">
                <a:solidFill>
                  <a:srgbClr val="48535A"/>
                </a:solidFill>
                <a:latin typeface="Lucida Sans Unicode"/>
                <a:cs typeface="Lucida Sans Unicode"/>
              </a:rPr>
              <a:t>back</a:t>
            </a:r>
            <a:r>
              <a:rPr dirty="0" sz="1200" spc="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directly</a:t>
            </a:r>
            <a:r>
              <a:rPr dirty="0" sz="1200" spc="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goes</a:t>
            </a:r>
            <a:r>
              <a:rPr dirty="0" sz="1200" spc="3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to</a:t>
            </a:r>
            <a:r>
              <a:rPr dirty="0" sz="1200" spc="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business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9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 spc="-25"/>
              <a:t>44</a:t>
            </a:fld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948" y="404401"/>
            <a:ext cx="2601595" cy="635000"/>
          </a:xfrm>
          <a:prstGeom prst="rect"/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200" spc="-80"/>
              <a:t>Review</a:t>
            </a:r>
            <a:r>
              <a:rPr dirty="0" sz="1200" spc="-105"/>
              <a:t> </a:t>
            </a:r>
            <a:r>
              <a:rPr dirty="0" sz="1200" spc="-10"/>
              <a:t>Generation</a:t>
            </a:r>
            <a:endParaRPr sz="1200"/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2400" spc="-80">
                <a:solidFill>
                  <a:srgbClr val="33475B"/>
                </a:solidFill>
              </a:rPr>
              <a:t>Voicemail</a:t>
            </a:r>
            <a:r>
              <a:rPr dirty="0" sz="2400" spc="-229">
                <a:solidFill>
                  <a:srgbClr val="33475B"/>
                </a:solidFill>
              </a:rPr>
              <a:t> </a:t>
            </a:r>
            <a:r>
              <a:rPr dirty="0" sz="2400" spc="-45">
                <a:solidFill>
                  <a:srgbClr val="33475B"/>
                </a:solidFill>
              </a:rPr>
              <a:t>Drops</a:t>
            </a:r>
            <a:endParaRPr sz="2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125350" y="0"/>
            <a:ext cx="5019040" cy="5135880"/>
            <a:chOff x="4125350" y="0"/>
            <a:chExt cx="5019040" cy="51358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9075" y="399525"/>
              <a:ext cx="492225" cy="49222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2800" y="399525"/>
              <a:ext cx="492224" cy="49222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5225" y="399525"/>
              <a:ext cx="492224" cy="49222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59762" y="399525"/>
              <a:ext cx="492226" cy="492226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31950" y="1382323"/>
            <a:ext cx="3226435" cy="207454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ct val="89400"/>
              </a:lnSpc>
              <a:spcBef>
                <a:spcPts val="250"/>
              </a:spcBef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Automatically</a:t>
            </a:r>
            <a:r>
              <a:rPr dirty="0" sz="1200" spc="1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share</a:t>
            </a:r>
            <a:r>
              <a:rPr dirty="0" sz="1200" spc="13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reviews</a:t>
            </a:r>
            <a:r>
              <a:rPr dirty="0" sz="1200" spc="1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to</a:t>
            </a:r>
            <a:r>
              <a:rPr dirty="0" sz="1200" spc="13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Facebook,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Instagram,</a:t>
            </a:r>
            <a:r>
              <a:rPr dirty="0" sz="1200" spc="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40">
                <a:solidFill>
                  <a:srgbClr val="48535A"/>
                </a:solidFill>
                <a:latin typeface="Lucida Sans Unicode"/>
                <a:cs typeface="Lucida Sans Unicode"/>
              </a:rPr>
              <a:t>Linkedin,</a:t>
            </a:r>
            <a:r>
              <a:rPr dirty="0" sz="1200" spc="3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Twitter</a:t>
            </a:r>
            <a:r>
              <a:rPr dirty="0" sz="1200" spc="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70">
                <a:solidFill>
                  <a:srgbClr val="48535A"/>
                </a:solidFill>
                <a:latin typeface="Lucida Sans Unicode"/>
                <a:cs typeface="Lucida Sans Unicode"/>
              </a:rPr>
              <a:t>and</a:t>
            </a:r>
            <a:r>
              <a:rPr dirty="0" sz="1200" spc="3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more</a:t>
            </a:r>
            <a:r>
              <a:rPr dirty="0" sz="1200" spc="3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48535A"/>
                </a:solidFill>
                <a:latin typeface="Lucida Sans Unicode"/>
                <a:cs typeface="Lucida Sans Unicode"/>
              </a:rPr>
              <a:t>with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beautiful</a:t>
            </a:r>
            <a:r>
              <a:rPr dirty="0" sz="1200" spc="18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custom</a:t>
            </a:r>
            <a:r>
              <a:rPr dirty="0" sz="1200" spc="19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branded</a:t>
            </a:r>
            <a:r>
              <a:rPr dirty="0" sz="1200" spc="19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imagery.</a:t>
            </a:r>
            <a:endParaRPr sz="1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Lucida Sans Unicode"/>
              <a:cs typeface="Lucida Sans Unicode"/>
            </a:endParaRPr>
          </a:p>
          <a:p>
            <a:pPr marL="469265" indent="-32004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Auto</a:t>
            </a:r>
            <a:r>
              <a:rPr dirty="0" sz="1200" spc="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share</a:t>
            </a:r>
            <a:r>
              <a:rPr dirty="0" sz="1200" spc="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5</a:t>
            </a:r>
            <a:r>
              <a:rPr dirty="0" sz="1200" spc="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star</a:t>
            </a:r>
            <a:r>
              <a:rPr dirty="0" sz="1200" spc="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reviews</a:t>
            </a:r>
            <a:endParaRPr sz="1200">
              <a:latin typeface="Lucida Sans Unicode"/>
              <a:cs typeface="Lucida Sans Unicode"/>
            </a:endParaRPr>
          </a:p>
          <a:p>
            <a:pPr marL="469265" indent="-320040">
              <a:lnSpc>
                <a:spcPct val="100000"/>
              </a:lnSpc>
              <a:spcBef>
                <a:spcPts val="68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Provide</a:t>
            </a:r>
            <a:r>
              <a:rPr dirty="0" sz="1200" spc="-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set of</a:t>
            </a:r>
            <a:r>
              <a:rPr dirty="0" sz="1200" spc="-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45">
                <a:solidFill>
                  <a:srgbClr val="48535A"/>
                </a:solidFill>
                <a:latin typeface="Lucida Sans Unicode"/>
                <a:cs typeface="Lucida Sans Unicode"/>
              </a:rPr>
              <a:t>images</a:t>
            </a:r>
            <a:endParaRPr sz="1200">
              <a:latin typeface="Lucida Sans Unicode"/>
              <a:cs typeface="Lucida Sans Unicode"/>
            </a:endParaRPr>
          </a:p>
          <a:p>
            <a:pPr marL="469265" indent="-320040">
              <a:lnSpc>
                <a:spcPct val="100000"/>
              </a:lnSpc>
              <a:spcBef>
                <a:spcPts val="73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 spc="100">
                <a:solidFill>
                  <a:srgbClr val="48535A"/>
                </a:solidFill>
                <a:latin typeface="Lucida Sans Unicode"/>
                <a:cs typeface="Lucida Sans Unicode"/>
              </a:rPr>
              <a:t>We</a:t>
            </a:r>
            <a:r>
              <a:rPr dirty="0" sz="1200" spc="5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5">
                <a:solidFill>
                  <a:srgbClr val="48535A"/>
                </a:solidFill>
                <a:latin typeface="Lucida Sans Unicode"/>
                <a:cs typeface="Lucida Sans Unicode"/>
              </a:rPr>
              <a:t>will</a:t>
            </a:r>
            <a:r>
              <a:rPr dirty="0" sz="1200" spc="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share</a:t>
            </a:r>
            <a:r>
              <a:rPr dirty="0" sz="1200" spc="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across</a:t>
            </a:r>
            <a:r>
              <a:rPr dirty="0" sz="1200" spc="5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channels</a:t>
            </a:r>
            <a:endParaRPr sz="1200">
              <a:latin typeface="Lucida Sans Unicode"/>
              <a:cs typeface="Lucida Sans Unicode"/>
            </a:endParaRPr>
          </a:p>
          <a:p>
            <a:pPr marL="469265" indent="-320040">
              <a:lnSpc>
                <a:spcPct val="100000"/>
              </a:lnSpc>
              <a:spcBef>
                <a:spcPts val="73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Get</a:t>
            </a:r>
            <a:r>
              <a:rPr dirty="0" sz="1200" spc="105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more</a:t>
            </a:r>
            <a:r>
              <a:rPr dirty="0" sz="1200" spc="1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brand</a:t>
            </a:r>
            <a:r>
              <a:rPr dirty="0" sz="1200" spc="1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48535A"/>
                </a:solidFill>
                <a:latin typeface="Lucida Sans Unicode"/>
                <a:cs typeface="Lucida Sans Unicode"/>
              </a:rPr>
              <a:t>exposure</a:t>
            </a:r>
            <a:endParaRPr sz="1200">
              <a:latin typeface="Lucida Sans Unicode"/>
              <a:cs typeface="Lucida Sans Unicode"/>
            </a:endParaRPr>
          </a:p>
          <a:p>
            <a:pPr marL="469265" indent="-320040">
              <a:lnSpc>
                <a:spcPct val="100000"/>
              </a:lnSpc>
              <a:spcBef>
                <a:spcPts val="73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 spc="75">
                <a:solidFill>
                  <a:srgbClr val="48535A"/>
                </a:solidFill>
                <a:latin typeface="Lucida Sans Unicode"/>
                <a:cs typeface="Lucida Sans Unicode"/>
              </a:rPr>
              <a:t>Save</a:t>
            </a:r>
            <a:r>
              <a:rPr dirty="0" sz="1200" spc="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time</a:t>
            </a:r>
            <a:r>
              <a:rPr dirty="0" sz="1200" spc="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of</a:t>
            </a:r>
            <a:r>
              <a:rPr dirty="0" sz="1200" spc="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48535A"/>
                </a:solidFill>
                <a:latin typeface="Lucida Sans Unicode"/>
                <a:cs typeface="Lucida Sans Unicode"/>
              </a:rPr>
              <a:t>local</a:t>
            </a:r>
            <a:r>
              <a:rPr dirty="0" sz="1200" spc="10">
                <a:solidFill>
                  <a:srgbClr val="48535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55">
                <a:solidFill>
                  <a:srgbClr val="48535A"/>
                </a:solidFill>
                <a:latin typeface="Lucida Sans Unicode"/>
                <a:cs typeface="Lucida Sans Unicode"/>
              </a:rPr>
              <a:t>team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1948" y="404401"/>
            <a:ext cx="2466975" cy="635000"/>
          </a:xfrm>
          <a:prstGeom prst="rect"/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200" spc="-10"/>
              <a:t>Marketing</a:t>
            </a:r>
            <a:endParaRPr sz="1200"/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2400" spc="-114">
                <a:solidFill>
                  <a:srgbClr val="33475B"/>
                </a:solidFill>
              </a:rPr>
              <a:t>Social</a:t>
            </a:r>
            <a:r>
              <a:rPr dirty="0" sz="2400" spc="-260">
                <a:solidFill>
                  <a:srgbClr val="33475B"/>
                </a:solidFill>
              </a:rPr>
              <a:t> </a:t>
            </a:r>
            <a:r>
              <a:rPr dirty="0" sz="2400" spc="-45">
                <a:solidFill>
                  <a:srgbClr val="33475B"/>
                </a:solidFill>
              </a:rPr>
              <a:t>Sharing+</a:t>
            </a:r>
            <a:endParaRPr sz="2400"/>
          </a:p>
        </p:txBody>
      </p:sp>
      <p:grpSp>
        <p:nvGrpSpPr>
          <p:cNvPr id="9" name="object 9" descr=""/>
          <p:cNvGrpSpPr/>
          <p:nvPr/>
        </p:nvGrpSpPr>
        <p:grpSpPr>
          <a:xfrm>
            <a:off x="4320903" y="1291766"/>
            <a:ext cx="4589145" cy="3707765"/>
            <a:chOff x="4320903" y="1291766"/>
            <a:chExt cx="4589145" cy="3707765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57275" y="1291766"/>
              <a:ext cx="2962185" cy="155000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9010" y="1829273"/>
              <a:ext cx="1960764" cy="158084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20903" y="2410578"/>
              <a:ext cx="2306550" cy="258847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96200" y="3470125"/>
              <a:ext cx="2613575" cy="1463600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9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 spc="-25"/>
              <a:t>44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79" y="4434480"/>
            <a:ext cx="1136116" cy="331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4"/>
              <a:t>Potential</a:t>
            </a:r>
            <a:r>
              <a:rPr dirty="0" spc="-315"/>
              <a:t> </a:t>
            </a:r>
            <a:r>
              <a:rPr dirty="0" spc="-114"/>
              <a:t>Buyers</a:t>
            </a:r>
            <a:r>
              <a:rPr dirty="0" spc="-315"/>
              <a:t> </a:t>
            </a:r>
            <a:r>
              <a:rPr dirty="0" spc="-60"/>
              <a:t>Care</a:t>
            </a:r>
            <a:r>
              <a:rPr dirty="0" spc="-310"/>
              <a:t> </a:t>
            </a:r>
            <a:r>
              <a:rPr dirty="0" spc="-140"/>
              <a:t>A</a:t>
            </a:r>
            <a:r>
              <a:rPr dirty="0" spc="-315"/>
              <a:t> </a:t>
            </a:r>
            <a:r>
              <a:rPr dirty="0" spc="-355"/>
              <a:t>LOT</a:t>
            </a:r>
            <a:r>
              <a:rPr dirty="0" spc="-315"/>
              <a:t> </a:t>
            </a:r>
            <a:r>
              <a:rPr dirty="0" spc="-60"/>
              <a:t>About</a:t>
            </a:r>
            <a:r>
              <a:rPr dirty="0" spc="-310"/>
              <a:t> </a:t>
            </a:r>
            <a:r>
              <a:rPr dirty="0" spc="-114"/>
              <a:t>Your</a:t>
            </a:r>
            <a:r>
              <a:rPr dirty="0" spc="-315"/>
              <a:t> </a:t>
            </a:r>
            <a:r>
              <a:rPr dirty="0" spc="-114"/>
              <a:t>Reviews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09425" y="1540504"/>
            <a:ext cx="3911600" cy="2639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50" spc="90" i="1">
                <a:solidFill>
                  <a:srgbClr val="222222"/>
                </a:solidFill>
                <a:latin typeface="Gill Sans MT"/>
                <a:cs typeface="Gill Sans MT"/>
              </a:rPr>
              <a:t>“The</a:t>
            </a:r>
            <a:r>
              <a:rPr dirty="0" sz="2450" spc="-85" i="1">
                <a:solidFill>
                  <a:srgbClr val="222222"/>
                </a:solidFill>
                <a:latin typeface="Gill Sans MT"/>
                <a:cs typeface="Gill Sans MT"/>
              </a:rPr>
              <a:t> </a:t>
            </a:r>
            <a:r>
              <a:rPr dirty="0" sz="2450" spc="180" i="1">
                <a:solidFill>
                  <a:srgbClr val="222222"/>
                </a:solidFill>
                <a:latin typeface="Gill Sans MT"/>
                <a:cs typeface="Gill Sans MT"/>
              </a:rPr>
              <a:t>database</a:t>
            </a:r>
            <a:r>
              <a:rPr dirty="0" sz="2450" spc="-80" i="1">
                <a:solidFill>
                  <a:srgbClr val="222222"/>
                </a:solidFill>
                <a:latin typeface="Gill Sans MT"/>
                <a:cs typeface="Gill Sans MT"/>
              </a:rPr>
              <a:t> </a:t>
            </a:r>
            <a:r>
              <a:rPr dirty="0" sz="2450" spc="215" i="1">
                <a:solidFill>
                  <a:srgbClr val="222222"/>
                </a:solidFill>
                <a:latin typeface="Gill Sans MT"/>
                <a:cs typeface="Gill Sans MT"/>
              </a:rPr>
              <a:t>of</a:t>
            </a:r>
            <a:r>
              <a:rPr dirty="0" sz="2450" spc="-80" i="1">
                <a:solidFill>
                  <a:srgbClr val="222222"/>
                </a:solidFill>
                <a:latin typeface="Gill Sans MT"/>
                <a:cs typeface="Gill Sans MT"/>
              </a:rPr>
              <a:t> </a:t>
            </a:r>
            <a:r>
              <a:rPr dirty="0" sz="2450" spc="190" i="1">
                <a:solidFill>
                  <a:srgbClr val="222222"/>
                </a:solidFill>
                <a:latin typeface="Gill Sans MT"/>
                <a:cs typeface="Gill Sans MT"/>
              </a:rPr>
              <a:t>customers,</a:t>
            </a:r>
            <a:r>
              <a:rPr dirty="0" sz="2450" spc="190" i="1">
                <a:solidFill>
                  <a:srgbClr val="222222"/>
                </a:solidFill>
                <a:latin typeface="Gill Sans MT"/>
                <a:cs typeface="Gill Sans MT"/>
              </a:rPr>
              <a:t> </a:t>
            </a:r>
            <a:r>
              <a:rPr dirty="0" sz="2450" spc="160" i="1">
                <a:solidFill>
                  <a:srgbClr val="222222"/>
                </a:solidFill>
                <a:latin typeface="Gill Sans MT"/>
                <a:cs typeface="Gill Sans MT"/>
              </a:rPr>
              <a:t>with</a:t>
            </a:r>
            <a:r>
              <a:rPr dirty="0" sz="2450" spc="-55" i="1">
                <a:solidFill>
                  <a:srgbClr val="222222"/>
                </a:solidFill>
                <a:latin typeface="Gill Sans MT"/>
                <a:cs typeface="Gill Sans MT"/>
              </a:rPr>
              <a:t> </a:t>
            </a:r>
            <a:r>
              <a:rPr dirty="0" sz="2450" spc="195" i="1">
                <a:solidFill>
                  <a:srgbClr val="222222"/>
                </a:solidFill>
                <a:latin typeface="Gill Sans MT"/>
                <a:cs typeface="Gill Sans MT"/>
              </a:rPr>
              <a:t>these</a:t>
            </a:r>
            <a:r>
              <a:rPr dirty="0" sz="2450" spc="-40" i="1">
                <a:solidFill>
                  <a:srgbClr val="222222"/>
                </a:solidFill>
                <a:latin typeface="Gill Sans MT"/>
                <a:cs typeface="Gill Sans MT"/>
              </a:rPr>
              <a:t> </a:t>
            </a:r>
            <a:r>
              <a:rPr dirty="0" sz="2450" spc="65" b="1" i="1">
                <a:solidFill>
                  <a:srgbClr val="222222"/>
                </a:solidFill>
                <a:latin typeface="Gill Sans MT"/>
                <a:cs typeface="Gill Sans MT"/>
              </a:rPr>
              <a:t>5</a:t>
            </a:r>
            <a:r>
              <a:rPr dirty="0" sz="2450" spc="-45" b="1" i="1">
                <a:solidFill>
                  <a:srgbClr val="222222"/>
                </a:solidFill>
                <a:latin typeface="Gill Sans MT"/>
                <a:cs typeface="Gill Sans MT"/>
              </a:rPr>
              <a:t> </a:t>
            </a:r>
            <a:r>
              <a:rPr dirty="0" sz="2450" b="1" i="1">
                <a:solidFill>
                  <a:srgbClr val="222222"/>
                </a:solidFill>
                <a:latin typeface="Gill Sans MT"/>
                <a:cs typeface="Gill Sans MT"/>
              </a:rPr>
              <a:t>star</a:t>
            </a:r>
            <a:r>
              <a:rPr dirty="0" sz="2450" spc="-50" b="1" i="1">
                <a:solidFill>
                  <a:srgbClr val="222222"/>
                </a:solidFill>
                <a:latin typeface="Gill Sans MT"/>
                <a:cs typeface="Gill Sans MT"/>
              </a:rPr>
              <a:t> </a:t>
            </a:r>
            <a:r>
              <a:rPr dirty="0" sz="2450" spc="45" b="1" i="1">
                <a:solidFill>
                  <a:srgbClr val="222222"/>
                </a:solidFill>
                <a:latin typeface="Gill Sans MT"/>
                <a:cs typeface="Gill Sans MT"/>
              </a:rPr>
              <a:t>reviews</a:t>
            </a:r>
            <a:r>
              <a:rPr dirty="0" sz="2450" spc="-35" b="1" i="1">
                <a:solidFill>
                  <a:srgbClr val="222222"/>
                </a:solidFill>
                <a:latin typeface="Gill Sans MT"/>
                <a:cs typeface="Gill Sans MT"/>
              </a:rPr>
              <a:t> </a:t>
            </a:r>
            <a:r>
              <a:rPr dirty="0" sz="2450" spc="215" i="1">
                <a:solidFill>
                  <a:srgbClr val="222222"/>
                </a:solidFill>
                <a:latin typeface="Gill Sans MT"/>
                <a:cs typeface="Gill Sans MT"/>
              </a:rPr>
              <a:t>is</a:t>
            </a:r>
            <a:r>
              <a:rPr dirty="0" sz="2450" spc="215" i="1">
                <a:solidFill>
                  <a:srgbClr val="222222"/>
                </a:solidFill>
                <a:latin typeface="Gill Sans MT"/>
                <a:cs typeface="Gill Sans MT"/>
              </a:rPr>
              <a:t> </a:t>
            </a:r>
            <a:r>
              <a:rPr dirty="0" sz="2450" spc="160" i="1">
                <a:solidFill>
                  <a:srgbClr val="222222"/>
                </a:solidFill>
                <a:latin typeface="Gill Sans MT"/>
                <a:cs typeface="Gill Sans MT"/>
              </a:rPr>
              <a:t>actually</a:t>
            </a:r>
            <a:r>
              <a:rPr dirty="0" sz="2450" spc="-75" i="1">
                <a:solidFill>
                  <a:srgbClr val="222222"/>
                </a:solidFill>
                <a:latin typeface="Gill Sans MT"/>
                <a:cs typeface="Gill Sans MT"/>
              </a:rPr>
              <a:t> </a:t>
            </a:r>
            <a:r>
              <a:rPr dirty="0" sz="2450" spc="145" i="1">
                <a:solidFill>
                  <a:srgbClr val="222222"/>
                </a:solidFill>
                <a:latin typeface="Gill Sans MT"/>
                <a:cs typeface="Gill Sans MT"/>
              </a:rPr>
              <a:t>a</a:t>
            </a:r>
            <a:r>
              <a:rPr dirty="0" sz="2450" spc="-65" i="1">
                <a:solidFill>
                  <a:srgbClr val="222222"/>
                </a:solidFill>
                <a:latin typeface="Gill Sans MT"/>
                <a:cs typeface="Gill Sans MT"/>
              </a:rPr>
              <a:t> </a:t>
            </a:r>
            <a:r>
              <a:rPr dirty="0" u="heavy" sz="2450" spc="165" i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Gill Sans MT"/>
                <a:cs typeface="Gill Sans MT"/>
              </a:rPr>
              <a:t>very</a:t>
            </a:r>
            <a:r>
              <a:rPr dirty="0" u="heavy" sz="2450" spc="-75" i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2450" spc="150" i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Gill Sans MT"/>
                <a:cs typeface="Gill Sans MT"/>
              </a:rPr>
              <a:t>valuable</a:t>
            </a:r>
            <a:r>
              <a:rPr dirty="0" sz="2450" spc="150" i="1">
                <a:solidFill>
                  <a:srgbClr val="222222"/>
                </a:solidFill>
                <a:latin typeface="Gill Sans MT"/>
                <a:cs typeface="Gill Sans MT"/>
              </a:rPr>
              <a:t> </a:t>
            </a:r>
            <a:r>
              <a:rPr dirty="0" u="heavy" sz="2450" spc="215" i="1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Gill Sans MT"/>
                <a:cs typeface="Gill Sans MT"/>
              </a:rPr>
              <a:t>asset</a:t>
            </a:r>
            <a:r>
              <a:rPr dirty="0" sz="2450" spc="215" i="1">
                <a:solidFill>
                  <a:srgbClr val="222222"/>
                </a:solidFill>
                <a:latin typeface="Gill Sans MT"/>
                <a:cs typeface="Gill Sans MT"/>
              </a:rPr>
              <a:t>.</a:t>
            </a:r>
            <a:r>
              <a:rPr dirty="0" sz="2450" spc="-80" i="1">
                <a:solidFill>
                  <a:srgbClr val="222222"/>
                </a:solidFill>
                <a:latin typeface="Gill Sans MT"/>
                <a:cs typeface="Gill Sans MT"/>
              </a:rPr>
              <a:t> </a:t>
            </a:r>
            <a:r>
              <a:rPr dirty="0" sz="2450" spc="185" i="1">
                <a:solidFill>
                  <a:srgbClr val="222222"/>
                </a:solidFill>
                <a:latin typeface="Gill Sans MT"/>
                <a:cs typeface="Gill Sans MT"/>
              </a:rPr>
              <a:t>You</a:t>
            </a:r>
            <a:r>
              <a:rPr dirty="0" sz="2450" spc="-75" i="1">
                <a:solidFill>
                  <a:srgbClr val="222222"/>
                </a:solidFill>
                <a:latin typeface="Gill Sans MT"/>
                <a:cs typeface="Gill Sans MT"/>
              </a:rPr>
              <a:t> </a:t>
            </a:r>
            <a:r>
              <a:rPr dirty="0" sz="2450" spc="210" i="1">
                <a:solidFill>
                  <a:srgbClr val="222222"/>
                </a:solidFill>
                <a:latin typeface="Gill Sans MT"/>
                <a:cs typeface="Gill Sans MT"/>
              </a:rPr>
              <a:t>could</a:t>
            </a:r>
            <a:r>
              <a:rPr dirty="0" sz="2450" spc="-80" i="1">
                <a:solidFill>
                  <a:srgbClr val="222222"/>
                </a:solidFill>
                <a:latin typeface="Gill Sans MT"/>
                <a:cs typeface="Gill Sans MT"/>
              </a:rPr>
              <a:t> </a:t>
            </a:r>
            <a:r>
              <a:rPr dirty="0" sz="2450" spc="195" i="1">
                <a:solidFill>
                  <a:srgbClr val="222222"/>
                </a:solidFill>
                <a:latin typeface="Gill Sans MT"/>
                <a:cs typeface="Gill Sans MT"/>
              </a:rPr>
              <a:t>sell</a:t>
            </a:r>
            <a:r>
              <a:rPr dirty="0" sz="2450" spc="-75" i="1">
                <a:solidFill>
                  <a:srgbClr val="222222"/>
                </a:solidFill>
                <a:latin typeface="Gill Sans MT"/>
                <a:cs typeface="Gill Sans MT"/>
              </a:rPr>
              <a:t> </a:t>
            </a:r>
            <a:r>
              <a:rPr dirty="0" sz="2450" spc="120" i="1">
                <a:solidFill>
                  <a:srgbClr val="222222"/>
                </a:solidFill>
                <a:latin typeface="Gill Sans MT"/>
                <a:cs typeface="Gill Sans MT"/>
              </a:rPr>
              <a:t>that</a:t>
            </a:r>
            <a:r>
              <a:rPr dirty="0" sz="2450" spc="-80" i="1">
                <a:solidFill>
                  <a:srgbClr val="222222"/>
                </a:solidFill>
                <a:latin typeface="Gill Sans MT"/>
                <a:cs typeface="Gill Sans MT"/>
              </a:rPr>
              <a:t> </a:t>
            </a:r>
            <a:r>
              <a:rPr dirty="0" sz="2450" spc="140" i="1">
                <a:solidFill>
                  <a:srgbClr val="222222"/>
                </a:solidFill>
                <a:latin typeface="Gill Sans MT"/>
                <a:cs typeface="Gill Sans MT"/>
              </a:rPr>
              <a:t>to </a:t>
            </a:r>
            <a:r>
              <a:rPr dirty="0" sz="2450" spc="240" i="1">
                <a:solidFill>
                  <a:srgbClr val="222222"/>
                </a:solidFill>
                <a:latin typeface="Gill Sans MT"/>
                <a:cs typeface="Gill Sans MT"/>
              </a:rPr>
              <a:t>somebody</a:t>
            </a:r>
            <a:r>
              <a:rPr dirty="0" sz="2450" spc="-80" i="1">
                <a:solidFill>
                  <a:srgbClr val="222222"/>
                </a:solidFill>
                <a:latin typeface="Gill Sans MT"/>
                <a:cs typeface="Gill Sans MT"/>
              </a:rPr>
              <a:t> </a:t>
            </a:r>
            <a:r>
              <a:rPr dirty="0" sz="2450" spc="145" i="1">
                <a:solidFill>
                  <a:srgbClr val="222222"/>
                </a:solidFill>
                <a:latin typeface="Gill Sans MT"/>
                <a:cs typeface="Gill Sans MT"/>
              </a:rPr>
              <a:t>if</a:t>
            </a:r>
            <a:r>
              <a:rPr dirty="0" sz="2450" spc="-75" i="1">
                <a:solidFill>
                  <a:srgbClr val="222222"/>
                </a:solidFill>
                <a:latin typeface="Gill Sans MT"/>
                <a:cs typeface="Gill Sans MT"/>
              </a:rPr>
              <a:t> </a:t>
            </a:r>
            <a:r>
              <a:rPr dirty="0" sz="2450" spc="200" i="1">
                <a:solidFill>
                  <a:srgbClr val="222222"/>
                </a:solidFill>
                <a:latin typeface="Gill Sans MT"/>
                <a:cs typeface="Gill Sans MT"/>
              </a:rPr>
              <a:t>you</a:t>
            </a:r>
            <a:r>
              <a:rPr dirty="0" sz="2450" spc="-80" i="1">
                <a:solidFill>
                  <a:srgbClr val="222222"/>
                </a:solidFill>
                <a:latin typeface="Gill Sans MT"/>
                <a:cs typeface="Gill Sans MT"/>
              </a:rPr>
              <a:t> </a:t>
            </a:r>
            <a:r>
              <a:rPr dirty="0" sz="2450" spc="175" i="1">
                <a:solidFill>
                  <a:srgbClr val="222222"/>
                </a:solidFill>
                <a:latin typeface="Gill Sans MT"/>
                <a:cs typeface="Gill Sans MT"/>
              </a:rPr>
              <a:t>wanted</a:t>
            </a:r>
            <a:r>
              <a:rPr dirty="0" sz="2450" spc="-75" i="1">
                <a:solidFill>
                  <a:srgbClr val="222222"/>
                </a:solidFill>
                <a:latin typeface="Gill Sans MT"/>
                <a:cs typeface="Gill Sans MT"/>
              </a:rPr>
              <a:t> </a:t>
            </a:r>
            <a:r>
              <a:rPr dirty="0" sz="2450" spc="-20" i="1">
                <a:solidFill>
                  <a:srgbClr val="222222"/>
                </a:solidFill>
                <a:latin typeface="Gill Sans MT"/>
                <a:cs typeface="Gill Sans MT"/>
              </a:rPr>
              <a:t>to.”</a:t>
            </a:r>
            <a:endParaRPr sz="24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2450" spc="-35" b="1">
                <a:solidFill>
                  <a:srgbClr val="222222"/>
                </a:solidFill>
                <a:latin typeface="Gill Sans MT"/>
                <a:cs typeface="Gill Sans MT"/>
              </a:rPr>
              <a:t>-</a:t>
            </a:r>
            <a:r>
              <a:rPr dirty="0" sz="2450" spc="-50" b="1">
                <a:solidFill>
                  <a:srgbClr val="222222"/>
                </a:solidFill>
                <a:latin typeface="Gill Sans MT"/>
                <a:cs typeface="Gill Sans MT"/>
              </a:rPr>
              <a:t>Kevin</a:t>
            </a:r>
            <a:r>
              <a:rPr dirty="0" sz="2450" spc="-80" b="1">
                <a:solidFill>
                  <a:srgbClr val="222222"/>
                </a:solidFill>
                <a:latin typeface="Gill Sans MT"/>
                <a:cs typeface="Gill Sans MT"/>
              </a:rPr>
              <a:t> </a:t>
            </a:r>
            <a:r>
              <a:rPr dirty="0" sz="2450" spc="-10" b="1">
                <a:solidFill>
                  <a:srgbClr val="222222"/>
                </a:solidFill>
                <a:latin typeface="Gill Sans MT"/>
                <a:cs typeface="Gill Sans MT"/>
              </a:rPr>
              <a:t>O’Leary</a:t>
            </a:r>
            <a:endParaRPr sz="2450">
              <a:latin typeface="Gill Sans MT"/>
              <a:cs typeface="Gill Sans MT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3830" y="1158125"/>
            <a:ext cx="3605492" cy="3468100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5" b="1">
                <a:latin typeface="Century Gothic"/>
                <a:cs typeface="Century Gothic"/>
              </a:rPr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79" y="4434480"/>
            <a:ext cx="1136116" cy="331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4"/>
              <a:t>Potential</a:t>
            </a:r>
            <a:r>
              <a:rPr dirty="0" spc="-295"/>
              <a:t> </a:t>
            </a:r>
            <a:r>
              <a:rPr dirty="0" spc="-120"/>
              <a:t>Employees</a:t>
            </a:r>
            <a:r>
              <a:rPr dirty="0" spc="-290"/>
              <a:t> </a:t>
            </a:r>
            <a:r>
              <a:rPr dirty="0" spc="-125"/>
              <a:t>Read</a:t>
            </a:r>
            <a:r>
              <a:rPr dirty="0" spc="-295"/>
              <a:t> </a:t>
            </a:r>
            <a:r>
              <a:rPr dirty="0" spc="-114"/>
              <a:t>Your</a:t>
            </a:r>
            <a:r>
              <a:rPr dirty="0" spc="-290"/>
              <a:t> </a:t>
            </a:r>
            <a:r>
              <a:rPr dirty="0" spc="-110"/>
              <a:t>Reviews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5" b="1">
                <a:latin typeface="Century Gothic"/>
                <a:cs typeface="Century Gothic"/>
              </a:rPr>
              <a:t>10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535575" y="1622954"/>
            <a:ext cx="7430770" cy="2512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dirty="0" sz="4050" b="1">
                <a:solidFill>
                  <a:srgbClr val="3E4855"/>
                </a:solidFill>
                <a:latin typeface="Arial"/>
                <a:cs typeface="Arial"/>
              </a:rPr>
              <a:t>1</a:t>
            </a:r>
            <a:r>
              <a:rPr dirty="0" sz="4050" spc="-25" b="1">
                <a:solidFill>
                  <a:srgbClr val="3E4855"/>
                </a:solidFill>
                <a:latin typeface="Arial"/>
                <a:cs typeface="Arial"/>
              </a:rPr>
              <a:t> </a:t>
            </a:r>
            <a:r>
              <a:rPr dirty="0" sz="4050" b="1">
                <a:solidFill>
                  <a:srgbClr val="3E4855"/>
                </a:solidFill>
                <a:latin typeface="Arial"/>
                <a:cs typeface="Arial"/>
              </a:rPr>
              <a:t>in</a:t>
            </a:r>
            <a:r>
              <a:rPr dirty="0" sz="4050" spc="-20" b="1">
                <a:solidFill>
                  <a:srgbClr val="3E4855"/>
                </a:solidFill>
                <a:latin typeface="Arial"/>
                <a:cs typeface="Arial"/>
              </a:rPr>
              <a:t> </a:t>
            </a:r>
            <a:r>
              <a:rPr dirty="0" sz="4050" b="1">
                <a:solidFill>
                  <a:srgbClr val="3E4855"/>
                </a:solidFill>
                <a:latin typeface="Arial"/>
                <a:cs typeface="Arial"/>
              </a:rPr>
              <a:t>3</a:t>
            </a:r>
            <a:r>
              <a:rPr dirty="0" sz="4050" spc="-15" b="1">
                <a:solidFill>
                  <a:srgbClr val="3E4855"/>
                </a:solidFill>
                <a:latin typeface="Arial"/>
                <a:cs typeface="Arial"/>
              </a:rPr>
              <a:t> </a:t>
            </a:r>
            <a:r>
              <a:rPr dirty="0" sz="4050" b="1">
                <a:solidFill>
                  <a:srgbClr val="3E4855"/>
                </a:solidFill>
                <a:latin typeface="Arial"/>
                <a:cs typeface="Arial"/>
              </a:rPr>
              <a:t>people</a:t>
            </a:r>
            <a:r>
              <a:rPr dirty="0" sz="4050" spc="-15" b="1">
                <a:solidFill>
                  <a:srgbClr val="3E4855"/>
                </a:solidFill>
                <a:latin typeface="Arial"/>
                <a:cs typeface="Arial"/>
              </a:rPr>
              <a:t> </a:t>
            </a:r>
            <a:r>
              <a:rPr dirty="0" sz="4050" b="1">
                <a:solidFill>
                  <a:srgbClr val="3E4855"/>
                </a:solidFill>
                <a:latin typeface="Arial"/>
                <a:cs typeface="Arial"/>
              </a:rPr>
              <a:t>have</a:t>
            </a:r>
            <a:r>
              <a:rPr dirty="0" sz="4050" spc="-10" b="1">
                <a:solidFill>
                  <a:srgbClr val="3E4855"/>
                </a:solidFill>
                <a:latin typeface="Arial"/>
                <a:cs typeface="Arial"/>
              </a:rPr>
              <a:t> turned </a:t>
            </a:r>
            <a:r>
              <a:rPr dirty="0" sz="4050" b="1">
                <a:solidFill>
                  <a:srgbClr val="3E4855"/>
                </a:solidFill>
                <a:latin typeface="Arial"/>
                <a:cs typeface="Arial"/>
              </a:rPr>
              <a:t>down</a:t>
            </a:r>
            <a:r>
              <a:rPr dirty="0" sz="4050" spc="-25" b="1">
                <a:solidFill>
                  <a:srgbClr val="3E4855"/>
                </a:solidFill>
                <a:latin typeface="Arial"/>
                <a:cs typeface="Arial"/>
              </a:rPr>
              <a:t> </a:t>
            </a:r>
            <a:r>
              <a:rPr dirty="0" sz="4050" b="1">
                <a:solidFill>
                  <a:srgbClr val="3E4855"/>
                </a:solidFill>
                <a:latin typeface="Arial"/>
                <a:cs typeface="Arial"/>
              </a:rPr>
              <a:t>a</a:t>
            </a:r>
            <a:r>
              <a:rPr dirty="0" sz="4050" spc="-15" b="1">
                <a:solidFill>
                  <a:srgbClr val="3E4855"/>
                </a:solidFill>
                <a:latin typeface="Arial"/>
                <a:cs typeface="Arial"/>
              </a:rPr>
              <a:t> </a:t>
            </a:r>
            <a:r>
              <a:rPr dirty="0" sz="4050" b="1">
                <a:solidFill>
                  <a:srgbClr val="3E4855"/>
                </a:solidFill>
                <a:latin typeface="Arial"/>
                <a:cs typeface="Arial"/>
              </a:rPr>
              <a:t>job</a:t>
            </a:r>
            <a:r>
              <a:rPr dirty="0" sz="4050" spc="-20" b="1">
                <a:solidFill>
                  <a:srgbClr val="3E4855"/>
                </a:solidFill>
                <a:latin typeface="Arial"/>
                <a:cs typeface="Arial"/>
              </a:rPr>
              <a:t> </a:t>
            </a:r>
            <a:r>
              <a:rPr dirty="0" sz="4050" b="1">
                <a:solidFill>
                  <a:srgbClr val="3E4855"/>
                </a:solidFill>
                <a:latin typeface="Arial"/>
                <a:cs typeface="Arial"/>
              </a:rPr>
              <a:t>offer</a:t>
            </a:r>
            <a:r>
              <a:rPr dirty="0" sz="4050" spc="-15" b="1">
                <a:solidFill>
                  <a:srgbClr val="3E4855"/>
                </a:solidFill>
                <a:latin typeface="Arial"/>
                <a:cs typeface="Arial"/>
              </a:rPr>
              <a:t> </a:t>
            </a:r>
            <a:r>
              <a:rPr dirty="0" sz="4050" b="1">
                <a:solidFill>
                  <a:srgbClr val="3E4855"/>
                </a:solidFill>
                <a:latin typeface="Arial"/>
                <a:cs typeface="Arial"/>
              </a:rPr>
              <a:t>because</a:t>
            </a:r>
            <a:r>
              <a:rPr dirty="0" sz="4050" spc="-15" b="1">
                <a:solidFill>
                  <a:srgbClr val="3E4855"/>
                </a:solidFill>
                <a:latin typeface="Arial"/>
                <a:cs typeface="Arial"/>
              </a:rPr>
              <a:t> </a:t>
            </a:r>
            <a:r>
              <a:rPr dirty="0" sz="4050" b="1">
                <a:solidFill>
                  <a:srgbClr val="3E4855"/>
                </a:solidFill>
                <a:latin typeface="Arial"/>
                <a:cs typeface="Arial"/>
              </a:rPr>
              <a:t>of</a:t>
            </a:r>
            <a:r>
              <a:rPr dirty="0" sz="4050" spc="-15" b="1">
                <a:solidFill>
                  <a:srgbClr val="3E4855"/>
                </a:solidFill>
                <a:latin typeface="Arial"/>
                <a:cs typeface="Arial"/>
              </a:rPr>
              <a:t> </a:t>
            </a:r>
            <a:r>
              <a:rPr dirty="0" sz="4050" spc="-50" b="1">
                <a:solidFill>
                  <a:srgbClr val="3E4855"/>
                </a:solidFill>
                <a:latin typeface="Arial"/>
                <a:cs typeface="Arial"/>
              </a:rPr>
              <a:t>a </a:t>
            </a:r>
            <a:r>
              <a:rPr dirty="0" sz="4050" b="1">
                <a:solidFill>
                  <a:srgbClr val="3E4855"/>
                </a:solidFill>
                <a:latin typeface="Arial"/>
                <a:cs typeface="Arial"/>
              </a:rPr>
              <a:t>company’s</a:t>
            </a:r>
            <a:r>
              <a:rPr dirty="0" sz="4050" spc="-85" b="1">
                <a:solidFill>
                  <a:srgbClr val="3E4855"/>
                </a:solidFill>
                <a:latin typeface="Arial"/>
                <a:cs typeface="Arial"/>
              </a:rPr>
              <a:t> </a:t>
            </a:r>
            <a:r>
              <a:rPr dirty="0" sz="4050" b="1">
                <a:solidFill>
                  <a:srgbClr val="3E4855"/>
                </a:solidFill>
                <a:latin typeface="Arial"/>
                <a:cs typeface="Arial"/>
              </a:rPr>
              <a:t>bad</a:t>
            </a:r>
            <a:r>
              <a:rPr dirty="0" sz="4050" spc="-80" b="1">
                <a:solidFill>
                  <a:srgbClr val="3E4855"/>
                </a:solidFill>
                <a:latin typeface="Arial"/>
                <a:cs typeface="Arial"/>
              </a:rPr>
              <a:t> </a:t>
            </a:r>
            <a:r>
              <a:rPr dirty="0" sz="4050" b="1">
                <a:solidFill>
                  <a:srgbClr val="3E4855"/>
                </a:solidFill>
                <a:latin typeface="Arial"/>
                <a:cs typeface="Arial"/>
              </a:rPr>
              <a:t>online</a:t>
            </a:r>
            <a:r>
              <a:rPr dirty="0" sz="4050" spc="-80" b="1">
                <a:solidFill>
                  <a:srgbClr val="3E4855"/>
                </a:solidFill>
                <a:latin typeface="Arial"/>
                <a:cs typeface="Arial"/>
              </a:rPr>
              <a:t> </a:t>
            </a:r>
            <a:r>
              <a:rPr dirty="0" sz="4050" spc="-10" b="1">
                <a:solidFill>
                  <a:srgbClr val="3E4855"/>
                </a:solidFill>
                <a:latin typeface="Arial"/>
                <a:cs typeface="Arial"/>
              </a:rPr>
              <a:t>reviews</a:t>
            </a:r>
            <a:endParaRPr sz="4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dirty="0" sz="2050">
                <a:solidFill>
                  <a:srgbClr val="3E4855"/>
                </a:solidFill>
                <a:latin typeface="Arial"/>
                <a:cs typeface="Arial"/>
              </a:rPr>
              <a:t>-</a:t>
            </a:r>
            <a:r>
              <a:rPr dirty="0" sz="2050" spc="-10">
                <a:solidFill>
                  <a:srgbClr val="3E4855"/>
                </a:solidFill>
                <a:latin typeface="Arial"/>
                <a:cs typeface="Arial"/>
              </a:rPr>
              <a:t>Forbes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86B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79" y="4434481"/>
            <a:ext cx="1136117" cy="3315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9143997" cy="85448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3878" y="2015355"/>
            <a:ext cx="741553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295">
                <a:solidFill>
                  <a:srgbClr val="FFFFFF"/>
                </a:solidFill>
              </a:rPr>
              <a:t>How</a:t>
            </a:r>
            <a:r>
              <a:rPr dirty="0" sz="4000" spc="-465">
                <a:solidFill>
                  <a:srgbClr val="FFFFFF"/>
                </a:solidFill>
              </a:rPr>
              <a:t> </a:t>
            </a:r>
            <a:r>
              <a:rPr dirty="0" sz="4000" spc="-60">
                <a:solidFill>
                  <a:srgbClr val="FFFFFF"/>
                </a:solidFill>
              </a:rPr>
              <a:t>do</a:t>
            </a:r>
            <a:r>
              <a:rPr dirty="0" sz="4000" spc="-465">
                <a:solidFill>
                  <a:srgbClr val="FFFFFF"/>
                </a:solidFill>
              </a:rPr>
              <a:t> </a:t>
            </a:r>
            <a:r>
              <a:rPr dirty="0" sz="4000" spc="-80">
                <a:solidFill>
                  <a:srgbClr val="FFFFFF"/>
                </a:solidFill>
              </a:rPr>
              <a:t>they</a:t>
            </a:r>
            <a:r>
              <a:rPr dirty="0" sz="4000" spc="-459">
                <a:solidFill>
                  <a:srgbClr val="FFFFFF"/>
                </a:solidFill>
              </a:rPr>
              <a:t> </a:t>
            </a:r>
            <a:r>
              <a:rPr dirty="0" sz="4000" spc="-60">
                <a:solidFill>
                  <a:srgbClr val="FFFFFF"/>
                </a:solidFill>
              </a:rPr>
              <a:t>impact</a:t>
            </a:r>
            <a:r>
              <a:rPr dirty="0" sz="4000" spc="-465">
                <a:solidFill>
                  <a:srgbClr val="FFFFFF"/>
                </a:solidFill>
              </a:rPr>
              <a:t> </a:t>
            </a:r>
            <a:r>
              <a:rPr dirty="0" sz="4000" spc="-105">
                <a:solidFill>
                  <a:srgbClr val="FFFFFF"/>
                </a:solidFill>
              </a:rPr>
              <a:t>search?</a:t>
            </a:r>
            <a:endParaRPr sz="4000"/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5" b="1">
                <a:latin typeface="Century Gothic"/>
                <a:cs typeface="Century Gothic"/>
              </a:rPr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600" y="424626"/>
            <a:ext cx="762444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5"/>
              <a:t>You</a:t>
            </a:r>
            <a:r>
              <a:rPr dirty="0" spc="-320"/>
              <a:t> </a:t>
            </a:r>
            <a:r>
              <a:rPr dirty="0" spc="-100"/>
              <a:t>Must</a:t>
            </a:r>
            <a:r>
              <a:rPr dirty="0" spc="-320"/>
              <a:t> </a:t>
            </a:r>
            <a:r>
              <a:rPr dirty="0" spc="-250"/>
              <a:t>Be</a:t>
            </a:r>
            <a:r>
              <a:rPr dirty="0" spc="-320"/>
              <a:t> </a:t>
            </a:r>
            <a:r>
              <a:rPr dirty="0" spc="-140"/>
              <a:t>In</a:t>
            </a:r>
            <a:r>
              <a:rPr dirty="0" spc="-320"/>
              <a:t> </a:t>
            </a:r>
            <a:r>
              <a:rPr dirty="0" spc="-180"/>
              <a:t>The</a:t>
            </a:r>
            <a:r>
              <a:rPr dirty="0" spc="-315"/>
              <a:t> </a:t>
            </a:r>
            <a:r>
              <a:rPr dirty="0" spc="-114"/>
              <a:t>Google</a:t>
            </a:r>
            <a:r>
              <a:rPr dirty="0" spc="-320"/>
              <a:t> </a:t>
            </a:r>
            <a:r>
              <a:rPr dirty="0" spc="-120"/>
              <a:t>“Power</a:t>
            </a:r>
            <a:r>
              <a:rPr dirty="0" spc="-320"/>
              <a:t> </a:t>
            </a:r>
            <a:r>
              <a:rPr dirty="0" spc="-195"/>
              <a:t>3</a:t>
            </a:r>
            <a:r>
              <a:rPr dirty="0" spc="-320"/>
              <a:t> </a:t>
            </a:r>
            <a:r>
              <a:rPr dirty="0" spc="-25"/>
              <a:t>Pack”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899574" y="1108075"/>
            <a:ext cx="4956175" cy="3219450"/>
            <a:chOff x="1899574" y="1108075"/>
            <a:chExt cx="4956175" cy="32194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9100" y="1168208"/>
              <a:ext cx="4936826" cy="314979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904337" y="1112837"/>
              <a:ext cx="4946650" cy="3209925"/>
            </a:xfrm>
            <a:custGeom>
              <a:avLst/>
              <a:gdLst/>
              <a:ahLst/>
              <a:cxnLst/>
              <a:rect l="l" t="t" r="r" b="b"/>
              <a:pathLst>
                <a:path w="4946650" h="3209925">
                  <a:moveTo>
                    <a:pt x="0" y="0"/>
                  </a:moveTo>
                  <a:lnTo>
                    <a:pt x="4946351" y="0"/>
                  </a:lnTo>
                  <a:lnTo>
                    <a:pt x="4946351" y="3209924"/>
                  </a:lnTo>
                  <a:lnTo>
                    <a:pt x="0" y="32099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5" b="1">
                <a:latin typeface="Century Gothic"/>
                <a:cs typeface="Century Gothic"/>
              </a:rPr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dirty="0" spc="-130"/>
              <a:t>NEW!</a:t>
            </a:r>
            <a:r>
              <a:rPr dirty="0" spc="-300"/>
              <a:t> </a:t>
            </a:r>
            <a:r>
              <a:rPr dirty="0" spc="-140"/>
              <a:t>Services</a:t>
            </a:r>
            <a:r>
              <a:rPr dirty="0" spc="-295"/>
              <a:t> </a:t>
            </a:r>
            <a:r>
              <a:rPr dirty="0" spc="-95"/>
              <a:t>Question</a:t>
            </a:r>
            <a:r>
              <a:rPr dirty="0" spc="-295"/>
              <a:t> </a:t>
            </a:r>
            <a:r>
              <a:rPr dirty="0" spc="-45"/>
              <a:t>Changes</a:t>
            </a:r>
            <a:r>
              <a:rPr dirty="0" spc="-295"/>
              <a:t> </a:t>
            </a:r>
            <a:r>
              <a:rPr dirty="0" spc="-180"/>
              <a:t>The</a:t>
            </a:r>
            <a:r>
              <a:rPr dirty="0" spc="-295"/>
              <a:t> </a:t>
            </a:r>
            <a:r>
              <a:rPr dirty="0" spc="-20"/>
              <a:t>Game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0000" y="1047400"/>
            <a:ext cx="2336731" cy="3894551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740074" y="2830854"/>
            <a:ext cx="1433195" cy="41275"/>
            <a:chOff x="3740074" y="2830854"/>
            <a:chExt cx="1433195" cy="41275"/>
          </a:xfrm>
        </p:grpSpPr>
        <p:sp>
          <p:nvSpPr>
            <p:cNvPr id="5" name="object 5" descr=""/>
            <p:cNvSpPr/>
            <p:nvPr/>
          </p:nvSpPr>
          <p:spPr>
            <a:xfrm>
              <a:off x="3740074" y="2851349"/>
              <a:ext cx="1385570" cy="0"/>
            </a:xfrm>
            <a:custGeom>
              <a:avLst/>
              <a:gdLst/>
              <a:ahLst/>
              <a:cxnLst/>
              <a:rect l="l" t="t" r="r" b="b"/>
              <a:pathLst>
                <a:path w="1385570" h="0">
                  <a:moveTo>
                    <a:pt x="0" y="0"/>
                  </a:moveTo>
                  <a:lnTo>
                    <a:pt x="1384949" y="0"/>
                  </a:lnTo>
                </a:path>
              </a:pathLst>
            </a:custGeom>
            <a:ln w="9524">
              <a:solidFill>
                <a:srgbClr val="002A4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125024" y="28356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002A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125024" y="28356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002A4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375" y="1648450"/>
            <a:ext cx="2499549" cy="2405800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45" b="1">
                <a:latin typeface="Century Gothic"/>
                <a:cs typeface="Century Gothic"/>
              </a:rPr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6BC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24DC199BAD240AE5C86757F23A378" ma:contentTypeVersion="16" ma:contentTypeDescription="Create a new document." ma:contentTypeScope="" ma:versionID="cb48918adfcef87161ba27b5e1ec65de">
  <xsd:schema xmlns:xsd="http://www.w3.org/2001/XMLSchema" xmlns:xs="http://www.w3.org/2001/XMLSchema" xmlns:p="http://schemas.microsoft.com/office/2006/metadata/properties" xmlns:ns2="53b7c027-e93b-44b7-bf09-830e9f61eaa0" xmlns:ns3="588a2ab9-90a0-4a2d-8135-ab7bfe566fdd" targetNamespace="http://schemas.microsoft.com/office/2006/metadata/properties" ma:root="true" ma:fieldsID="1b3d014525cf0e481e720b9114ae285d" ns2:_="" ns3:_="">
    <xsd:import namespace="53b7c027-e93b-44b7-bf09-830e9f61eaa0"/>
    <xsd:import namespace="588a2ab9-90a0-4a2d-8135-ab7bfe566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7c027-e93b-44b7-bf09-830e9f61e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2348a0-ce81-4631-ad02-f999ee87ed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a2ab9-90a0-4a2d-8135-ab7bfe566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ad8cc9-66e7-43da-a634-8e4e674dfcc3}" ma:internalName="TaxCatchAll" ma:showField="CatchAllData" ma:web="588a2ab9-90a0-4a2d-8135-ab7bfe566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8B9D59-7E5E-46C7-B3AF-65533FCDBAC0}"/>
</file>

<file path=customXml/itemProps2.xml><?xml version="1.0" encoding="utf-8"?>
<ds:datastoreItem xmlns:ds="http://schemas.openxmlformats.org/officeDocument/2006/customXml" ds:itemID="{B53D02D1-54ED-4876-8E69-A90ADA640EA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Leverage Public Reviews to Drive Growth - Meineke</dc:title>
  <dcterms:created xsi:type="dcterms:W3CDTF">2022-12-30T16:55:09Z</dcterms:created>
  <dcterms:modified xsi:type="dcterms:W3CDTF">2022-12-30T16:55:09Z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