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62" r:id="rId6"/>
    <p:sldId id="280" r:id="rId7"/>
    <p:sldId id="283" r:id="rId8"/>
    <p:sldId id="2146846744" r:id="rId9"/>
    <p:sldId id="276" r:id="rId10"/>
    <p:sldId id="2145706286" r:id="rId11"/>
    <p:sldId id="2145706287" r:id="rId12"/>
    <p:sldId id="2146846743" r:id="rId13"/>
    <p:sldId id="2146846741" r:id="rId14"/>
    <p:sldId id="2145706224" r:id="rId15"/>
    <p:sldId id="2145706280" r:id="rId16"/>
    <p:sldId id="2145706284" r:id="rId17"/>
    <p:sldId id="2146846742" r:id="rId18"/>
    <p:sldId id="2145704019" r:id="rId19"/>
    <p:sldId id="2145706276"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B319B-B55A-464F-BB97-C11A2AE37D61}" v="6" dt="2022-12-11T20:23:57.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Reduction in life-cycle greenhouse gas emissions of electric vehicles compared to gasoline vehicles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c:v>-0.66</c:v>
                </c:pt>
                <c:pt idx="1">
                  <c:v>-0.6</c:v>
                </c:pt>
                <c:pt idx="2">
                  <c:v>-0.37</c:v>
                </c:pt>
                <c:pt idx="3">
                  <c:v>-0.19</c:v>
                </c:pt>
              </c:numCache>
            </c:numRef>
          </c:val>
          <c:extLst>
            <c:ext xmlns:c16="http://schemas.microsoft.com/office/drawing/2014/chart" uri="{C3380CC4-5D6E-409C-BE32-E72D297353CC}">
              <c16:uniqueId val="{00000000-36F9-4B9C-9E61-12299B890CFC}"/>
            </c:ext>
          </c:extLst>
        </c:ser>
        <c:ser>
          <c:idx val="1"/>
          <c:order val="1"/>
          <c:tx>
            <c:strRef>
              <c:f>Sheet1!$C$1</c:f>
              <c:strCache>
                <c:ptCount val="1"/>
                <c:pt idx="0">
                  <c:v>2030</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0%</c:formatCode>
                <c:ptCount val="4"/>
                <c:pt idx="0">
                  <c:v>-0.74</c:v>
                </c:pt>
                <c:pt idx="1">
                  <c:v>-0.62</c:v>
                </c:pt>
                <c:pt idx="2">
                  <c:v>-0.48</c:v>
                </c:pt>
                <c:pt idx="3">
                  <c:v>-0.3</c:v>
                </c:pt>
              </c:numCache>
            </c:numRef>
          </c:val>
          <c:extLst>
            <c:ext xmlns:c16="http://schemas.microsoft.com/office/drawing/2014/chart" uri="{C3380CC4-5D6E-409C-BE32-E72D297353CC}">
              <c16:uniqueId val="{00000001-36F9-4B9C-9E61-12299B890CFC}"/>
            </c:ext>
          </c:extLst>
        </c:ser>
        <c:dLbls>
          <c:showLegendKey val="0"/>
          <c:showVal val="0"/>
          <c:showCatName val="0"/>
          <c:showSerName val="0"/>
          <c:showPercent val="0"/>
          <c:showBubbleSize val="0"/>
        </c:dLbls>
        <c:gapWidth val="219"/>
        <c:overlap val="-27"/>
        <c:axId val="1244732112"/>
        <c:axId val="1244732440"/>
      </c:barChart>
      <c:catAx>
        <c:axId val="124473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4732440"/>
        <c:crosses val="autoZero"/>
        <c:auto val="1"/>
        <c:lblAlgn val="ctr"/>
        <c:lblOffset val="100"/>
        <c:noMultiLvlLbl val="0"/>
      </c:catAx>
      <c:valAx>
        <c:axId val="1244732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473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FBEA8-7706-4F06-BC43-EDADD1661588}" type="datetimeFigureOut">
              <a:rPr lang="en-US" smtClean="0"/>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7436A-56E6-407D-A219-C731049F38C0}" type="slidenum">
              <a:rPr lang="en-US" smtClean="0"/>
              <a:t>‹#›</a:t>
            </a:fld>
            <a:endParaRPr lang="en-US"/>
          </a:p>
        </p:txBody>
      </p:sp>
    </p:spTree>
    <p:extLst>
      <p:ext uri="{BB962C8B-B14F-4D97-AF65-F5344CB8AC3E}">
        <p14:creationId xmlns:p14="http://schemas.microsoft.com/office/powerpoint/2010/main" val="321409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B161D-2234-47E5-B8CC-07BCC768C00A}" type="slidenum">
              <a:rPr lang="en-US" smtClean="0"/>
              <a:pPr/>
              <a:t>14</a:t>
            </a:fld>
            <a:endParaRPr lang="en-US"/>
          </a:p>
        </p:txBody>
      </p:sp>
    </p:spTree>
    <p:extLst>
      <p:ext uri="{BB962C8B-B14F-4D97-AF65-F5344CB8AC3E}">
        <p14:creationId xmlns:p14="http://schemas.microsoft.com/office/powerpoint/2010/main" val="210015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8061-271A-4F71-8BF9-2C382A2FAB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0694C1-3626-43CF-9D8B-0CFA6E795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FFF59E-7677-4766-BD4C-EFF803176434}"/>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5" name="Footer Placeholder 4">
            <a:extLst>
              <a:ext uri="{FF2B5EF4-FFF2-40B4-BE49-F238E27FC236}">
                <a16:creationId xmlns:a16="http://schemas.microsoft.com/office/drawing/2014/main" id="{0845C602-E287-45D1-AA2C-94D4176D0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A86B8-DAC2-4F24-8807-C72F5C06759F}"/>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133440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248A-E580-4BA8-9B54-90F3BFDE7C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47927-B0BC-4AD5-A989-4491D6D50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6638-2EF5-4856-BF06-5B88D7D32581}"/>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5" name="Footer Placeholder 4">
            <a:extLst>
              <a:ext uri="{FF2B5EF4-FFF2-40B4-BE49-F238E27FC236}">
                <a16:creationId xmlns:a16="http://schemas.microsoft.com/office/drawing/2014/main" id="{E2B9E81B-25CF-4EDA-8EF4-A6B19CCC8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2E37B-0CF0-45BE-81D5-42D5EC809F10}"/>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343032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0FB44-1C76-4EAF-A38D-9E8F60A673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22190-5E63-4ED6-B734-81850ABB0D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3F5E4-1E26-4328-B000-9FC35736EBB7}"/>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5" name="Footer Placeholder 4">
            <a:extLst>
              <a:ext uri="{FF2B5EF4-FFF2-40B4-BE49-F238E27FC236}">
                <a16:creationId xmlns:a16="http://schemas.microsoft.com/office/drawing/2014/main" id="{31104C1B-ED3D-4EAB-8387-1984A8866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95470-DBCB-4B0C-A778-B422AB0FC8E4}"/>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3600043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548640" y="240270"/>
            <a:ext cx="11094171" cy="858108"/>
          </a:xfrm>
        </p:spPr>
        <p:txBody>
          <a:bodyPr/>
          <a:lstStyle/>
          <a:p>
            <a:r>
              <a:rPr lang="en-US"/>
              <a:t>Click to edit Master title style</a:t>
            </a:r>
          </a:p>
        </p:txBody>
      </p:sp>
      <p:sp>
        <p:nvSpPr>
          <p:cNvPr id="3" name="Content Placeholder 2"/>
          <p:cNvSpPr>
            <a:spLocks noGrp="1"/>
          </p:cNvSpPr>
          <p:nvPr>
            <p:ph sz="half" idx="1" hasCustomPrompt="1"/>
          </p:nvPr>
        </p:nvSpPr>
        <p:spPr>
          <a:xfrm>
            <a:off x="545629" y="1327150"/>
            <a:ext cx="5552105" cy="4920986"/>
          </a:xfrm>
          <a:solidFill>
            <a:schemeClr val="tx2"/>
          </a:solidFill>
        </p:spPr>
        <p:txBody>
          <a:bodyPr vert="horz" lIns="329239" tIns="274366" rIns="329239" bIns="274366" rtlCol="0">
            <a:noAutofit/>
          </a:bodyPr>
          <a:lstStyle>
            <a:lvl1pPr marL="0" indent="0">
              <a:buNone/>
              <a:defRPr lang="en-US" sz="1583" dirty="0" smtClean="0">
                <a:solidFill>
                  <a:schemeClr val="bg1"/>
                </a:solidFill>
              </a:defRPr>
            </a:lvl1pPr>
            <a:lvl2pPr marL="171471" indent="0">
              <a:buNone/>
              <a:defRPr lang="en-US" dirty="0" smtClean="0">
                <a:solidFill>
                  <a:schemeClr val="bg1"/>
                </a:solidFill>
              </a:defRPr>
            </a:lvl2pPr>
            <a:lvl3pPr marL="342944" indent="0">
              <a:buNone/>
              <a:defRPr lang="en-US" dirty="0" smtClean="0">
                <a:solidFill>
                  <a:schemeClr val="bg1"/>
                </a:solidFill>
              </a:defRPr>
            </a:lvl3pPr>
            <a:lvl4pPr marL="514415" indent="0">
              <a:buNone/>
              <a:defRPr lang="en-US" dirty="0" smtClean="0">
                <a:solidFill>
                  <a:schemeClr val="bg1"/>
                </a:solidFill>
              </a:defRPr>
            </a:lvl4pPr>
            <a:lvl5pPr marL="68588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hasCustomPrompt="1"/>
          </p:nvPr>
        </p:nvSpPr>
        <p:spPr>
          <a:xfrm>
            <a:off x="6095999" y="1327150"/>
            <a:ext cx="5548313" cy="4920986"/>
          </a:xfrm>
          <a:noFill/>
        </p:spPr>
        <p:txBody>
          <a:bodyPr lIns="182880" tIns="91440"/>
          <a:lstStyle>
            <a:lvl1pPr marL="0" indent="0">
              <a:buNone/>
              <a:defRPr/>
            </a:lvl1pPr>
          </a:lstStyle>
          <a:p>
            <a:r>
              <a:rPr lang="en-US" dirty="0"/>
              <a:t>Drag picture to placeholder or click icon to add picture</a:t>
            </a:r>
          </a:p>
        </p:txBody>
      </p:sp>
    </p:spTree>
    <p:extLst>
      <p:ext uri="{BB962C8B-B14F-4D97-AF65-F5344CB8AC3E}">
        <p14:creationId xmlns:p14="http://schemas.microsoft.com/office/powerpoint/2010/main" val="166025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vider white with logo">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5F3A1F-B9EC-47B5-9D0C-29418C19F582}"/>
              </a:ext>
            </a:extLst>
          </p:cNvPr>
          <p:cNvSpPr txBox="1"/>
          <p:nvPr userDrawn="1"/>
        </p:nvSpPr>
        <p:spPr>
          <a:xfrm>
            <a:off x="548640" y="6619859"/>
            <a:ext cx="779059" cy="128177"/>
          </a:xfrm>
          <a:prstGeom prst="rect">
            <a:avLst/>
          </a:prstGeom>
          <a:noFill/>
        </p:spPr>
        <p:txBody>
          <a:bodyPr wrap="none" lIns="0" tIns="0" rIns="0" bIns="0" rtlCol="0">
            <a:spAutoFit/>
          </a:bodyPr>
          <a:lstStyle/>
          <a:p>
            <a:r>
              <a:rPr lang="en-US" sz="833" dirty="0">
                <a:solidFill>
                  <a:schemeClr val="tx1"/>
                </a:solidFill>
                <a:latin typeface="Arial"/>
              </a:rPr>
              <a:t>© 2021 Chevron</a:t>
            </a:r>
          </a:p>
        </p:txBody>
      </p:sp>
      <p:sp>
        <p:nvSpPr>
          <p:cNvPr id="5" name="Title 1">
            <a:extLst>
              <a:ext uri="{FF2B5EF4-FFF2-40B4-BE49-F238E27FC236}">
                <a16:creationId xmlns:a16="http://schemas.microsoft.com/office/drawing/2014/main" id="{039A34C2-14EF-4C9D-8BD8-511648DA24AD}"/>
              </a:ext>
            </a:extLst>
          </p:cNvPr>
          <p:cNvSpPr>
            <a:spLocks noGrp="1"/>
          </p:cNvSpPr>
          <p:nvPr>
            <p:ph type="ctrTitle" hasCustomPrompt="1"/>
          </p:nvPr>
        </p:nvSpPr>
        <p:spPr bwMode="gray">
          <a:xfrm>
            <a:off x="3048000" y="1482130"/>
            <a:ext cx="6096001" cy="1775211"/>
          </a:xfrm>
        </p:spPr>
        <p:txBody>
          <a:bodyPr lIns="219493" rIns="219493">
            <a:noAutofit/>
          </a:bodyPr>
          <a:lstStyle>
            <a:lvl1pPr>
              <a:lnSpc>
                <a:spcPct val="80000"/>
              </a:lnSpc>
              <a:defRPr sz="6666" b="1">
                <a:solidFill>
                  <a:schemeClr val="bg2"/>
                </a:solidFill>
              </a:defRPr>
            </a:lvl1pPr>
          </a:lstStyle>
          <a:p>
            <a:r>
              <a:rPr lang="en-US"/>
              <a:t>Presentation title here</a:t>
            </a:r>
          </a:p>
        </p:txBody>
      </p:sp>
      <p:sp>
        <p:nvSpPr>
          <p:cNvPr id="6" name="Subtitle 2">
            <a:extLst>
              <a:ext uri="{FF2B5EF4-FFF2-40B4-BE49-F238E27FC236}">
                <a16:creationId xmlns:a16="http://schemas.microsoft.com/office/drawing/2014/main" id="{0603EF79-F0F0-48EC-ABF3-AD3568900430}"/>
              </a:ext>
            </a:extLst>
          </p:cNvPr>
          <p:cNvSpPr>
            <a:spLocks noGrp="1"/>
          </p:cNvSpPr>
          <p:nvPr>
            <p:ph type="subTitle" idx="1" hasCustomPrompt="1"/>
          </p:nvPr>
        </p:nvSpPr>
        <p:spPr bwMode="gray">
          <a:xfrm>
            <a:off x="3048000" y="3367604"/>
            <a:ext cx="6096001" cy="963828"/>
          </a:xfrm>
        </p:spPr>
        <p:txBody>
          <a:bodyPr lIns="219493" rIns="219493">
            <a:noAutofit/>
          </a:bodyPr>
          <a:lstStyle>
            <a:lvl1pPr marL="0" indent="0" algn="ctr">
              <a:spcBef>
                <a:spcPts val="0"/>
              </a:spcBef>
              <a:buNone/>
              <a:defRPr sz="1667" b="0" i="0" baseline="0">
                <a:solidFill>
                  <a:schemeClr val="bg2"/>
                </a:solidFill>
              </a:defRPr>
            </a:lvl1pPr>
            <a:lvl2pPr marL="457258" indent="0" algn="ctr">
              <a:buNone/>
              <a:defRPr>
                <a:solidFill>
                  <a:schemeClr val="tx1">
                    <a:tint val="75000"/>
                  </a:schemeClr>
                </a:solidFill>
              </a:defRPr>
            </a:lvl2pPr>
            <a:lvl3pPr marL="914516" indent="0" algn="ctr">
              <a:buNone/>
              <a:defRPr>
                <a:solidFill>
                  <a:schemeClr val="tx1">
                    <a:tint val="75000"/>
                  </a:schemeClr>
                </a:solidFill>
              </a:defRPr>
            </a:lvl3pPr>
            <a:lvl4pPr marL="1371773" indent="0" algn="ctr">
              <a:buNone/>
              <a:defRPr>
                <a:solidFill>
                  <a:schemeClr val="tx1">
                    <a:tint val="75000"/>
                  </a:schemeClr>
                </a:solidFill>
              </a:defRPr>
            </a:lvl4pPr>
            <a:lvl5pPr marL="1829032" indent="0" algn="ctr">
              <a:buNone/>
              <a:defRPr>
                <a:solidFill>
                  <a:schemeClr val="tx1">
                    <a:tint val="75000"/>
                  </a:schemeClr>
                </a:solidFill>
              </a:defRPr>
            </a:lvl5pPr>
            <a:lvl6pPr marL="2286289" indent="0" algn="ctr">
              <a:buNone/>
              <a:defRPr>
                <a:solidFill>
                  <a:schemeClr val="tx1">
                    <a:tint val="75000"/>
                  </a:schemeClr>
                </a:solidFill>
              </a:defRPr>
            </a:lvl6pPr>
            <a:lvl7pPr marL="2743548" indent="0" algn="ctr">
              <a:buNone/>
              <a:defRPr>
                <a:solidFill>
                  <a:schemeClr val="tx1">
                    <a:tint val="75000"/>
                  </a:schemeClr>
                </a:solidFill>
              </a:defRPr>
            </a:lvl7pPr>
            <a:lvl8pPr marL="3200805" indent="0" algn="ctr">
              <a:buNone/>
              <a:defRPr>
                <a:solidFill>
                  <a:schemeClr val="tx1">
                    <a:tint val="75000"/>
                  </a:schemeClr>
                </a:solidFill>
              </a:defRPr>
            </a:lvl8pPr>
            <a:lvl9pPr marL="3658064" indent="0" algn="ctr">
              <a:buNone/>
              <a:defRPr>
                <a:solidFill>
                  <a:schemeClr val="tx1">
                    <a:tint val="75000"/>
                  </a:schemeClr>
                </a:solidFill>
              </a:defRPr>
            </a:lvl9pPr>
          </a:lstStyle>
          <a:p>
            <a:r>
              <a:rPr lang="en-US"/>
              <a:t>Presenter, title, date</a:t>
            </a:r>
          </a:p>
        </p:txBody>
      </p:sp>
    </p:spTree>
    <p:extLst>
      <p:ext uri="{BB962C8B-B14F-4D97-AF65-F5344CB8AC3E}">
        <p14:creationId xmlns:p14="http://schemas.microsoft.com/office/powerpoint/2010/main" val="38837212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0333" y="1329532"/>
            <a:ext cx="11092478" cy="4917496"/>
          </a:xfrm>
        </p:spPr>
        <p:txBody>
          <a:bodyPr/>
          <a:lstStyle>
            <a:lvl2pPr marL="342944" indent="-171471">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32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40270"/>
            <a:ext cx="11094171" cy="858108"/>
          </a:xfrm>
        </p:spPr>
        <p:txBody>
          <a:bodyPr/>
          <a:lstStyle/>
          <a:p>
            <a:r>
              <a:rPr lang="en-US"/>
              <a:t>Click to edit Master title style</a:t>
            </a:r>
          </a:p>
        </p:txBody>
      </p:sp>
      <p:sp>
        <p:nvSpPr>
          <p:cNvPr id="3" name="Content Placeholder 2"/>
          <p:cNvSpPr>
            <a:spLocks noGrp="1"/>
          </p:cNvSpPr>
          <p:nvPr>
            <p:ph sz="half" idx="1"/>
          </p:nvPr>
        </p:nvSpPr>
        <p:spPr>
          <a:xfrm>
            <a:off x="548640" y="1329532"/>
            <a:ext cx="5384800" cy="4926542"/>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8011" y="1329532"/>
            <a:ext cx="5384800" cy="4926542"/>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520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chart">
    <p:spTree>
      <p:nvGrpSpPr>
        <p:cNvPr id="1" name=""/>
        <p:cNvGrpSpPr/>
        <p:nvPr/>
      </p:nvGrpSpPr>
      <p:grpSpPr>
        <a:xfrm>
          <a:off x="0" y="0"/>
          <a:ext cx="0" cy="0"/>
          <a:chOff x="0" y="0"/>
          <a:chExt cx="0" cy="0"/>
        </a:xfrm>
      </p:grpSpPr>
      <p:sp>
        <p:nvSpPr>
          <p:cNvPr id="5" name="Rectangle 4"/>
          <p:cNvSpPr/>
          <p:nvPr userDrawn="1"/>
        </p:nvSpPr>
        <p:spPr>
          <a:xfrm>
            <a:off x="550333" y="1327151"/>
            <a:ext cx="11093452" cy="4918084"/>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lIns="91455" tIns="45728" rIns="91455" bIns="45728" rtlCol="0" anchor="ctr"/>
          <a:lstStyle/>
          <a:p>
            <a:pPr algn="ctr"/>
            <a:endParaRPr lang="en-US" sz="1500" dirty="0"/>
          </a:p>
        </p:txBody>
      </p:sp>
      <p:sp>
        <p:nvSpPr>
          <p:cNvPr id="2" name="Title 1"/>
          <p:cNvSpPr>
            <a:spLocks noGrp="1"/>
          </p:cNvSpPr>
          <p:nvPr>
            <p:ph type="title"/>
          </p:nvPr>
        </p:nvSpPr>
        <p:spPr>
          <a:xfrm>
            <a:off x="548640" y="240270"/>
            <a:ext cx="11094171" cy="858108"/>
          </a:xfrm>
        </p:spPr>
        <p:txBody>
          <a:bodyPr/>
          <a:lstStyle/>
          <a:p>
            <a:r>
              <a:rPr lang="en-US"/>
              <a:t>Click to edit Master title style</a:t>
            </a:r>
          </a:p>
        </p:txBody>
      </p:sp>
      <p:sp>
        <p:nvSpPr>
          <p:cNvPr id="3" name="Content Placeholder 2"/>
          <p:cNvSpPr>
            <a:spLocks noGrp="1"/>
          </p:cNvSpPr>
          <p:nvPr>
            <p:ph sz="half" idx="1"/>
          </p:nvPr>
        </p:nvSpPr>
        <p:spPr>
          <a:xfrm>
            <a:off x="548640" y="1329134"/>
            <a:ext cx="5384800" cy="491808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8011" y="1329134"/>
            <a:ext cx="5384800" cy="491808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829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Rectangle 3"/>
          <p:cNvSpPr/>
          <p:nvPr userDrawn="1"/>
        </p:nvSpPr>
        <p:spPr>
          <a:xfrm>
            <a:off x="550333" y="1327150"/>
            <a:ext cx="11093452" cy="4920986"/>
          </a:xfrm>
          <a:prstGeom prst="rect">
            <a:avLst/>
          </a:prstGeom>
          <a:solidFill>
            <a:srgbClr val="EDEDEE"/>
          </a:solidFill>
          <a:ln>
            <a:noFill/>
          </a:ln>
          <a:effectLst/>
        </p:spPr>
        <p:style>
          <a:lnRef idx="1">
            <a:schemeClr val="accent1"/>
          </a:lnRef>
          <a:fillRef idx="3">
            <a:schemeClr val="accent1"/>
          </a:fillRef>
          <a:effectRef idx="2">
            <a:schemeClr val="accent1"/>
          </a:effectRef>
          <a:fontRef idx="minor">
            <a:schemeClr val="lt1"/>
          </a:fontRef>
        </p:style>
        <p:txBody>
          <a:bodyPr lIns="91455" tIns="45728" rIns="91455" bIns="45728" rtlCol="0" anchor="ctr"/>
          <a:lstStyle/>
          <a:p>
            <a:pPr algn="ctr"/>
            <a:endParaRPr lang="en-US" sz="1500" dirty="0"/>
          </a:p>
        </p:txBody>
      </p:sp>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550333" y="1327150"/>
            <a:ext cx="11093453" cy="4920986"/>
          </a:xfrm>
        </p:spPr>
        <p:txBody>
          <a:bodyPr/>
          <a:lstStyle>
            <a:lvl1pPr marL="0" indent="0">
              <a:buNone/>
              <a:defRPr/>
            </a:lvl1pPr>
          </a:lstStyle>
          <a:p>
            <a:endParaRPr lang="en-US" dirty="0"/>
          </a:p>
        </p:txBody>
      </p:sp>
    </p:spTree>
    <p:extLst>
      <p:ext uri="{BB962C8B-B14F-4D97-AF65-F5344CB8AC3E}">
        <p14:creationId xmlns:p14="http://schemas.microsoft.com/office/powerpoint/2010/main" val="347924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548640" y="240270"/>
            <a:ext cx="11094171" cy="858108"/>
          </a:xfrm>
        </p:spPr>
        <p:txBody>
          <a:bodyPr/>
          <a:lstStyle/>
          <a:p>
            <a:r>
              <a:rPr lang="en-US"/>
              <a:t>Click to edit Master title style</a:t>
            </a:r>
          </a:p>
        </p:txBody>
      </p:sp>
      <p:sp>
        <p:nvSpPr>
          <p:cNvPr id="3" name="Content Placeholder 2"/>
          <p:cNvSpPr>
            <a:spLocks noGrp="1"/>
          </p:cNvSpPr>
          <p:nvPr>
            <p:ph sz="half" idx="1" hasCustomPrompt="1"/>
          </p:nvPr>
        </p:nvSpPr>
        <p:spPr>
          <a:xfrm>
            <a:off x="545629" y="1327150"/>
            <a:ext cx="5552105" cy="4920986"/>
          </a:xfrm>
          <a:solidFill>
            <a:schemeClr val="tx2"/>
          </a:solidFill>
        </p:spPr>
        <p:txBody>
          <a:bodyPr vert="horz" lIns="329239" tIns="274366" rIns="329239" bIns="274366" rtlCol="0">
            <a:noAutofit/>
          </a:bodyPr>
          <a:lstStyle>
            <a:lvl1pPr marL="0" indent="0">
              <a:buNone/>
              <a:defRPr lang="en-US" sz="1583" dirty="0" smtClean="0">
                <a:solidFill>
                  <a:schemeClr val="bg1"/>
                </a:solidFill>
              </a:defRPr>
            </a:lvl1pPr>
            <a:lvl2pPr marL="171471" indent="0">
              <a:buNone/>
              <a:defRPr lang="en-US" dirty="0" smtClean="0">
                <a:solidFill>
                  <a:schemeClr val="bg1"/>
                </a:solidFill>
              </a:defRPr>
            </a:lvl2pPr>
            <a:lvl3pPr marL="342944" indent="0">
              <a:buNone/>
              <a:defRPr lang="en-US" dirty="0" smtClean="0">
                <a:solidFill>
                  <a:schemeClr val="bg1"/>
                </a:solidFill>
              </a:defRPr>
            </a:lvl3pPr>
            <a:lvl4pPr marL="514415" indent="0">
              <a:buNone/>
              <a:defRPr lang="en-US" dirty="0" smtClean="0">
                <a:solidFill>
                  <a:schemeClr val="bg1"/>
                </a:solidFill>
              </a:defRPr>
            </a:lvl4pPr>
            <a:lvl5pPr marL="68588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hasCustomPrompt="1"/>
          </p:nvPr>
        </p:nvSpPr>
        <p:spPr>
          <a:xfrm>
            <a:off x="6095999" y="1327150"/>
            <a:ext cx="5548313" cy="4920986"/>
          </a:xfrm>
          <a:noFill/>
        </p:spPr>
        <p:txBody>
          <a:bodyPr lIns="182880" tIns="91440"/>
          <a:lstStyle>
            <a:lvl1pPr marL="0" indent="0">
              <a:buNone/>
              <a:defRPr/>
            </a:lvl1pPr>
          </a:lstStyle>
          <a:p>
            <a:r>
              <a:rPr lang="en-US" dirty="0"/>
              <a:t>Drag picture to placeholder or click icon to add picture</a:t>
            </a:r>
          </a:p>
        </p:txBody>
      </p:sp>
    </p:spTree>
    <p:extLst>
      <p:ext uri="{BB962C8B-B14F-4D97-AF65-F5344CB8AC3E}">
        <p14:creationId xmlns:p14="http://schemas.microsoft.com/office/powerpoint/2010/main" val="327141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ith image left">
    <p:spTree>
      <p:nvGrpSpPr>
        <p:cNvPr id="1" name=""/>
        <p:cNvGrpSpPr/>
        <p:nvPr/>
      </p:nvGrpSpPr>
      <p:grpSpPr>
        <a:xfrm>
          <a:off x="0" y="0"/>
          <a:ext cx="0" cy="0"/>
          <a:chOff x="0" y="0"/>
          <a:chExt cx="0" cy="0"/>
        </a:xfrm>
      </p:grpSpPr>
      <p:sp>
        <p:nvSpPr>
          <p:cNvPr id="2" name="Title 1"/>
          <p:cNvSpPr>
            <a:spLocks noGrp="1"/>
          </p:cNvSpPr>
          <p:nvPr>
            <p:ph type="title"/>
          </p:nvPr>
        </p:nvSpPr>
        <p:spPr>
          <a:xfrm>
            <a:off x="548640" y="240270"/>
            <a:ext cx="11094171" cy="858108"/>
          </a:xfrm>
        </p:spPr>
        <p:txBody>
          <a:bodyPr/>
          <a:lstStyle/>
          <a:p>
            <a:r>
              <a:rPr lang="en-US"/>
              <a:t>Click to edit Master title style</a:t>
            </a:r>
          </a:p>
        </p:txBody>
      </p:sp>
      <p:sp>
        <p:nvSpPr>
          <p:cNvPr id="3" name="Content Placeholder 2"/>
          <p:cNvSpPr>
            <a:spLocks noGrp="1"/>
          </p:cNvSpPr>
          <p:nvPr>
            <p:ph sz="half" idx="1" hasCustomPrompt="1"/>
          </p:nvPr>
        </p:nvSpPr>
        <p:spPr>
          <a:xfrm>
            <a:off x="6095999" y="1327150"/>
            <a:ext cx="5548313" cy="4920986"/>
          </a:xfrm>
          <a:solidFill>
            <a:srgbClr val="0B2D71"/>
          </a:solidFill>
        </p:spPr>
        <p:txBody>
          <a:bodyPr vert="horz" lIns="329239" tIns="274366" rIns="329239" bIns="274366" rtlCol="0">
            <a:noAutofit/>
          </a:bodyPr>
          <a:lstStyle>
            <a:lvl1pPr marL="0" indent="0">
              <a:buNone/>
              <a:defRPr lang="en-US" sz="1583" dirty="0" smtClean="0">
                <a:solidFill>
                  <a:schemeClr val="bg1"/>
                </a:solidFill>
              </a:defRPr>
            </a:lvl1pPr>
            <a:lvl2pPr marL="171471" indent="0">
              <a:buNone/>
              <a:defRPr lang="en-US" dirty="0" smtClean="0">
                <a:solidFill>
                  <a:schemeClr val="bg1"/>
                </a:solidFill>
              </a:defRPr>
            </a:lvl2pPr>
            <a:lvl3pPr marL="342944" indent="0">
              <a:buNone/>
              <a:defRPr lang="en-US" dirty="0" smtClean="0">
                <a:solidFill>
                  <a:schemeClr val="bg1"/>
                </a:solidFill>
              </a:defRPr>
            </a:lvl3pPr>
            <a:lvl4pPr marL="514415" indent="0">
              <a:buNone/>
              <a:defRPr lang="en-US" dirty="0" smtClean="0">
                <a:solidFill>
                  <a:schemeClr val="bg1"/>
                </a:solidFill>
              </a:defRPr>
            </a:lvl4pPr>
            <a:lvl5pPr marL="685887" indent="0">
              <a:buNone/>
              <a:defRPr lang="en-US" dirty="0">
                <a:solidFill>
                  <a:schemeClr val="bg1"/>
                </a:solidFill>
              </a:defRPr>
            </a:lvl5pPr>
          </a:lstStyle>
          <a:p>
            <a:pPr lvl="0"/>
            <a:r>
              <a:rPr lang="en-US"/>
              <a:t>Click to edit master text styles</a:t>
            </a:r>
          </a:p>
        </p:txBody>
      </p:sp>
      <p:sp>
        <p:nvSpPr>
          <p:cNvPr id="7" name="Picture Placeholder 6"/>
          <p:cNvSpPr>
            <a:spLocks noGrp="1"/>
          </p:cNvSpPr>
          <p:nvPr>
            <p:ph type="pic" sz="quarter" idx="10" hasCustomPrompt="1"/>
          </p:nvPr>
        </p:nvSpPr>
        <p:spPr>
          <a:xfrm>
            <a:off x="550334" y="1327150"/>
            <a:ext cx="5545668" cy="4920986"/>
          </a:xfrm>
          <a:noFill/>
        </p:spPr>
        <p:txBody>
          <a:bodyPr lIns="182880" tIns="91440"/>
          <a:lstStyle>
            <a:lvl1pPr marL="0" indent="0">
              <a:buNone/>
              <a:defRPr/>
            </a:lvl1pPr>
          </a:lstStyle>
          <a:p>
            <a:r>
              <a:rPr lang="en-US" dirty="0"/>
              <a:t>Drag picture to placeholder or click icon to add picture</a:t>
            </a:r>
          </a:p>
        </p:txBody>
      </p:sp>
    </p:spTree>
    <p:extLst>
      <p:ext uri="{BB962C8B-B14F-4D97-AF65-F5344CB8AC3E}">
        <p14:creationId xmlns:p14="http://schemas.microsoft.com/office/powerpoint/2010/main" val="68118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46B3-03A1-48D6-9F6A-5E62C902A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27448-C896-425F-84E9-84269E04F0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7A043-22E3-4059-B6A3-DAE35DFFBA2D}"/>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5" name="Footer Placeholder 4">
            <a:extLst>
              <a:ext uri="{FF2B5EF4-FFF2-40B4-BE49-F238E27FC236}">
                <a16:creationId xmlns:a16="http://schemas.microsoft.com/office/drawing/2014/main" id="{248B89C1-150C-4AAC-A62F-3735BC0B0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41B9B-84BD-4637-8F30-B1BEA6DAA71C}"/>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141226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a:solidFill>
            <a:schemeClr val="bg1">
              <a:lumMod val="95000"/>
            </a:schemeClr>
          </a:solidFill>
        </p:spPr>
        <p:txBody>
          <a:bodyPr/>
          <a:lstStyle>
            <a:lvl1pPr marL="0" indent="0">
              <a:buNone/>
              <a:defRPr>
                <a:solidFill>
                  <a:schemeClr val="tx1"/>
                </a:solidFill>
              </a:defRPr>
            </a:lvl1pPr>
          </a:lstStyle>
          <a:p>
            <a:r>
              <a:rPr lang="en-US" dirty="0"/>
              <a:t>Drag picture to placeholder or click icon to add</a:t>
            </a:r>
          </a:p>
        </p:txBody>
      </p:sp>
      <p:sp>
        <p:nvSpPr>
          <p:cNvPr id="3" name="Content Placeholder 2"/>
          <p:cNvSpPr>
            <a:spLocks noGrp="1"/>
          </p:cNvSpPr>
          <p:nvPr>
            <p:ph idx="1" hasCustomPrompt="1"/>
          </p:nvPr>
        </p:nvSpPr>
        <p:spPr bwMode="gray">
          <a:xfrm>
            <a:off x="548915" y="1052694"/>
            <a:ext cx="11094171" cy="4752612"/>
          </a:xfrm>
        </p:spPr>
        <p:txBody>
          <a:bodyPr anchor="ctr"/>
          <a:lstStyle>
            <a:lvl1pPr marL="0" indent="0" algn="ctr">
              <a:spcBef>
                <a:spcPts val="1200"/>
              </a:spcBef>
              <a:buNone/>
              <a:defRPr sz="4000" b="1">
                <a:solidFill>
                  <a:schemeClr val="bg1"/>
                </a:solidFill>
              </a:defRPr>
            </a:lvl1pPr>
            <a:lvl2pPr marL="342944" indent="-171471">
              <a:defRPr/>
            </a:lvl2pPr>
          </a:lstStyle>
          <a:p>
            <a:pPr lvl="0"/>
            <a:r>
              <a:rPr lang="en-US"/>
              <a:t>click to edit master text styles</a:t>
            </a:r>
          </a:p>
        </p:txBody>
      </p:sp>
    </p:spTree>
    <p:extLst>
      <p:ext uri="{BB962C8B-B14F-4D97-AF65-F5344CB8AC3E}">
        <p14:creationId xmlns:p14="http://schemas.microsoft.com/office/powerpoint/2010/main" val="347515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1479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954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1" y="2660922"/>
            <a:ext cx="10363200" cy="1362075"/>
          </a:xfrm>
        </p:spPr>
        <p:txBody>
          <a:bodyPr anchor="t"/>
          <a:lstStyle>
            <a:lvl1pPr algn="ctr">
              <a:defRPr sz="3583" b="1" cap="none">
                <a:solidFill>
                  <a:schemeClr val="bg2"/>
                </a:solidFill>
              </a:defRPr>
            </a:lvl1pPr>
          </a:lstStyle>
          <a:p>
            <a:r>
              <a:rPr lang="en-US"/>
              <a:t>Click to edit master title style</a:t>
            </a:r>
          </a:p>
        </p:txBody>
      </p:sp>
      <p:sp>
        <p:nvSpPr>
          <p:cNvPr id="3" name="Text Placeholder 2"/>
          <p:cNvSpPr>
            <a:spLocks noGrp="1"/>
          </p:cNvSpPr>
          <p:nvPr>
            <p:ph type="body" idx="1"/>
          </p:nvPr>
        </p:nvSpPr>
        <p:spPr>
          <a:xfrm>
            <a:off x="914401" y="2327522"/>
            <a:ext cx="10363200" cy="420533"/>
          </a:xfrm>
        </p:spPr>
        <p:txBody>
          <a:bodyPr anchor="t"/>
          <a:lstStyle>
            <a:lvl1pPr marL="0" indent="0" algn="ctr">
              <a:buNone/>
              <a:defRPr sz="2000" b="1">
                <a:solidFill>
                  <a:schemeClr val="tx2"/>
                </a:solidFill>
              </a:defRPr>
            </a:lvl1pPr>
            <a:lvl2pPr marL="457258" indent="0">
              <a:buNone/>
              <a:defRPr sz="1833">
                <a:solidFill>
                  <a:schemeClr val="tx1">
                    <a:tint val="75000"/>
                  </a:schemeClr>
                </a:solidFill>
              </a:defRPr>
            </a:lvl2pPr>
            <a:lvl3pPr marL="914516" indent="0">
              <a:buNone/>
              <a:defRPr sz="1583">
                <a:solidFill>
                  <a:schemeClr val="tx1">
                    <a:tint val="75000"/>
                  </a:schemeClr>
                </a:solidFill>
              </a:defRPr>
            </a:lvl3pPr>
            <a:lvl4pPr marL="1371773" indent="0">
              <a:buNone/>
              <a:defRPr sz="1417">
                <a:solidFill>
                  <a:schemeClr val="tx1">
                    <a:tint val="75000"/>
                  </a:schemeClr>
                </a:solidFill>
              </a:defRPr>
            </a:lvl4pPr>
            <a:lvl5pPr marL="1829032" indent="0">
              <a:buNone/>
              <a:defRPr sz="1417">
                <a:solidFill>
                  <a:schemeClr val="tx1">
                    <a:tint val="75000"/>
                  </a:schemeClr>
                </a:solidFill>
              </a:defRPr>
            </a:lvl5pPr>
            <a:lvl6pPr marL="2286289" indent="0">
              <a:buNone/>
              <a:defRPr sz="1417">
                <a:solidFill>
                  <a:schemeClr val="tx1">
                    <a:tint val="75000"/>
                  </a:schemeClr>
                </a:solidFill>
              </a:defRPr>
            </a:lvl6pPr>
            <a:lvl7pPr marL="2743548" indent="0">
              <a:buNone/>
              <a:defRPr sz="1417">
                <a:solidFill>
                  <a:schemeClr val="tx1">
                    <a:tint val="75000"/>
                  </a:schemeClr>
                </a:solidFill>
              </a:defRPr>
            </a:lvl7pPr>
            <a:lvl8pPr marL="3200805" indent="0">
              <a:buNone/>
              <a:defRPr sz="1417">
                <a:solidFill>
                  <a:schemeClr val="tx1">
                    <a:tint val="75000"/>
                  </a:schemeClr>
                </a:solidFill>
              </a:defRPr>
            </a:lvl8pPr>
            <a:lvl9pPr marL="3658064" indent="0">
              <a:buNone/>
              <a:defRPr sz="141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1338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 white with logo">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B2A207-2381-4F1A-A350-F041CEE811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50128" y="749676"/>
            <a:ext cx="7491746" cy="5358649"/>
          </a:xfrm>
          <a:prstGeom prst="rect">
            <a:avLst/>
          </a:prstGeom>
        </p:spPr>
      </p:pic>
      <p:sp>
        <p:nvSpPr>
          <p:cNvPr id="4" name="TextBox 3">
            <a:extLst>
              <a:ext uri="{FF2B5EF4-FFF2-40B4-BE49-F238E27FC236}">
                <a16:creationId xmlns:a16="http://schemas.microsoft.com/office/drawing/2014/main" id="{D35F3A1F-B9EC-47B5-9D0C-29418C19F582}"/>
              </a:ext>
            </a:extLst>
          </p:cNvPr>
          <p:cNvSpPr txBox="1"/>
          <p:nvPr userDrawn="1"/>
        </p:nvSpPr>
        <p:spPr>
          <a:xfrm>
            <a:off x="548640" y="6619859"/>
            <a:ext cx="779059" cy="128177"/>
          </a:xfrm>
          <a:prstGeom prst="rect">
            <a:avLst/>
          </a:prstGeom>
          <a:noFill/>
        </p:spPr>
        <p:txBody>
          <a:bodyPr wrap="none" lIns="0" tIns="0" rIns="0" bIns="0" rtlCol="0">
            <a:spAutoFit/>
          </a:bodyPr>
          <a:lstStyle/>
          <a:p>
            <a:r>
              <a:rPr lang="en-US" sz="833" dirty="0">
                <a:solidFill>
                  <a:schemeClr val="tx1"/>
                </a:solidFill>
                <a:latin typeface="Arial"/>
              </a:rPr>
              <a:t>© 2020 Chevron</a:t>
            </a:r>
          </a:p>
        </p:txBody>
      </p:sp>
    </p:spTree>
    <p:extLst>
      <p:ext uri="{BB962C8B-B14F-4D97-AF65-F5344CB8AC3E}">
        <p14:creationId xmlns:p14="http://schemas.microsoft.com/office/powerpoint/2010/main" val="29804189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F19C-DA9E-4048-8A80-4004E3DD47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6BD0AA-4831-41DB-99A0-97C485B3B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260A7-74DE-426C-A5B8-27272FD7B0AF}"/>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5" name="Footer Placeholder 4">
            <a:extLst>
              <a:ext uri="{FF2B5EF4-FFF2-40B4-BE49-F238E27FC236}">
                <a16:creationId xmlns:a16="http://schemas.microsoft.com/office/drawing/2014/main" id="{4F66104F-CDF0-48DF-BACD-2AB31DA7E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F214-2C46-423B-9A00-830631F7338B}"/>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415422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C260-B67D-4DEE-BEAA-1E89E8995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79ACF4-D0C7-472D-97BE-22738C4DC4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E649F6-E2E4-485C-A29C-A9220EE05D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7F4582-7393-4A46-80C1-CFFB7E6E41CC}"/>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6" name="Footer Placeholder 5">
            <a:extLst>
              <a:ext uri="{FF2B5EF4-FFF2-40B4-BE49-F238E27FC236}">
                <a16:creationId xmlns:a16="http://schemas.microsoft.com/office/drawing/2014/main" id="{EE881625-7E12-49B2-8F34-29C7D7702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0A9EF-EB26-401A-AC81-B2D6C0CF9B7B}"/>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221136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BEB7-DE5A-483A-99D1-9377FDA52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813EB9-BC39-4E04-9C4A-FDCC684F2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9194D-F099-4B83-82B0-8E09160D30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1827D9-931E-4D97-86A1-460A73B041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F51E6-F239-4AE5-BB51-E0C4820B71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155D4D-19CE-4D7D-9232-BF86185B75E6}"/>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8" name="Footer Placeholder 7">
            <a:extLst>
              <a:ext uri="{FF2B5EF4-FFF2-40B4-BE49-F238E27FC236}">
                <a16:creationId xmlns:a16="http://schemas.microsoft.com/office/drawing/2014/main" id="{9EB89356-487B-46D6-9DCA-12BC74EA14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6AE481-DBE0-4779-9D0E-58E3B09BFE75}"/>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343761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8F6E-00C1-4611-B774-E010F7A3D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07875D-6885-4387-8947-A8A20FD64F97}"/>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4" name="Footer Placeholder 3">
            <a:extLst>
              <a:ext uri="{FF2B5EF4-FFF2-40B4-BE49-F238E27FC236}">
                <a16:creationId xmlns:a16="http://schemas.microsoft.com/office/drawing/2014/main" id="{12F44B6F-C46B-481D-9BC8-1A5DEE4F03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C4963D-8089-437E-90FB-4E89B6D88F37}"/>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8444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E8F3C-95AA-4672-8560-9A306F502251}"/>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3" name="Footer Placeholder 2">
            <a:extLst>
              <a:ext uri="{FF2B5EF4-FFF2-40B4-BE49-F238E27FC236}">
                <a16:creationId xmlns:a16="http://schemas.microsoft.com/office/drawing/2014/main" id="{C989A8FE-38EA-4FB8-AFA5-8DE87CF1A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7BABEB-3C7F-4E9C-9F36-1211788997BF}"/>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390191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2758-07A1-4C53-8776-674253CCA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FC76F9-3940-4FCF-993C-C429D316C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DB9FBA-38CB-4A9F-8EEC-C5B1D9DE9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E44188-8017-47A6-87BA-7A0D068DDACA}"/>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6" name="Footer Placeholder 5">
            <a:extLst>
              <a:ext uri="{FF2B5EF4-FFF2-40B4-BE49-F238E27FC236}">
                <a16:creationId xmlns:a16="http://schemas.microsoft.com/office/drawing/2014/main" id="{1200E0AC-E887-457C-BE5B-3DC659697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2139B-F0BB-4318-B602-2428808C9A24}"/>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118371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6555-4D04-4C0A-BFDA-8068B85EE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F405A-F4A7-41FE-997F-D9FBE04C0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66FE47-8C86-4BE1-A790-833B59B8B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9307E-B4F2-4F29-B4A3-BDCE3674502D}"/>
              </a:ext>
            </a:extLst>
          </p:cNvPr>
          <p:cNvSpPr>
            <a:spLocks noGrp="1"/>
          </p:cNvSpPr>
          <p:nvPr>
            <p:ph type="dt" sz="half" idx="10"/>
          </p:nvPr>
        </p:nvSpPr>
        <p:spPr/>
        <p:txBody>
          <a:bodyPr/>
          <a:lstStyle/>
          <a:p>
            <a:fld id="{A8625612-8E44-4B62-8C71-033EC9B3DDC3}" type="datetimeFigureOut">
              <a:rPr lang="en-US" smtClean="0"/>
              <a:t>12/11/2022</a:t>
            </a:fld>
            <a:endParaRPr lang="en-US"/>
          </a:p>
        </p:txBody>
      </p:sp>
      <p:sp>
        <p:nvSpPr>
          <p:cNvPr id="6" name="Footer Placeholder 5">
            <a:extLst>
              <a:ext uri="{FF2B5EF4-FFF2-40B4-BE49-F238E27FC236}">
                <a16:creationId xmlns:a16="http://schemas.microsoft.com/office/drawing/2014/main" id="{827392CF-4833-458E-91DE-0F5C49215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EFDB4-16B5-4454-93E0-DE79956C52AF}"/>
              </a:ext>
            </a:extLst>
          </p:cNvPr>
          <p:cNvSpPr>
            <a:spLocks noGrp="1"/>
          </p:cNvSpPr>
          <p:nvPr>
            <p:ph type="sldNum" sz="quarter" idx="12"/>
          </p:nvPr>
        </p:nvSpPr>
        <p:spPr/>
        <p:txBody>
          <a:bodyPr/>
          <a:lstStyle/>
          <a:p>
            <a:fld id="{EFDB3738-C64B-43B0-A35E-638C50244B97}" type="slidenum">
              <a:rPr lang="en-US" smtClean="0"/>
              <a:t>‹#›</a:t>
            </a:fld>
            <a:endParaRPr lang="en-US"/>
          </a:p>
        </p:txBody>
      </p:sp>
    </p:spTree>
    <p:extLst>
      <p:ext uri="{BB962C8B-B14F-4D97-AF65-F5344CB8AC3E}">
        <p14:creationId xmlns:p14="http://schemas.microsoft.com/office/powerpoint/2010/main" val="86159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F4228-B07D-48B2-BCA8-E5FEEF0032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BFA8CD-9F1D-4515-8261-101EFD0FF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AA8CA-F7BC-4EF0-88BE-4CD62FF67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25612-8E44-4B62-8C71-033EC9B3DDC3}" type="datetimeFigureOut">
              <a:rPr lang="en-US" smtClean="0"/>
              <a:t>12/11/2022</a:t>
            </a:fld>
            <a:endParaRPr lang="en-US"/>
          </a:p>
        </p:txBody>
      </p:sp>
      <p:sp>
        <p:nvSpPr>
          <p:cNvPr id="5" name="Footer Placeholder 4">
            <a:extLst>
              <a:ext uri="{FF2B5EF4-FFF2-40B4-BE49-F238E27FC236}">
                <a16:creationId xmlns:a16="http://schemas.microsoft.com/office/drawing/2014/main" id="{47CF0BAA-2183-49CA-966B-22D99A35C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0727D1-B05A-4A60-9EA7-D12C52449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B3738-C64B-43B0-A35E-638C50244B97}" type="slidenum">
              <a:rPr lang="en-US" smtClean="0"/>
              <a:t>‹#›</a:t>
            </a:fld>
            <a:endParaRPr lang="en-US"/>
          </a:p>
        </p:txBody>
      </p:sp>
    </p:spTree>
    <p:extLst>
      <p:ext uri="{BB962C8B-B14F-4D97-AF65-F5344CB8AC3E}">
        <p14:creationId xmlns:p14="http://schemas.microsoft.com/office/powerpoint/2010/main" val="2214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10566178" y="6619859"/>
            <a:ext cx="1077608" cy="123111"/>
          </a:xfrm>
          <a:prstGeom prst="rect">
            <a:avLst/>
          </a:prstGeom>
          <a:noFill/>
        </p:spPr>
        <p:txBody>
          <a:bodyPr wrap="square" lIns="0" tIns="0" rIns="0" bIns="0" rtlCol="0">
            <a:noAutofit/>
          </a:bodyPr>
          <a:lstStyle/>
          <a:p>
            <a:pPr algn="r"/>
            <a:fld id="{9A822660-8374-4340-934D-8C9E1AF0D0EE}" type="slidenum">
              <a:rPr lang="en-US" sz="833" smtClean="0"/>
              <a:pPr algn="r"/>
              <a:t>‹#›</a:t>
            </a:fld>
            <a:endParaRPr lang="en-US" sz="833" dirty="0"/>
          </a:p>
        </p:txBody>
      </p:sp>
      <p:sp>
        <p:nvSpPr>
          <p:cNvPr id="2" name="Title Placeholder 1"/>
          <p:cNvSpPr>
            <a:spLocks noGrp="1"/>
          </p:cNvSpPr>
          <p:nvPr>
            <p:ph type="title"/>
          </p:nvPr>
        </p:nvSpPr>
        <p:spPr>
          <a:xfrm>
            <a:off x="548640" y="240270"/>
            <a:ext cx="11094171" cy="858108"/>
          </a:xfrm>
          <a:prstGeom prst="rect">
            <a:avLst/>
          </a:prstGeom>
        </p:spPr>
        <p:txBody>
          <a:bodyPr vert="horz" lIns="0" tIns="54873" rIns="0" bIns="54873" rtlCol="0" anchor="t">
            <a:noAutofit/>
          </a:bodyPr>
          <a:lstStyle/>
          <a:p>
            <a:r>
              <a:rPr lang="en-US"/>
              <a:t>Click to edit Master title style</a:t>
            </a:r>
          </a:p>
        </p:txBody>
      </p:sp>
      <p:sp>
        <p:nvSpPr>
          <p:cNvPr id="3" name="Text Placeholder 2"/>
          <p:cNvSpPr>
            <a:spLocks noGrp="1"/>
          </p:cNvSpPr>
          <p:nvPr>
            <p:ph type="body" idx="1"/>
          </p:nvPr>
        </p:nvSpPr>
        <p:spPr>
          <a:xfrm>
            <a:off x="548640" y="1329532"/>
            <a:ext cx="11094171" cy="491749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548640" y="6619859"/>
            <a:ext cx="779059" cy="128177"/>
          </a:xfrm>
          <a:prstGeom prst="rect">
            <a:avLst/>
          </a:prstGeom>
          <a:noFill/>
        </p:spPr>
        <p:txBody>
          <a:bodyPr wrap="none" lIns="0" tIns="0" rIns="0" bIns="0" rtlCol="0">
            <a:spAutoFit/>
          </a:bodyPr>
          <a:lstStyle/>
          <a:p>
            <a:r>
              <a:rPr lang="en-US" sz="833" dirty="0"/>
              <a:t>© 2021 Chevron</a:t>
            </a:r>
          </a:p>
        </p:txBody>
      </p:sp>
      <p:pic>
        <p:nvPicPr>
          <p:cNvPr id="9" name="Picture 8" descr="A close up of a logo&#10;&#10;Description automatically generated">
            <a:extLst>
              <a:ext uri="{FF2B5EF4-FFF2-40B4-BE49-F238E27FC236}">
                <a16:creationId xmlns:a16="http://schemas.microsoft.com/office/drawing/2014/main" id="{1BD37700-44E8-440A-9D17-EB5A8071DFD3}"/>
              </a:ext>
            </a:extLst>
          </p:cNvPr>
          <p:cNvPicPr>
            <a:picLocks noChangeAspect="1"/>
          </p:cNvPicPr>
          <p:nvPr userDrawn="1"/>
        </p:nvPicPr>
        <p:blipFill>
          <a:blip r:embed="rId14"/>
          <a:stretch>
            <a:fillRect/>
          </a:stretch>
        </p:blipFill>
        <p:spPr>
          <a:xfrm>
            <a:off x="5944389" y="6392029"/>
            <a:ext cx="300440" cy="335003"/>
          </a:xfrm>
          <a:prstGeom prst="rect">
            <a:avLst/>
          </a:prstGeom>
        </p:spPr>
      </p:pic>
    </p:spTree>
    <p:extLst>
      <p:ext uri="{BB962C8B-B14F-4D97-AF65-F5344CB8AC3E}">
        <p14:creationId xmlns:p14="http://schemas.microsoft.com/office/powerpoint/2010/main" val="3340187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ctr" defTabSz="457258" rtl="0" eaLnBrk="1" latinLnBrk="0" hangingPunct="1">
        <a:spcBef>
          <a:spcPct val="0"/>
        </a:spcBef>
        <a:buNone/>
        <a:defRPr sz="2833" b="1" kern="1200">
          <a:solidFill>
            <a:schemeClr val="bg2"/>
          </a:solidFill>
          <a:latin typeface="+mj-lt"/>
          <a:ea typeface="+mj-ea"/>
          <a:cs typeface="+mj-cs"/>
        </a:defRPr>
      </a:lvl1pPr>
    </p:titleStyle>
    <p:bodyStyle>
      <a:lvl1pPr marL="171471" indent="-171471" algn="l" defTabSz="457258" rtl="0" eaLnBrk="1" latinLnBrk="0" hangingPunct="1">
        <a:spcBef>
          <a:spcPts val="500"/>
        </a:spcBef>
        <a:buFont typeface="Arial"/>
        <a:buChar char="•"/>
        <a:defRPr sz="1833" kern="1200">
          <a:solidFill>
            <a:schemeClr val="tx1"/>
          </a:solidFill>
          <a:latin typeface="+mn-lt"/>
          <a:ea typeface="+mn-ea"/>
          <a:cs typeface="+mn-cs"/>
        </a:defRPr>
      </a:lvl1pPr>
      <a:lvl2pPr marL="342944" indent="-171471" algn="l" defTabSz="457258" rtl="0" eaLnBrk="1" latinLnBrk="0" hangingPunct="1">
        <a:spcBef>
          <a:spcPts val="500"/>
        </a:spcBef>
        <a:buFont typeface="Arial"/>
        <a:buChar char="–"/>
        <a:defRPr sz="1833" kern="1200">
          <a:solidFill>
            <a:schemeClr val="tx1"/>
          </a:solidFill>
          <a:latin typeface="+mn-lt"/>
          <a:ea typeface="+mn-ea"/>
          <a:cs typeface="+mn-cs"/>
        </a:defRPr>
      </a:lvl2pPr>
      <a:lvl3pPr marL="514415" indent="-171471" algn="l" defTabSz="457258" rtl="0" eaLnBrk="1" latinLnBrk="0" hangingPunct="1">
        <a:spcBef>
          <a:spcPts val="500"/>
        </a:spcBef>
        <a:buFont typeface="Arial"/>
        <a:buChar char="•"/>
        <a:defRPr sz="1833" kern="1200">
          <a:solidFill>
            <a:schemeClr val="tx1"/>
          </a:solidFill>
          <a:latin typeface="+mn-lt"/>
          <a:ea typeface="+mn-ea"/>
          <a:cs typeface="+mn-cs"/>
        </a:defRPr>
      </a:lvl3pPr>
      <a:lvl4pPr marL="685887" indent="-171471" algn="l" defTabSz="457258" rtl="0" eaLnBrk="1" latinLnBrk="0" hangingPunct="1">
        <a:spcBef>
          <a:spcPts val="500"/>
        </a:spcBef>
        <a:buSzPct val="100000"/>
        <a:buFont typeface="Arial"/>
        <a:buChar char="–"/>
        <a:defRPr sz="1833" kern="1200">
          <a:solidFill>
            <a:schemeClr val="tx1"/>
          </a:solidFill>
          <a:latin typeface="+mn-lt"/>
          <a:ea typeface="+mn-ea"/>
          <a:cs typeface="+mn-cs"/>
        </a:defRPr>
      </a:lvl4pPr>
      <a:lvl5pPr marL="858946" indent="-173060" algn="l" defTabSz="457258" rtl="0" eaLnBrk="1" latinLnBrk="0" hangingPunct="1">
        <a:spcBef>
          <a:spcPts val="500"/>
        </a:spcBef>
        <a:buFont typeface="Arial"/>
        <a:buChar char="•"/>
        <a:defRPr sz="1833" kern="1200">
          <a:solidFill>
            <a:schemeClr val="tx1"/>
          </a:solidFill>
          <a:latin typeface="+mn-lt"/>
          <a:ea typeface="+mn-ea"/>
          <a:cs typeface="+mn-cs"/>
        </a:defRPr>
      </a:lvl5pPr>
      <a:lvl6pPr marL="2514919" indent="-228629" algn="l" defTabSz="457258" rtl="0" eaLnBrk="1" latinLnBrk="0" hangingPunct="1">
        <a:spcBef>
          <a:spcPct val="20000"/>
        </a:spcBef>
        <a:buFont typeface="Arial"/>
        <a:buChar char="•"/>
        <a:defRPr sz="2000" kern="1200">
          <a:solidFill>
            <a:schemeClr val="tx1"/>
          </a:solidFill>
          <a:latin typeface="+mn-lt"/>
          <a:ea typeface="+mn-ea"/>
          <a:cs typeface="+mn-cs"/>
        </a:defRPr>
      </a:lvl6pPr>
      <a:lvl7pPr marL="2972176" indent="-228629" algn="l" defTabSz="457258" rtl="0" eaLnBrk="1" latinLnBrk="0" hangingPunct="1">
        <a:spcBef>
          <a:spcPct val="20000"/>
        </a:spcBef>
        <a:buFont typeface="Arial"/>
        <a:buChar char="•"/>
        <a:defRPr sz="2000" kern="1200">
          <a:solidFill>
            <a:schemeClr val="tx1"/>
          </a:solidFill>
          <a:latin typeface="+mn-lt"/>
          <a:ea typeface="+mn-ea"/>
          <a:cs typeface="+mn-cs"/>
        </a:defRPr>
      </a:lvl7pPr>
      <a:lvl8pPr marL="3429434" indent="-228629" algn="l" defTabSz="457258" rtl="0" eaLnBrk="1" latinLnBrk="0" hangingPunct="1">
        <a:spcBef>
          <a:spcPct val="20000"/>
        </a:spcBef>
        <a:buFont typeface="Arial"/>
        <a:buChar char="•"/>
        <a:defRPr sz="2000" kern="1200">
          <a:solidFill>
            <a:schemeClr val="tx1"/>
          </a:solidFill>
          <a:latin typeface="+mn-lt"/>
          <a:ea typeface="+mn-ea"/>
          <a:cs typeface="+mn-cs"/>
        </a:defRPr>
      </a:lvl8pPr>
      <a:lvl9pPr marL="3886692" indent="-228629" algn="l" defTabSz="4572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58" rtl="0" eaLnBrk="1" latinLnBrk="0" hangingPunct="1">
        <a:defRPr sz="1833" kern="1200">
          <a:solidFill>
            <a:schemeClr val="tx1"/>
          </a:solidFill>
          <a:latin typeface="+mn-lt"/>
          <a:ea typeface="+mn-ea"/>
          <a:cs typeface="+mn-cs"/>
        </a:defRPr>
      </a:lvl1pPr>
      <a:lvl2pPr marL="457258" algn="l" defTabSz="457258" rtl="0" eaLnBrk="1" latinLnBrk="0" hangingPunct="1">
        <a:defRPr sz="1833" kern="1200">
          <a:solidFill>
            <a:schemeClr val="tx1"/>
          </a:solidFill>
          <a:latin typeface="+mn-lt"/>
          <a:ea typeface="+mn-ea"/>
          <a:cs typeface="+mn-cs"/>
        </a:defRPr>
      </a:lvl2pPr>
      <a:lvl3pPr marL="914516" algn="l" defTabSz="457258" rtl="0" eaLnBrk="1" latinLnBrk="0" hangingPunct="1">
        <a:defRPr sz="1833" kern="1200">
          <a:solidFill>
            <a:schemeClr val="tx1"/>
          </a:solidFill>
          <a:latin typeface="+mn-lt"/>
          <a:ea typeface="+mn-ea"/>
          <a:cs typeface="+mn-cs"/>
        </a:defRPr>
      </a:lvl3pPr>
      <a:lvl4pPr marL="1371773" algn="l" defTabSz="457258" rtl="0" eaLnBrk="1" latinLnBrk="0" hangingPunct="1">
        <a:defRPr sz="1833" kern="1200">
          <a:solidFill>
            <a:schemeClr val="tx1"/>
          </a:solidFill>
          <a:latin typeface="+mn-lt"/>
          <a:ea typeface="+mn-ea"/>
          <a:cs typeface="+mn-cs"/>
        </a:defRPr>
      </a:lvl4pPr>
      <a:lvl5pPr marL="1829032" algn="l" defTabSz="457258" rtl="0" eaLnBrk="1" latinLnBrk="0" hangingPunct="1">
        <a:defRPr sz="1833" kern="1200">
          <a:solidFill>
            <a:schemeClr val="tx1"/>
          </a:solidFill>
          <a:latin typeface="+mn-lt"/>
          <a:ea typeface="+mn-ea"/>
          <a:cs typeface="+mn-cs"/>
        </a:defRPr>
      </a:lvl5pPr>
      <a:lvl6pPr marL="2286289" algn="l" defTabSz="457258" rtl="0" eaLnBrk="1" latinLnBrk="0" hangingPunct="1">
        <a:defRPr sz="1833" kern="1200">
          <a:solidFill>
            <a:schemeClr val="tx1"/>
          </a:solidFill>
          <a:latin typeface="+mn-lt"/>
          <a:ea typeface="+mn-ea"/>
          <a:cs typeface="+mn-cs"/>
        </a:defRPr>
      </a:lvl6pPr>
      <a:lvl7pPr marL="2743548" algn="l" defTabSz="457258" rtl="0" eaLnBrk="1" latinLnBrk="0" hangingPunct="1">
        <a:defRPr sz="1833" kern="1200">
          <a:solidFill>
            <a:schemeClr val="tx1"/>
          </a:solidFill>
          <a:latin typeface="+mn-lt"/>
          <a:ea typeface="+mn-ea"/>
          <a:cs typeface="+mn-cs"/>
        </a:defRPr>
      </a:lvl7pPr>
      <a:lvl8pPr marL="3200805" algn="l" defTabSz="457258" rtl="0" eaLnBrk="1" latinLnBrk="0" hangingPunct="1">
        <a:defRPr sz="1833" kern="1200">
          <a:solidFill>
            <a:schemeClr val="tx1"/>
          </a:solidFill>
          <a:latin typeface="+mn-lt"/>
          <a:ea typeface="+mn-ea"/>
          <a:cs typeface="+mn-cs"/>
        </a:defRPr>
      </a:lvl8pPr>
      <a:lvl9pPr marL="3658064" algn="l" defTabSz="457258"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cars.usnews.com/cars-trucks/what-is-regenerative-brak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0">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extBox 3">
            <a:extLst>
              <a:ext uri="{FF2B5EF4-FFF2-40B4-BE49-F238E27FC236}">
                <a16:creationId xmlns:a16="http://schemas.microsoft.com/office/drawing/2014/main" id="{D90F0A74-035B-48CC-83E4-3A881BBCCBA8}"/>
              </a:ext>
            </a:extLst>
          </p:cNvPr>
          <p:cNvSpPr txBox="1"/>
          <p:nvPr/>
        </p:nvSpPr>
        <p:spPr>
          <a:xfrm>
            <a:off x="6355641" y="338328"/>
            <a:ext cx="5029200" cy="1773936"/>
          </a:xfrm>
          <a:prstGeom prst="rect">
            <a:avLst/>
          </a:prstGeom>
        </p:spPr>
        <p:txBody>
          <a:bodyPr vert="horz" lIns="91440" tIns="45720" rIns="91440" bIns="45720" rtlCol="0" anchor="ctr">
            <a:normAutofit/>
          </a:bodyPr>
          <a:lstStyle/>
          <a:p>
            <a:pPr>
              <a:lnSpc>
                <a:spcPct val="90000"/>
              </a:lnSpc>
              <a:spcAft>
                <a:spcPts val="600"/>
              </a:spcAft>
            </a:pPr>
            <a:endParaRPr lang="en-US" sz="1700" dirty="0">
              <a:solidFill>
                <a:srgbClr val="FFFFFF"/>
              </a:solidFill>
            </a:endParaRPr>
          </a:p>
        </p:txBody>
      </p:sp>
      <p:sp>
        <p:nvSpPr>
          <p:cNvPr id="27" name="Rectangle 22">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EF5D17E-7530-48E1-B985-35A58F0241BA}"/>
              </a:ext>
            </a:extLst>
          </p:cNvPr>
          <p:cNvSpPr>
            <a:spLocks noGrp="1"/>
          </p:cNvSpPr>
          <p:nvPr>
            <p:ph type="title"/>
          </p:nvPr>
        </p:nvSpPr>
        <p:spPr>
          <a:xfrm>
            <a:off x="807159" y="609202"/>
            <a:ext cx="10515600" cy="1325563"/>
          </a:xfrm>
        </p:spPr>
        <p:txBody>
          <a:bodyPr>
            <a:normAutofit fontScale="90000"/>
          </a:bodyPr>
          <a:lstStyle/>
          <a:p>
            <a:pPr algn="ctr"/>
            <a:r>
              <a:rPr lang="en-US" dirty="0"/>
              <a:t>Meineke MDA</a:t>
            </a:r>
            <a:br>
              <a:rPr lang="en-US" dirty="0"/>
            </a:br>
            <a:r>
              <a:rPr lang="en-US" dirty="0"/>
              <a:t>Vendor Appreciation </a:t>
            </a:r>
            <a:br>
              <a:rPr lang="en-US" dirty="0"/>
            </a:br>
            <a:r>
              <a:rPr lang="en-US" dirty="0"/>
              <a:t>Orlando, FL</a:t>
            </a:r>
            <a:br>
              <a:rPr lang="en-US" dirty="0"/>
            </a:br>
            <a:r>
              <a:rPr lang="en-US" dirty="0"/>
              <a:t>2022</a:t>
            </a:r>
          </a:p>
        </p:txBody>
      </p:sp>
      <p:pic>
        <p:nvPicPr>
          <p:cNvPr id="16" name="Picture 15">
            <a:extLst>
              <a:ext uri="{FF2B5EF4-FFF2-40B4-BE49-F238E27FC236}">
                <a16:creationId xmlns:a16="http://schemas.microsoft.com/office/drawing/2014/main" id="{59144374-CAB5-46F1-BF16-FCA49CFD0EDF}"/>
              </a:ext>
            </a:extLst>
          </p:cNvPr>
          <p:cNvPicPr>
            <a:picLocks noChangeAspect="1"/>
          </p:cNvPicPr>
          <p:nvPr/>
        </p:nvPicPr>
        <p:blipFill>
          <a:blip r:embed="rId3"/>
          <a:stretch>
            <a:fillRect/>
          </a:stretch>
        </p:blipFill>
        <p:spPr>
          <a:xfrm>
            <a:off x="3362325" y="3641651"/>
            <a:ext cx="5467350" cy="2749599"/>
          </a:xfrm>
          <a:prstGeom prst="rect">
            <a:avLst/>
          </a:prstGeom>
        </p:spPr>
      </p:pic>
      <p:pic>
        <p:nvPicPr>
          <p:cNvPr id="3" name="Picture 2">
            <a:extLst>
              <a:ext uri="{FF2B5EF4-FFF2-40B4-BE49-F238E27FC236}">
                <a16:creationId xmlns:a16="http://schemas.microsoft.com/office/drawing/2014/main" id="{1900B9FC-6B39-6663-4E2F-CAED2AF06B8B}"/>
              </a:ext>
            </a:extLst>
          </p:cNvPr>
          <p:cNvPicPr>
            <a:picLocks noChangeAspect="1"/>
          </p:cNvPicPr>
          <p:nvPr/>
        </p:nvPicPr>
        <p:blipFill>
          <a:blip r:embed="rId4"/>
          <a:stretch>
            <a:fillRect/>
          </a:stretch>
        </p:blipFill>
        <p:spPr>
          <a:xfrm>
            <a:off x="142987" y="4145124"/>
            <a:ext cx="2857500" cy="1600200"/>
          </a:xfrm>
          <a:prstGeom prst="rect">
            <a:avLst/>
          </a:prstGeom>
        </p:spPr>
      </p:pic>
      <p:pic>
        <p:nvPicPr>
          <p:cNvPr id="5" name="Picture 4">
            <a:extLst>
              <a:ext uri="{FF2B5EF4-FFF2-40B4-BE49-F238E27FC236}">
                <a16:creationId xmlns:a16="http://schemas.microsoft.com/office/drawing/2014/main" id="{6D35D902-EDE9-9DA3-1617-D1D9F46FE13A}"/>
              </a:ext>
            </a:extLst>
          </p:cNvPr>
          <p:cNvPicPr>
            <a:picLocks noChangeAspect="1"/>
          </p:cNvPicPr>
          <p:nvPr/>
        </p:nvPicPr>
        <p:blipFill>
          <a:blip r:embed="rId4"/>
          <a:stretch>
            <a:fillRect/>
          </a:stretch>
        </p:blipFill>
        <p:spPr>
          <a:xfrm>
            <a:off x="8969614" y="4145124"/>
            <a:ext cx="2857500" cy="1600200"/>
          </a:xfrm>
          <a:prstGeom prst="rect">
            <a:avLst/>
          </a:prstGeom>
        </p:spPr>
      </p:pic>
      <p:pic>
        <p:nvPicPr>
          <p:cNvPr id="1026" name="Picture 2" descr="Home - Meineke Dealers Association">
            <a:extLst>
              <a:ext uri="{FF2B5EF4-FFF2-40B4-BE49-F238E27FC236}">
                <a16:creationId xmlns:a16="http://schemas.microsoft.com/office/drawing/2014/main" id="{CB8EC351-32C7-F30D-0B35-F4072C233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159" y="2516833"/>
            <a:ext cx="2260105" cy="113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9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p:txBody>
          <a:bodyPr/>
          <a:lstStyle/>
          <a:p>
            <a:pPr algn="ctr">
              <a:spcAft>
                <a:spcPct val="0"/>
              </a:spcAft>
            </a:pPr>
            <a:r>
              <a:rPr lang="en-US" sz="2333" dirty="0">
                <a:solidFill>
                  <a:srgbClr val="0066B2"/>
                </a:solidFill>
              </a:rPr>
              <a:t>EV Movement</a:t>
            </a:r>
            <a:endParaRPr lang="en-US" altLang="ja-JP" sz="2333" dirty="0">
              <a:solidFill>
                <a:srgbClr val="0066B2"/>
              </a:solidFill>
              <a:cs typeface="Arial" panose="020B0604020202020204" pitchFamily="34" charset="0"/>
            </a:endParaRPr>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r>
              <a:rPr lang="en-US" sz="667" dirty="0">
                <a:cs typeface="Arial" charset="0"/>
              </a:rPr>
              <a:t>© 2022 Chevron Corporation Confidential  </a:t>
            </a:r>
          </a:p>
        </p:txBody>
      </p:sp>
      <p:sp>
        <p:nvSpPr>
          <p:cNvPr id="5" name="TextBox 4">
            <a:extLst>
              <a:ext uri="{FF2B5EF4-FFF2-40B4-BE49-F238E27FC236}">
                <a16:creationId xmlns:a16="http://schemas.microsoft.com/office/drawing/2014/main" id="{3F22FDC1-2830-4753-BFFD-92DF73888713}"/>
              </a:ext>
            </a:extLst>
          </p:cNvPr>
          <p:cNvSpPr txBox="1"/>
          <p:nvPr/>
        </p:nvSpPr>
        <p:spPr>
          <a:xfrm>
            <a:off x="548640" y="2898242"/>
            <a:ext cx="5547360" cy="3311227"/>
          </a:xfrm>
          <a:prstGeom prst="rect">
            <a:avLst/>
          </a:prstGeom>
          <a:noFill/>
        </p:spPr>
        <p:txBody>
          <a:bodyPr wrap="square">
            <a:spAutoFit/>
          </a:bodyPr>
          <a:lstStyle/>
          <a:p>
            <a:pPr marL="142869" indent="-142869" algn="just">
              <a:buFont typeface="Arial" panose="020B0604020202020204" pitchFamily="34" charset="0"/>
              <a:buChar char="•"/>
            </a:pPr>
            <a:r>
              <a:rPr lang="en-US" sz="1750" dirty="0">
                <a:highlight>
                  <a:srgbClr val="FFFF00"/>
                </a:highlight>
                <a:cs typeface="Arial" panose="020B0604020202020204" pitchFamily="34" charset="0"/>
              </a:rPr>
              <a:t>According to Kline Research by 2040 Electric vehicles will comprise approximately 22% of the world’s vehicle population.  </a:t>
            </a:r>
            <a:r>
              <a:rPr lang="en-US" sz="1750" dirty="0">
                <a:cs typeface="Arial" panose="020B0604020202020204" pitchFamily="34" charset="0"/>
              </a:rPr>
              <a:t>The great majority will consist of Start/Stop Technology, Hybrid, and a handful of Hydrogen units.  </a:t>
            </a:r>
            <a:r>
              <a:rPr lang="en-US" sz="1750" dirty="0">
                <a:highlight>
                  <a:srgbClr val="FFFF00"/>
                </a:highlight>
                <a:cs typeface="Arial" panose="020B0604020202020204" pitchFamily="34" charset="0"/>
              </a:rPr>
              <a:t>But 16% of this group will be full battery electric vehicles.  Half of these BEVs will operate on Chinese roads </a:t>
            </a:r>
          </a:p>
          <a:p>
            <a:pPr marL="142869" indent="-142869" algn="just">
              <a:buFont typeface="Arial" panose="020B0604020202020204" pitchFamily="34" charset="0"/>
              <a:buChar char="•"/>
            </a:pPr>
            <a:endParaRPr lang="en-US" sz="1750" dirty="0">
              <a:cs typeface="Arial" panose="020B0604020202020204" pitchFamily="34" charset="0"/>
            </a:endParaRPr>
          </a:p>
          <a:p>
            <a:pPr marL="142869" indent="-142869" algn="just">
              <a:buFont typeface="Arial" panose="020B0604020202020204" pitchFamily="34" charset="0"/>
              <a:buChar char="•"/>
            </a:pPr>
            <a:r>
              <a:rPr lang="en-US" sz="1750" dirty="0">
                <a:highlight>
                  <a:srgbClr val="FFFF00"/>
                </a:highlight>
                <a:cs typeface="Arial" panose="020B0604020202020204" pitchFamily="34" charset="0"/>
              </a:rPr>
              <a:t>Electrification of vehicles will eliminate the need for engine oil, but will open opportunities for oil marketers to develop specific EV products such as Coolants, specialty greases, and drive-line lubricants</a:t>
            </a:r>
          </a:p>
          <a:p>
            <a:pPr marL="142869" indent="-142869" algn="just">
              <a:buFont typeface="Arial" panose="020B0604020202020204" pitchFamily="34" charset="0"/>
              <a:buChar char="•"/>
            </a:pPr>
            <a:endParaRPr lang="en-US" sz="1667" dirty="0">
              <a:solidFill>
                <a:srgbClr val="000000"/>
              </a:solidFill>
              <a:cs typeface="Arial" panose="020B0604020202020204" pitchFamily="34" charset="0"/>
            </a:endParaRPr>
          </a:p>
        </p:txBody>
      </p:sp>
      <p:sp>
        <p:nvSpPr>
          <p:cNvPr id="8" name="Flowchart: Connector 7">
            <a:extLst>
              <a:ext uri="{FF2B5EF4-FFF2-40B4-BE49-F238E27FC236}">
                <a16:creationId xmlns:a16="http://schemas.microsoft.com/office/drawing/2014/main" id="{E7B9AB7F-6EE7-456C-99F2-6518F289CA36}"/>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9" name="Graphic 8" descr="Electric car with solid fill">
            <a:extLst>
              <a:ext uri="{FF2B5EF4-FFF2-40B4-BE49-F238E27FC236}">
                <a16:creationId xmlns:a16="http://schemas.microsoft.com/office/drawing/2014/main" id="{38AE76FC-7940-4DE7-81EE-90219437C8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sp>
        <p:nvSpPr>
          <p:cNvPr id="2" name="TextBox 1">
            <a:extLst>
              <a:ext uri="{FF2B5EF4-FFF2-40B4-BE49-F238E27FC236}">
                <a16:creationId xmlns:a16="http://schemas.microsoft.com/office/drawing/2014/main" id="{43706792-A8A1-43A9-B68D-21EF41A16AE8}"/>
              </a:ext>
            </a:extLst>
          </p:cNvPr>
          <p:cNvSpPr txBox="1"/>
          <p:nvPr/>
        </p:nvSpPr>
        <p:spPr>
          <a:xfrm>
            <a:off x="548640" y="1105655"/>
            <a:ext cx="9940067" cy="1438855"/>
          </a:xfrm>
          <a:prstGeom prst="rect">
            <a:avLst/>
          </a:prstGeom>
          <a:noFill/>
        </p:spPr>
        <p:txBody>
          <a:bodyPr wrap="square" rtlCol="0">
            <a:spAutoFit/>
          </a:bodyPr>
          <a:lstStyle/>
          <a:p>
            <a:pPr marL="142869" indent="-142869" algn="just">
              <a:buFont typeface="Arial" panose="020B0604020202020204" pitchFamily="34" charset="0"/>
              <a:buChar char="•"/>
            </a:pPr>
            <a:r>
              <a:rPr lang="en-US" sz="1750" dirty="0">
                <a:cs typeface="Arial" panose="020B0604020202020204" pitchFamily="34" charset="0"/>
              </a:rPr>
              <a:t>Adoption of battery electric vehicles is widely believed to accelerate by 2025 to mass-scale, full battery electric vehicles (BEVs).  This is somewhat dependent on cost parity with ICE vehicles available in the market, or if legislation expands it’s imposed bans on the sale and use of ICE vehicles in specific regions and municipalities.  Efficiencies gained from long-life batteries, quick charging and more efficient electricity generation are also major factors in this projected growth </a:t>
            </a:r>
          </a:p>
        </p:txBody>
      </p:sp>
      <p:graphicFrame>
        <p:nvGraphicFramePr>
          <p:cNvPr id="10" name="Chart 9">
            <a:extLst>
              <a:ext uri="{FF2B5EF4-FFF2-40B4-BE49-F238E27FC236}">
                <a16:creationId xmlns:a16="http://schemas.microsoft.com/office/drawing/2014/main" id="{F56A3248-1D6B-4F51-A976-2F4060D6CBF9}"/>
              </a:ext>
            </a:extLst>
          </p:cNvPr>
          <p:cNvGraphicFramePr/>
          <p:nvPr>
            <p:extLst>
              <p:ext uri="{D42A27DB-BD31-4B8C-83A1-F6EECF244321}">
                <p14:modId xmlns:p14="http://schemas.microsoft.com/office/powerpoint/2010/main" val="2424494836"/>
              </p:ext>
            </p:extLst>
          </p:nvPr>
        </p:nvGraphicFramePr>
        <p:xfrm>
          <a:off x="6499415" y="2953762"/>
          <a:ext cx="4915646" cy="271476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E5FD0722-D1B4-4D40-A94D-68B2B8D28A58}"/>
              </a:ext>
            </a:extLst>
          </p:cNvPr>
          <p:cNvSpPr txBox="1"/>
          <p:nvPr/>
        </p:nvSpPr>
        <p:spPr>
          <a:xfrm>
            <a:off x="7021710" y="5468471"/>
            <a:ext cx="4393351" cy="400110"/>
          </a:xfrm>
          <a:prstGeom prst="rect">
            <a:avLst/>
          </a:prstGeom>
          <a:noFill/>
        </p:spPr>
        <p:txBody>
          <a:bodyPr wrap="square" rtlCol="0">
            <a:spAutoFit/>
          </a:bodyPr>
          <a:lstStyle/>
          <a:p>
            <a:r>
              <a:rPr lang="en-US" sz="1000" dirty="0"/>
              <a:t>Electric vehicles will become more efficient over the next decade.  Includes battery manufacturing, electricity production and maintenance </a:t>
            </a:r>
          </a:p>
        </p:txBody>
      </p:sp>
    </p:spTree>
    <p:extLst>
      <p:ext uri="{BB962C8B-B14F-4D97-AF65-F5344CB8AC3E}">
        <p14:creationId xmlns:p14="http://schemas.microsoft.com/office/powerpoint/2010/main" val="112684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p:txBody>
          <a:bodyPr/>
          <a:lstStyle/>
          <a:p>
            <a:pPr algn="ctr">
              <a:spcAft>
                <a:spcPct val="0"/>
              </a:spcAft>
            </a:pPr>
            <a:r>
              <a:rPr lang="en-US" sz="2333" dirty="0">
                <a:solidFill>
                  <a:srgbClr val="0066B2"/>
                </a:solidFill>
              </a:rPr>
              <a:t>EV Movement</a:t>
            </a:r>
            <a:endParaRPr lang="en-US" altLang="ja-JP" sz="2333" dirty="0">
              <a:solidFill>
                <a:srgbClr val="0066B2"/>
              </a:solidFill>
              <a:cs typeface="Arial" panose="020B0604020202020204" pitchFamily="34" charset="0"/>
            </a:endParaRPr>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r>
              <a:rPr lang="en-US" sz="667" dirty="0">
                <a:cs typeface="Arial" charset="0"/>
              </a:rPr>
              <a:t>© 2022 Chevron Corporation Confidential  </a:t>
            </a:r>
          </a:p>
        </p:txBody>
      </p:sp>
      <p:sp>
        <p:nvSpPr>
          <p:cNvPr id="13" name="Flowchart: Connector 12">
            <a:extLst>
              <a:ext uri="{FF2B5EF4-FFF2-40B4-BE49-F238E27FC236}">
                <a16:creationId xmlns:a16="http://schemas.microsoft.com/office/drawing/2014/main" id="{0F36A396-27AC-434E-91F8-2B41913CB0F3}"/>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14" name="Graphic 13" descr="Electric car with solid fill">
            <a:extLst>
              <a:ext uri="{FF2B5EF4-FFF2-40B4-BE49-F238E27FC236}">
                <a16:creationId xmlns:a16="http://schemas.microsoft.com/office/drawing/2014/main" id="{B483A1C0-6D0D-4529-8B07-C6265DD5E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pic>
        <p:nvPicPr>
          <p:cNvPr id="6" name="Picture 5">
            <a:extLst>
              <a:ext uri="{FF2B5EF4-FFF2-40B4-BE49-F238E27FC236}">
                <a16:creationId xmlns:a16="http://schemas.microsoft.com/office/drawing/2014/main" id="{37978483-1FCC-9FD6-AA32-156A193CEC12}"/>
              </a:ext>
            </a:extLst>
          </p:cNvPr>
          <p:cNvPicPr>
            <a:picLocks noChangeAspect="1"/>
          </p:cNvPicPr>
          <p:nvPr/>
        </p:nvPicPr>
        <p:blipFill>
          <a:blip r:embed="rId4"/>
          <a:stretch>
            <a:fillRect/>
          </a:stretch>
        </p:blipFill>
        <p:spPr>
          <a:xfrm>
            <a:off x="1108109" y="919476"/>
            <a:ext cx="9906567" cy="5168277"/>
          </a:xfrm>
          <a:prstGeom prst="rect">
            <a:avLst/>
          </a:prstGeom>
        </p:spPr>
      </p:pic>
      <p:sp>
        <p:nvSpPr>
          <p:cNvPr id="7" name="TextBox 6">
            <a:extLst>
              <a:ext uri="{FF2B5EF4-FFF2-40B4-BE49-F238E27FC236}">
                <a16:creationId xmlns:a16="http://schemas.microsoft.com/office/drawing/2014/main" id="{4E3C14C5-CDED-63F9-956D-F189233C0A11}"/>
              </a:ext>
            </a:extLst>
          </p:cNvPr>
          <p:cNvSpPr txBox="1"/>
          <p:nvPr/>
        </p:nvSpPr>
        <p:spPr>
          <a:xfrm>
            <a:off x="5497286" y="5855268"/>
            <a:ext cx="734786" cy="323165"/>
          </a:xfrm>
          <a:prstGeom prst="rect">
            <a:avLst/>
          </a:prstGeom>
          <a:solidFill>
            <a:schemeClr val="bg1"/>
          </a:solidFill>
        </p:spPr>
        <p:txBody>
          <a:bodyPr wrap="square" rtlCol="0">
            <a:spAutoFit/>
          </a:bodyPr>
          <a:lstStyle/>
          <a:p>
            <a:endParaRPr lang="en-US" sz="1500" dirty="0"/>
          </a:p>
        </p:txBody>
      </p:sp>
      <p:sp>
        <p:nvSpPr>
          <p:cNvPr id="2" name="TextBox 1">
            <a:extLst>
              <a:ext uri="{FF2B5EF4-FFF2-40B4-BE49-F238E27FC236}">
                <a16:creationId xmlns:a16="http://schemas.microsoft.com/office/drawing/2014/main" id="{0780DF23-40B3-C316-72C8-63CAA4FF174A}"/>
              </a:ext>
            </a:extLst>
          </p:cNvPr>
          <p:cNvSpPr txBox="1"/>
          <p:nvPr/>
        </p:nvSpPr>
        <p:spPr>
          <a:xfrm>
            <a:off x="7665358" y="851946"/>
            <a:ext cx="1841500" cy="323165"/>
          </a:xfrm>
          <a:prstGeom prst="rect">
            <a:avLst/>
          </a:prstGeom>
          <a:noFill/>
        </p:spPr>
        <p:txBody>
          <a:bodyPr wrap="square" rtlCol="0">
            <a:spAutoFit/>
          </a:bodyPr>
          <a:lstStyle/>
          <a:p>
            <a:r>
              <a:rPr lang="en-US" sz="1500" b="1" dirty="0"/>
              <a:t>Kline</a:t>
            </a:r>
            <a:r>
              <a:rPr lang="en-US" sz="1500" dirty="0"/>
              <a:t> data 2022</a:t>
            </a:r>
          </a:p>
        </p:txBody>
      </p:sp>
    </p:spTree>
    <p:extLst>
      <p:ext uri="{BB962C8B-B14F-4D97-AF65-F5344CB8AC3E}">
        <p14:creationId xmlns:p14="http://schemas.microsoft.com/office/powerpoint/2010/main" val="241324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p:txBody>
          <a:bodyPr/>
          <a:lstStyle/>
          <a:p>
            <a:pPr algn="ctr">
              <a:spcAft>
                <a:spcPct val="0"/>
              </a:spcAft>
            </a:pPr>
            <a:r>
              <a:rPr lang="en-US" sz="2333" dirty="0">
                <a:solidFill>
                  <a:srgbClr val="0066B2"/>
                </a:solidFill>
              </a:rPr>
              <a:t>EV Movement</a:t>
            </a:r>
            <a:endParaRPr lang="en-US" altLang="ja-JP" sz="2333" dirty="0">
              <a:solidFill>
                <a:srgbClr val="0066B2"/>
              </a:solidFill>
              <a:cs typeface="Arial" panose="020B0604020202020204" pitchFamily="34" charset="0"/>
            </a:endParaRPr>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r>
              <a:rPr lang="en-US" sz="667" dirty="0">
                <a:cs typeface="Arial" charset="0"/>
              </a:rPr>
              <a:t>© 2022 Chevron Corporation Confidential  </a:t>
            </a:r>
          </a:p>
        </p:txBody>
      </p:sp>
      <p:sp>
        <p:nvSpPr>
          <p:cNvPr id="13" name="Flowchart: Connector 12">
            <a:extLst>
              <a:ext uri="{FF2B5EF4-FFF2-40B4-BE49-F238E27FC236}">
                <a16:creationId xmlns:a16="http://schemas.microsoft.com/office/drawing/2014/main" id="{0F36A396-27AC-434E-91F8-2B41913CB0F3}"/>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14" name="Graphic 13" descr="Electric car with solid fill">
            <a:extLst>
              <a:ext uri="{FF2B5EF4-FFF2-40B4-BE49-F238E27FC236}">
                <a16:creationId xmlns:a16="http://schemas.microsoft.com/office/drawing/2014/main" id="{B483A1C0-6D0D-4529-8B07-C6265DD5E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pic>
        <p:nvPicPr>
          <p:cNvPr id="3" name="Picture 2">
            <a:extLst>
              <a:ext uri="{FF2B5EF4-FFF2-40B4-BE49-F238E27FC236}">
                <a16:creationId xmlns:a16="http://schemas.microsoft.com/office/drawing/2014/main" id="{9558F058-EC5F-B053-E7FB-D3924387C318}"/>
              </a:ext>
            </a:extLst>
          </p:cNvPr>
          <p:cNvPicPr>
            <a:picLocks noChangeAspect="1"/>
          </p:cNvPicPr>
          <p:nvPr/>
        </p:nvPicPr>
        <p:blipFill>
          <a:blip r:embed="rId4"/>
          <a:stretch>
            <a:fillRect/>
          </a:stretch>
        </p:blipFill>
        <p:spPr>
          <a:xfrm>
            <a:off x="880788" y="786653"/>
            <a:ext cx="5214938" cy="5127625"/>
          </a:xfrm>
          <a:prstGeom prst="rect">
            <a:avLst/>
          </a:prstGeom>
        </p:spPr>
      </p:pic>
      <p:sp>
        <p:nvSpPr>
          <p:cNvPr id="6" name="TextBox 5">
            <a:extLst>
              <a:ext uri="{FF2B5EF4-FFF2-40B4-BE49-F238E27FC236}">
                <a16:creationId xmlns:a16="http://schemas.microsoft.com/office/drawing/2014/main" id="{A3DEF441-E201-9BCD-E173-DE07A11508D1}"/>
              </a:ext>
            </a:extLst>
          </p:cNvPr>
          <p:cNvSpPr txBox="1"/>
          <p:nvPr/>
        </p:nvSpPr>
        <p:spPr>
          <a:xfrm>
            <a:off x="6794499" y="2351782"/>
            <a:ext cx="4390572" cy="2169825"/>
          </a:xfrm>
          <a:prstGeom prst="rect">
            <a:avLst/>
          </a:prstGeom>
          <a:noFill/>
        </p:spPr>
        <p:txBody>
          <a:bodyPr wrap="square">
            <a:spAutoFit/>
          </a:bodyPr>
          <a:lstStyle/>
          <a:p>
            <a:r>
              <a:rPr lang="en-US" sz="1500" dirty="0"/>
              <a:t>Governmental Support ⚫ Current U.S. administration is committed to support the EV industry. EVs sales are expected to boost within the next four years. A fund of USD 174 billion proposed in March 2021 is under review and subjected for the U.S. Congress approval. ⚫ Build Back Better" infrastructure bill ⚫ The California Air Resources Board (CARB): OEMs should comply to a quota of ZEV and PHEV</a:t>
            </a:r>
          </a:p>
        </p:txBody>
      </p:sp>
    </p:spTree>
    <p:extLst>
      <p:ext uri="{BB962C8B-B14F-4D97-AF65-F5344CB8AC3E}">
        <p14:creationId xmlns:p14="http://schemas.microsoft.com/office/powerpoint/2010/main" val="31417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p:txBody>
          <a:bodyPr/>
          <a:lstStyle/>
          <a:p>
            <a:pPr algn="ctr">
              <a:spcAft>
                <a:spcPct val="0"/>
              </a:spcAft>
            </a:pPr>
            <a:r>
              <a:rPr lang="en-US" sz="2333" dirty="0">
                <a:solidFill>
                  <a:srgbClr val="0066B2"/>
                </a:solidFill>
              </a:rPr>
              <a:t>EV Movement</a:t>
            </a:r>
            <a:endParaRPr lang="en-US" altLang="ja-JP" sz="2333" dirty="0">
              <a:solidFill>
                <a:srgbClr val="0066B2"/>
              </a:solidFill>
              <a:cs typeface="Arial" panose="020B0604020202020204" pitchFamily="34" charset="0"/>
            </a:endParaRPr>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r>
              <a:rPr lang="en-US" sz="667" dirty="0">
                <a:cs typeface="Arial" charset="0"/>
              </a:rPr>
              <a:t>© 2022 Chevron Corporation Confidential  </a:t>
            </a:r>
          </a:p>
        </p:txBody>
      </p:sp>
      <p:sp>
        <p:nvSpPr>
          <p:cNvPr id="13" name="Flowchart: Connector 12">
            <a:extLst>
              <a:ext uri="{FF2B5EF4-FFF2-40B4-BE49-F238E27FC236}">
                <a16:creationId xmlns:a16="http://schemas.microsoft.com/office/drawing/2014/main" id="{0F36A396-27AC-434E-91F8-2B41913CB0F3}"/>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14" name="Graphic 13" descr="Electric car with solid fill">
            <a:extLst>
              <a:ext uri="{FF2B5EF4-FFF2-40B4-BE49-F238E27FC236}">
                <a16:creationId xmlns:a16="http://schemas.microsoft.com/office/drawing/2014/main" id="{B483A1C0-6D0D-4529-8B07-C6265DD5E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sp>
        <p:nvSpPr>
          <p:cNvPr id="2" name="TextBox 1">
            <a:extLst>
              <a:ext uri="{FF2B5EF4-FFF2-40B4-BE49-F238E27FC236}">
                <a16:creationId xmlns:a16="http://schemas.microsoft.com/office/drawing/2014/main" id="{B219C7BD-89DD-40F6-2524-B9AD4FB96562}"/>
              </a:ext>
            </a:extLst>
          </p:cNvPr>
          <p:cNvSpPr txBox="1"/>
          <p:nvPr/>
        </p:nvSpPr>
        <p:spPr>
          <a:xfrm>
            <a:off x="771072" y="851945"/>
            <a:ext cx="9764752" cy="1708160"/>
          </a:xfrm>
          <a:prstGeom prst="rect">
            <a:avLst/>
          </a:prstGeom>
          <a:noFill/>
        </p:spPr>
        <p:txBody>
          <a:bodyPr wrap="square" rtlCol="0">
            <a:spAutoFit/>
          </a:bodyPr>
          <a:lstStyle/>
          <a:p>
            <a:r>
              <a:rPr lang="en-US" sz="1500" b="1" dirty="0"/>
              <a:t>Thermal Runaway </a:t>
            </a:r>
            <a:r>
              <a:rPr lang="en-US" sz="1500" dirty="0"/>
              <a:t>is the biggest challenge to EV charging, specifically fast-charge systems and fast depletion of the battery at high speeds</a:t>
            </a:r>
          </a:p>
          <a:p>
            <a:endParaRPr lang="en-US" sz="1500" dirty="0"/>
          </a:p>
          <a:p>
            <a:r>
              <a:rPr lang="en-US" sz="1500" dirty="0"/>
              <a:t>Thermal Runaway is the process of uncontrollable, self heating state where CO2 builds up in battery cells causing extremely high-temperature gases to escape in an explosive manner.  Although critical mass of EV’s in the market-place bares only a few incidents of consumers burning down their homes these events will multiple with EV growth, and industry demands for faster charging</a:t>
            </a:r>
          </a:p>
        </p:txBody>
      </p:sp>
      <p:pic>
        <p:nvPicPr>
          <p:cNvPr id="5" name="Picture 4">
            <a:extLst>
              <a:ext uri="{FF2B5EF4-FFF2-40B4-BE49-F238E27FC236}">
                <a16:creationId xmlns:a16="http://schemas.microsoft.com/office/drawing/2014/main" id="{C063ACB7-B77E-2079-492B-400385B31D24}"/>
              </a:ext>
            </a:extLst>
          </p:cNvPr>
          <p:cNvPicPr>
            <a:picLocks noChangeAspect="1"/>
          </p:cNvPicPr>
          <p:nvPr/>
        </p:nvPicPr>
        <p:blipFill>
          <a:blip r:embed="rId4"/>
          <a:stretch>
            <a:fillRect/>
          </a:stretch>
        </p:blipFill>
        <p:spPr>
          <a:xfrm>
            <a:off x="5206203" y="3052146"/>
            <a:ext cx="5706725" cy="3179990"/>
          </a:xfrm>
          <a:prstGeom prst="rect">
            <a:avLst/>
          </a:prstGeom>
        </p:spPr>
      </p:pic>
      <p:sp>
        <p:nvSpPr>
          <p:cNvPr id="7" name="TextBox 6">
            <a:extLst>
              <a:ext uri="{FF2B5EF4-FFF2-40B4-BE49-F238E27FC236}">
                <a16:creationId xmlns:a16="http://schemas.microsoft.com/office/drawing/2014/main" id="{EB367F68-090A-D25A-9736-A0464FC88AFF}"/>
              </a:ext>
            </a:extLst>
          </p:cNvPr>
          <p:cNvSpPr txBox="1"/>
          <p:nvPr/>
        </p:nvSpPr>
        <p:spPr>
          <a:xfrm>
            <a:off x="771072" y="3419928"/>
            <a:ext cx="3764643" cy="1015663"/>
          </a:xfrm>
          <a:prstGeom prst="rect">
            <a:avLst/>
          </a:prstGeom>
          <a:noFill/>
        </p:spPr>
        <p:txBody>
          <a:bodyPr wrap="square" rtlCol="0">
            <a:spAutoFit/>
          </a:bodyPr>
          <a:lstStyle/>
          <a:p>
            <a:r>
              <a:rPr lang="en-US" sz="1500" dirty="0"/>
              <a:t>To address Thermal Management challenges, it’s imperative for the industry to adopt specific designed coolants with unique characteristics </a:t>
            </a:r>
          </a:p>
        </p:txBody>
      </p:sp>
    </p:spTree>
    <p:extLst>
      <p:ext uri="{BB962C8B-B14F-4D97-AF65-F5344CB8AC3E}">
        <p14:creationId xmlns:p14="http://schemas.microsoft.com/office/powerpoint/2010/main" val="200178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AAE2E866-C8DB-43CA-86C2-6CB409CE994F}"/>
              </a:ext>
            </a:extLst>
          </p:cNvPr>
          <p:cNvGrpSpPr/>
          <p:nvPr/>
        </p:nvGrpSpPr>
        <p:grpSpPr>
          <a:xfrm rot="10800000">
            <a:off x="35869" y="737977"/>
            <a:ext cx="6957618" cy="5389881"/>
            <a:chOff x="-1" y="1056349"/>
            <a:chExt cx="8349141" cy="6467857"/>
          </a:xfrm>
        </p:grpSpPr>
        <p:sp>
          <p:nvSpPr>
            <p:cNvPr id="31" name="Rectangle 30">
              <a:extLst>
                <a:ext uri="{FF2B5EF4-FFF2-40B4-BE49-F238E27FC236}">
                  <a16:creationId xmlns:a16="http://schemas.microsoft.com/office/drawing/2014/main" id="{C0CEE96D-75CB-46F2-8BC2-3337B68BD52A}"/>
                </a:ext>
              </a:extLst>
            </p:cNvPr>
            <p:cNvSpPr/>
            <p:nvPr/>
          </p:nvSpPr>
          <p:spPr>
            <a:xfrm>
              <a:off x="-1" y="1056349"/>
              <a:ext cx="8349141" cy="6467857"/>
            </a:xfrm>
            <a:prstGeom prst="rect">
              <a:avLst/>
            </a:prstGeom>
            <a:noFill/>
          </p:spPr>
        </p:sp>
        <p:sp>
          <p:nvSpPr>
            <p:cNvPr id="1024" name="Freeform: Shape 1023">
              <a:extLst>
                <a:ext uri="{FF2B5EF4-FFF2-40B4-BE49-F238E27FC236}">
                  <a16:creationId xmlns:a16="http://schemas.microsoft.com/office/drawing/2014/main" id="{44AB4047-F64B-4AB6-A34D-106E680EB5EE}"/>
                </a:ext>
              </a:extLst>
            </p:cNvPr>
            <p:cNvSpPr/>
            <p:nvPr/>
          </p:nvSpPr>
          <p:spPr>
            <a:xfrm>
              <a:off x="1023603" y="3494741"/>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27" name="Hexagon 1026">
              <a:extLst>
                <a:ext uri="{FF2B5EF4-FFF2-40B4-BE49-F238E27FC236}">
                  <a16:creationId xmlns:a16="http://schemas.microsoft.com/office/drawing/2014/main" id="{87BAC21A-F122-4100-A49B-E3D3E55593A6}"/>
                </a:ext>
              </a:extLst>
            </p:cNvPr>
            <p:cNvSpPr/>
            <p:nvPr/>
          </p:nvSpPr>
          <p:spPr>
            <a:xfrm>
              <a:off x="-1" y="2930489"/>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29" name="Freeform: Shape 1028">
              <a:extLst>
                <a:ext uri="{FF2B5EF4-FFF2-40B4-BE49-F238E27FC236}">
                  <a16:creationId xmlns:a16="http://schemas.microsoft.com/office/drawing/2014/main" id="{46121BB3-8808-4B6E-A468-BF3D3EDDF738}"/>
                </a:ext>
              </a:extLst>
            </p:cNvPr>
            <p:cNvSpPr/>
            <p:nvPr/>
          </p:nvSpPr>
          <p:spPr>
            <a:xfrm>
              <a:off x="2047208" y="2926999"/>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31" name="Hexagon 1030">
              <a:extLst>
                <a:ext uri="{FF2B5EF4-FFF2-40B4-BE49-F238E27FC236}">
                  <a16:creationId xmlns:a16="http://schemas.microsoft.com/office/drawing/2014/main" id="{460416E2-8723-4F12-BB8A-CD6101CB2348}"/>
                </a:ext>
              </a:extLst>
            </p:cNvPr>
            <p:cNvSpPr/>
            <p:nvPr/>
          </p:nvSpPr>
          <p:spPr>
            <a:xfrm>
              <a:off x="3069978" y="3492747"/>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33" name="Freeform: Shape 1032">
              <a:extLst>
                <a:ext uri="{FF2B5EF4-FFF2-40B4-BE49-F238E27FC236}">
                  <a16:creationId xmlns:a16="http://schemas.microsoft.com/office/drawing/2014/main" id="{C9CE2CB7-F297-4DAF-9810-98100D7A3BBE}"/>
                </a:ext>
              </a:extLst>
            </p:cNvPr>
            <p:cNvSpPr/>
            <p:nvPr/>
          </p:nvSpPr>
          <p:spPr>
            <a:xfrm>
              <a:off x="1023603" y="2365738"/>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35" name="Hexagon 1034">
              <a:extLst>
                <a:ext uri="{FF2B5EF4-FFF2-40B4-BE49-F238E27FC236}">
                  <a16:creationId xmlns:a16="http://schemas.microsoft.com/office/drawing/2014/main" id="{9A0047CC-A8C1-45A1-B7CF-913398667645}"/>
                </a:ext>
              </a:extLst>
            </p:cNvPr>
            <p:cNvSpPr/>
            <p:nvPr/>
          </p:nvSpPr>
          <p:spPr>
            <a:xfrm>
              <a:off x="2047208" y="1797996"/>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37" name="Freeform: Shape 1036">
              <a:extLst>
                <a:ext uri="{FF2B5EF4-FFF2-40B4-BE49-F238E27FC236}">
                  <a16:creationId xmlns:a16="http://schemas.microsoft.com/office/drawing/2014/main" id="{AD14BCCC-D995-4BD4-8237-EB3126A4A364}"/>
                </a:ext>
              </a:extLst>
            </p:cNvPr>
            <p:cNvSpPr/>
            <p:nvPr/>
          </p:nvSpPr>
          <p:spPr>
            <a:xfrm>
              <a:off x="3069978" y="2363744"/>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39" name="Hexagon 1038">
              <a:extLst>
                <a:ext uri="{FF2B5EF4-FFF2-40B4-BE49-F238E27FC236}">
                  <a16:creationId xmlns:a16="http://schemas.microsoft.com/office/drawing/2014/main" id="{D2A20DBB-20E8-4EC8-91C7-B98AE3A9B9FA}"/>
                </a:ext>
              </a:extLst>
            </p:cNvPr>
            <p:cNvSpPr/>
            <p:nvPr/>
          </p:nvSpPr>
          <p:spPr>
            <a:xfrm>
              <a:off x="4093582" y="2937965"/>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41" name="Freeform: Shape 1040">
              <a:extLst>
                <a:ext uri="{FF2B5EF4-FFF2-40B4-BE49-F238E27FC236}">
                  <a16:creationId xmlns:a16="http://schemas.microsoft.com/office/drawing/2014/main" id="{B92861E5-4826-4321-B0C4-E90289F0BF7F}"/>
                </a:ext>
              </a:extLst>
            </p:cNvPr>
            <p:cNvSpPr/>
            <p:nvPr/>
          </p:nvSpPr>
          <p:spPr>
            <a:xfrm>
              <a:off x="4093582" y="1808962"/>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43" name="Hexagon 1042">
              <a:extLst>
                <a:ext uri="{FF2B5EF4-FFF2-40B4-BE49-F238E27FC236}">
                  <a16:creationId xmlns:a16="http://schemas.microsoft.com/office/drawing/2014/main" id="{BE6F25C6-655C-4B88-A91B-3CF4B1472AA5}"/>
                </a:ext>
              </a:extLst>
            </p:cNvPr>
            <p:cNvSpPr/>
            <p:nvPr/>
          </p:nvSpPr>
          <p:spPr>
            <a:xfrm>
              <a:off x="5117187" y="2378698"/>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45" name="Freeform: Shape 1044">
              <a:extLst>
                <a:ext uri="{FF2B5EF4-FFF2-40B4-BE49-F238E27FC236}">
                  <a16:creationId xmlns:a16="http://schemas.microsoft.com/office/drawing/2014/main" id="{26557860-F3D6-4372-ACAF-AF4F088420F0}"/>
                </a:ext>
              </a:extLst>
            </p:cNvPr>
            <p:cNvSpPr/>
            <p:nvPr/>
          </p:nvSpPr>
          <p:spPr>
            <a:xfrm>
              <a:off x="5117187" y="3505707"/>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47" name="Hexagon 1046">
              <a:extLst>
                <a:ext uri="{FF2B5EF4-FFF2-40B4-BE49-F238E27FC236}">
                  <a16:creationId xmlns:a16="http://schemas.microsoft.com/office/drawing/2014/main" id="{5DEE2F7E-6D23-4BD9-A458-00249661C6C1}"/>
                </a:ext>
              </a:extLst>
            </p:cNvPr>
            <p:cNvSpPr/>
            <p:nvPr/>
          </p:nvSpPr>
          <p:spPr>
            <a:xfrm>
              <a:off x="4093582" y="4064975"/>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49" name="Freeform: Shape 1048">
              <a:extLst>
                <a:ext uri="{FF2B5EF4-FFF2-40B4-BE49-F238E27FC236}">
                  <a16:creationId xmlns:a16="http://schemas.microsoft.com/office/drawing/2014/main" id="{98B62345-659B-47C1-9248-7000B623C301}"/>
                </a:ext>
              </a:extLst>
            </p:cNvPr>
            <p:cNvSpPr/>
            <p:nvPr/>
          </p:nvSpPr>
          <p:spPr>
            <a:xfrm>
              <a:off x="2046373" y="4058495"/>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51" name="Hexagon 1050">
              <a:extLst>
                <a:ext uri="{FF2B5EF4-FFF2-40B4-BE49-F238E27FC236}">
                  <a16:creationId xmlns:a16="http://schemas.microsoft.com/office/drawing/2014/main" id="{B8B1035B-B3F0-445E-B10B-6F6EB07D6877}"/>
                </a:ext>
              </a:extLst>
            </p:cNvPr>
            <p:cNvSpPr/>
            <p:nvPr/>
          </p:nvSpPr>
          <p:spPr>
            <a:xfrm>
              <a:off x="1022768" y="4626236"/>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53" name="Freeform: Shape 1052">
              <a:extLst>
                <a:ext uri="{FF2B5EF4-FFF2-40B4-BE49-F238E27FC236}">
                  <a16:creationId xmlns:a16="http://schemas.microsoft.com/office/drawing/2014/main" id="{1FC58C61-2789-4EC2-8E6F-41CC968A3894}"/>
                </a:ext>
              </a:extLst>
            </p:cNvPr>
            <p:cNvSpPr/>
            <p:nvPr/>
          </p:nvSpPr>
          <p:spPr>
            <a:xfrm>
              <a:off x="6135782" y="4077935"/>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55" name="Hexagon 1054">
              <a:extLst>
                <a:ext uri="{FF2B5EF4-FFF2-40B4-BE49-F238E27FC236}">
                  <a16:creationId xmlns:a16="http://schemas.microsoft.com/office/drawing/2014/main" id="{9787C00B-71B6-492F-ABB8-8EEE70A62B76}"/>
                </a:ext>
              </a:extLst>
            </p:cNvPr>
            <p:cNvSpPr/>
            <p:nvPr/>
          </p:nvSpPr>
          <p:spPr>
            <a:xfrm>
              <a:off x="5112178" y="4637203"/>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57" name="Freeform: Shape 1056">
              <a:extLst>
                <a:ext uri="{FF2B5EF4-FFF2-40B4-BE49-F238E27FC236}">
                  <a16:creationId xmlns:a16="http://schemas.microsoft.com/office/drawing/2014/main" id="{256AF5FB-682D-4CB8-9F11-2CD266D0534A}"/>
                </a:ext>
              </a:extLst>
            </p:cNvPr>
            <p:cNvSpPr/>
            <p:nvPr/>
          </p:nvSpPr>
          <p:spPr>
            <a:xfrm>
              <a:off x="6139957" y="1819928"/>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59" name="Hexagon 1058">
              <a:extLst>
                <a:ext uri="{FF2B5EF4-FFF2-40B4-BE49-F238E27FC236}">
                  <a16:creationId xmlns:a16="http://schemas.microsoft.com/office/drawing/2014/main" id="{9E19D7A2-4EF0-40BF-A948-68F289BB240F}"/>
                </a:ext>
              </a:extLst>
            </p:cNvPr>
            <p:cNvSpPr/>
            <p:nvPr/>
          </p:nvSpPr>
          <p:spPr>
            <a:xfrm>
              <a:off x="6139957" y="2947436"/>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61" name="Freeform: Shape 1060">
              <a:extLst>
                <a:ext uri="{FF2B5EF4-FFF2-40B4-BE49-F238E27FC236}">
                  <a16:creationId xmlns:a16="http://schemas.microsoft.com/office/drawing/2014/main" id="{6BA10D88-943B-4A89-8B17-86806941AE94}"/>
                </a:ext>
              </a:extLst>
            </p:cNvPr>
            <p:cNvSpPr/>
            <p:nvPr/>
          </p:nvSpPr>
          <p:spPr>
            <a:xfrm>
              <a:off x="3065803" y="4630723"/>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63" name="Hexagon 1062">
              <a:extLst>
                <a:ext uri="{FF2B5EF4-FFF2-40B4-BE49-F238E27FC236}">
                  <a16:creationId xmlns:a16="http://schemas.microsoft.com/office/drawing/2014/main" id="{10575A7D-BFD9-491A-9377-4F3E823B5FDD}"/>
                </a:ext>
              </a:extLst>
            </p:cNvPr>
            <p:cNvSpPr/>
            <p:nvPr/>
          </p:nvSpPr>
          <p:spPr>
            <a:xfrm>
              <a:off x="2042198" y="5189990"/>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65" name="Freeform: Shape 1064">
              <a:extLst>
                <a:ext uri="{FF2B5EF4-FFF2-40B4-BE49-F238E27FC236}">
                  <a16:creationId xmlns:a16="http://schemas.microsoft.com/office/drawing/2014/main" id="{F3472984-CC1C-409D-8F9C-2ED3796D7CE8}"/>
                </a:ext>
              </a:extLst>
            </p:cNvPr>
            <p:cNvSpPr/>
            <p:nvPr/>
          </p:nvSpPr>
          <p:spPr>
            <a:xfrm>
              <a:off x="5109673" y="5761221"/>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67" name="Hexagon 1066">
              <a:extLst>
                <a:ext uri="{FF2B5EF4-FFF2-40B4-BE49-F238E27FC236}">
                  <a16:creationId xmlns:a16="http://schemas.microsoft.com/office/drawing/2014/main" id="{7BAD1C64-C2EC-463D-B256-BA6BA0990E06}"/>
                </a:ext>
              </a:extLst>
            </p:cNvPr>
            <p:cNvSpPr/>
            <p:nvPr/>
          </p:nvSpPr>
          <p:spPr>
            <a:xfrm>
              <a:off x="4086068" y="5195473"/>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69" name="Freeform: Shape 1068">
              <a:extLst>
                <a:ext uri="{FF2B5EF4-FFF2-40B4-BE49-F238E27FC236}">
                  <a16:creationId xmlns:a16="http://schemas.microsoft.com/office/drawing/2014/main" id="{5B4DCB2F-63C9-42DD-9DEB-AC26AF43A95D}"/>
                </a:ext>
              </a:extLst>
            </p:cNvPr>
            <p:cNvSpPr/>
            <p:nvPr/>
          </p:nvSpPr>
          <p:spPr>
            <a:xfrm>
              <a:off x="6136617" y="5207436"/>
              <a:ext cx="1189752" cy="1021336"/>
            </a:xfrm>
            <a:custGeom>
              <a:avLst/>
              <a:gdLst>
                <a:gd name="connsiteX0" fmla="*/ 0 w 1189752"/>
                <a:gd name="connsiteY0" fmla="*/ 510668 h 1021336"/>
                <a:gd name="connsiteX1" fmla="*/ 255334 w 1189752"/>
                <a:gd name="connsiteY1" fmla="*/ 0 h 1021336"/>
                <a:gd name="connsiteX2" fmla="*/ 934418 w 1189752"/>
                <a:gd name="connsiteY2" fmla="*/ 0 h 1021336"/>
                <a:gd name="connsiteX3" fmla="*/ 1189752 w 1189752"/>
                <a:gd name="connsiteY3" fmla="*/ 510668 h 1021336"/>
                <a:gd name="connsiteX4" fmla="*/ 934418 w 1189752"/>
                <a:gd name="connsiteY4" fmla="*/ 1021336 h 1021336"/>
                <a:gd name="connsiteX5" fmla="*/ 255334 w 1189752"/>
                <a:gd name="connsiteY5" fmla="*/ 1021336 h 1021336"/>
                <a:gd name="connsiteX6" fmla="*/ 0 w 1189752"/>
                <a:gd name="connsiteY6" fmla="*/ 510668 h 10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52" h="1021336">
                  <a:moveTo>
                    <a:pt x="0" y="510668"/>
                  </a:moveTo>
                  <a:lnTo>
                    <a:pt x="255334" y="0"/>
                  </a:lnTo>
                  <a:lnTo>
                    <a:pt x="934418" y="0"/>
                  </a:lnTo>
                  <a:lnTo>
                    <a:pt x="1189752" y="510668"/>
                  </a:lnTo>
                  <a:lnTo>
                    <a:pt x="934418" y="1021336"/>
                  </a:lnTo>
                  <a:lnTo>
                    <a:pt x="255334" y="1021336"/>
                  </a:lnTo>
                  <a:lnTo>
                    <a:pt x="0" y="510668"/>
                  </a:lnTo>
                  <a:close/>
                </a:path>
              </a:pathLst>
            </a:custGeom>
            <a:solidFill>
              <a:srgbClr val="92D050"/>
            </a:solidFill>
            <a:ln>
              <a:solidFill>
                <a:srgbClr val="008A3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3548" tIns="160388" rIns="153548" bIns="160388" numCol="1" spcCol="1270" anchor="ctr" anchorCtr="0">
              <a:noAutofit/>
            </a:bodyPr>
            <a:lstStyle/>
            <a:p>
              <a:pPr algn="ctr" defTabSz="1000085">
                <a:lnSpc>
                  <a:spcPct val="90000"/>
                </a:lnSpc>
                <a:spcBef>
                  <a:spcPct val="0"/>
                </a:spcBef>
                <a:spcAft>
                  <a:spcPct val="35000"/>
                </a:spcAft>
              </a:pPr>
              <a:endParaRPr lang="en-US" sz="2250"/>
            </a:p>
          </p:txBody>
        </p:sp>
        <p:sp>
          <p:nvSpPr>
            <p:cNvPr id="1071" name="Hexagon 1070">
              <a:extLst>
                <a:ext uri="{FF2B5EF4-FFF2-40B4-BE49-F238E27FC236}">
                  <a16:creationId xmlns:a16="http://schemas.microsoft.com/office/drawing/2014/main" id="{843A6898-FFFA-4F15-8258-BC7047DDE9ED}"/>
                </a:ext>
              </a:extLst>
            </p:cNvPr>
            <p:cNvSpPr/>
            <p:nvPr/>
          </p:nvSpPr>
          <p:spPr>
            <a:xfrm>
              <a:off x="7159387" y="4648169"/>
              <a:ext cx="1189752" cy="1021336"/>
            </a:xfrm>
            <a:prstGeom prst="hexagon">
              <a:avLst>
                <a:gd name="adj" fmla="val 25000"/>
                <a:gd name="vf" fmla="val 115470"/>
              </a:avLst>
            </a:prstGeom>
            <a:solidFill>
              <a:schemeClr val="bg1">
                <a:lumMod val="95000"/>
                <a:alpha val="90000"/>
              </a:schemeClr>
            </a:solidFill>
            <a:ln>
              <a:solidFill>
                <a:srgbClr val="008A3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7" name="Rectangle 16">
            <a:extLst>
              <a:ext uri="{FF2B5EF4-FFF2-40B4-BE49-F238E27FC236}">
                <a16:creationId xmlns:a16="http://schemas.microsoft.com/office/drawing/2014/main" id="{2BFCCA95-F4C4-41BC-AFA1-563BD2F165B9}"/>
              </a:ext>
            </a:extLst>
          </p:cNvPr>
          <p:cNvSpPr/>
          <p:nvPr/>
        </p:nvSpPr>
        <p:spPr>
          <a:xfrm>
            <a:off x="18176" y="799820"/>
            <a:ext cx="7229473" cy="5258361"/>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nvGrpSpPr>
          <p:cNvPr id="12" name="Group 11">
            <a:extLst>
              <a:ext uri="{FF2B5EF4-FFF2-40B4-BE49-F238E27FC236}">
                <a16:creationId xmlns:a16="http://schemas.microsoft.com/office/drawing/2014/main" id="{C5E230C2-98BB-4115-BD24-90B76D462A9A}"/>
              </a:ext>
            </a:extLst>
          </p:cNvPr>
          <p:cNvGrpSpPr/>
          <p:nvPr/>
        </p:nvGrpSpPr>
        <p:grpSpPr>
          <a:xfrm>
            <a:off x="301204" y="1359281"/>
            <a:ext cx="6222354" cy="1045356"/>
            <a:chOff x="1000940" y="1970118"/>
            <a:chExt cx="10438838" cy="1972349"/>
          </a:xfrm>
        </p:grpSpPr>
        <p:grpSp>
          <p:nvGrpSpPr>
            <p:cNvPr id="6" name="Group 5">
              <a:extLst>
                <a:ext uri="{FF2B5EF4-FFF2-40B4-BE49-F238E27FC236}">
                  <a16:creationId xmlns:a16="http://schemas.microsoft.com/office/drawing/2014/main" id="{49B93309-2C9E-4C16-A38D-07C7C238EA4E}"/>
                </a:ext>
              </a:extLst>
            </p:cNvPr>
            <p:cNvGrpSpPr/>
            <p:nvPr/>
          </p:nvGrpSpPr>
          <p:grpSpPr>
            <a:xfrm>
              <a:off x="1000940" y="1970118"/>
              <a:ext cx="5899844" cy="1972349"/>
              <a:chOff x="936241" y="1924746"/>
              <a:chExt cx="5899844" cy="1972349"/>
            </a:xfrm>
          </p:grpSpPr>
          <p:pic>
            <p:nvPicPr>
              <p:cNvPr id="1026" name="Picture 2" descr="Havoline Renewable | Chevron Lubricants (US)">
                <a:extLst>
                  <a:ext uri="{FF2B5EF4-FFF2-40B4-BE49-F238E27FC236}">
                    <a16:creationId xmlns:a16="http://schemas.microsoft.com/office/drawing/2014/main" id="{88F8BCAF-CF05-4C2B-A2D8-7F595423F3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46" b="20201"/>
              <a:stretch/>
            </p:blipFill>
            <p:spPr bwMode="auto">
              <a:xfrm>
                <a:off x="1000940" y="2116181"/>
                <a:ext cx="4051675" cy="12409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B9A07A-F648-41F1-8FFE-75D50B2233F5}"/>
                  </a:ext>
                </a:extLst>
              </p:cNvPr>
              <p:cNvSpPr txBox="1"/>
              <p:nvPr/>
            </p:nvSpPr>
            <p:spPr>
              <a:xfrm>
                <a:off x="4856673" y="1924746"/>
                <a:ext cx="1611400" cy="1771150"/>
              </a:xfrm>
              <a:prstGeom prst="rect">
                <a:avLst/>
              </a:prstGeom>
              <a:noFill/>
            </p:spPr>
            <p:txBody>
              <a:bodyPr wrap="none" rtlCol="0">
                <a:spAutoFit/>
              </a:bodyPr>
              <a:lstStyle/>
              <a:p>
                <a:r>
                  <a:rPr lang="en-US" sz="5500" b="1" i="1">
                    <a:solidFill>
                      <a:srgbClr val="96C11F"/>
                    </a:solidFill>
                    <a:latin typeface="Consolas" panose="020B0609020204030204" pitchFamily="49" charset="0"/>
                  </a:rPr>
                  <a:t>EV</a:t>
                </a:r>
              </a:p>
            </p:txBody>
          </p:sp>
          <p:sp>
            <p:nvSpPr>
              <p:cNvPr id="8" name="TextBox 7">
                <a:extLst>
                  <a:ext uri="{FF2B5EF4-FFF2-40B4-BE49-F238E27FC236}">
                    <a16:creationId xmlns:a16="http://schemas.microsoft.com/office/drawing/2014/main" id="{BE3031F0-1AEA-45AC-A1C3-73652DFE3E8A}"/>
                  </a:ext>
                </a:extLst>
              </p:cNvPr>
              <p:cNvSpPr txBox="1"/>
              <p:nvPr/>
            </p:nvSpPr>
            <p:spPr>
              <a:xfrm>
                <a:off x="6327278" y="2202524"/>
                <a:ext cx="508807" cy="416052"/>
              </a:xfrm>
              <a:prstGeom prst="rect">
                <a:avLst/>
              </a:prstGeom>
              <a:noFill/>
            </p:spPr>
            <p:txBody>
              <a:bodyPr wrap="none" rtlCol="0">
                <a:spAutoFit/>
              </a:bodyPr>
              <a:lstStyle/>
              <a:p>
                <a:r>
                  <a:rPr lang="en-US" sz="833">
                    <a:solidFill>
                      <a:srgbClr val="96C11F"/>
                    </a:solidFill>
                    <a:latin typeface="Consolas" panose="020B0609020204030204" pitchFamily="49" charset="0"/>
                  </a:rPr>
                  <a:t>TM</a:t>
                </a:r>
                <a:endParaRPr lang="en-US" sz="5500">
                  <a:solidFill>
                    <a:srgbClr val="96C11F"/>
                  </a:solidFill>
                  <a:latin typeface="Consolas" panose="020B0609020204030204" pitchFamily="49" charset="0"/>
                </a:endParaRPr>
              </a:p>
            </p:txBody>
          </p:sp>
          <p:sp>
            <p:nvSpPr>
              <p:cNvPr id="10" name="TextBox 9">
                <a:extLst>
                  <a:ext uri="{FF2B5EF4-FFF2-40B4-BE49-F238E27FC236}">
                    <a16:creationId xmlns:a16="http://schemas.microsoft.com/office/drawing/2014/main" id="{0FBAB205-23B5-4682-918B-F31CB5B9C5F8}"/>
                  </a:ext>
                </a:extLst>
              </p:cNvPr>
              <p:cNvSpPr txBox="1"/>
              <p:nvPr/>
            </p:nvSpPr>
            <p:spPr>
              <a:xfrm>
                <a:off x="936241" y="3335867"/>
                <a:ext cx="3276050" cy="561228"/>
              </a:xfrm>
              <a:prstGeom prst="rect">
                <a:avLst/>
              </a:prstGeom>
              <a:noFill/>
            </p:spPr>
            <p:txBody>
              <a:bodyPr wrap="none" rtlCol="0">
                <a:spAutoFit/>
              </a:bodyPr>
              <a:lstStyle/>
              <a:p>
                <a:r>
                  <a:rPr lang="en-US" sz="1333" b="1" i="1">
                    <a:solidFill>
                      <a:srgbClr val="96C11F"/>
                    </a:solidFill>
                    <a:latin typeface="+mj-lt"/>
                  </a:rPr>
                  <a:t>R   E   N   E   W   A   B   L   E</a:t>
                </a:r>
              </a:p>
            </p:txBody>
          </p:sp>
        </p:grpSp>
        <p:sp>
          <p:nvSpPr>
            <p:cNvPr id="13" name="TextBox 12">
              <a:extLst>
                <a:ext uri="{FF2B5EF4-FFF2-40B4-BE49-F238E27FC236}">
                  <a16:creationId xmlns:a16="http://schemas.microsoft.com/office/drawing/2014/main" id="{8AF32450-3046-4CDE-A3FF-17452F5EC767}"/>
                </a:ext>
              </a:extLst>
            </p:cNvPr>
            <p:cNvSpPr txBox="1"/>
            <p:nvPr/>
          </p:nvSpPr>
          <p:spPr>
            <a:xfrm>
              <a:off x="6797588" y="2429306"/>
              <a:ext cx="4642190" cy="1141931"/>
            </a:xfrm>
            <a:prstGeom prst="rect">
              <a:avLst/>
            </a:prstGeom>
            <a:noFill/>
          </p:spPr>
          <p:txBody>
            <a:bodyPr wrap="none" rtlCol="0">
              <a:spAutoFit/>
            </a:bodyPr>
            <a:lstStyle/>
            <a:p>
              <a:r>
                <a:rPr lang="en-US" sz="3333" b="1">
                  <a:solidFill>
                    <a:srgbClr val="A8A7A7"/>
                  </a:solidFill>
                  <a:latin typeface="Ebrima" panose="02000000000000000000" pitchFamily="2" charset="0"/>
                  <a:ea typeface="Ebrima" panose="02000000000000000000" pitchFamily="2" charset="0"/>
                  <a:cs typeface="Ebrima" panose="02000000000000000000" pitchFamily="2" charset="0"/>
                </a:rPr>
                <a:t>e-Drive Fluid</a:t>
              </a:r>
            </a:p>
          </p:txBody>
        </p:sp>
      </p:grpSp>
      <p:sp>
        <p:nvSpPr>
          <p:cNvPr id="16" name="TextBox 15">
            <a:extLst>
              <a:ext uri="{FF2B5EF4-FFF2-40B4-BE49-F238E27FC236}">
                <a16:creationId xmlns:a16="http://schemas.microsoft.com/office/drawing/2014/main" id="{8BEB1958-D36B-4111-BACA-F44256889156}"/>
              </a:ext>
            </a:extLst>
          </p:cNvPr>
          <p:cNvSpPr txBox="1"/>
          <p:nvPr/>
        </p:nvSpPr>
        <p:spPr>
          <a:xfrm>
            <a:off x="301204" y="2438780"/>
            <a:ext cx="6110482" cy="811428"/>
          </a:xfrm>
          <a:prstGeom prst="roundRect">
            <a:avLst/>
          </a:prstGeom>
          <a:solidFill>
            <a:srgbClr val="92D050"/>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1333">
                <a:solidFill>
                  <a:schemeClr val="bg1"/>
                </a:solidFill>
              </a:rPr>
              <a:t>A 4.5 cSt premium offering using a proprietary base stock mix containing mostly renewable SynNova 4 and top-tier additives to maximize performance</a:t>
            </a:r>
          </a:p>
          <a:p>
            <a:pPr algn="ctr"/>
            <a:r>
              <a:rPr lang="en-US" sz="1500" b="1">
                <a:solidFill>
                  <a:schemeClr val="bg1"/>
                </a:solidFill>
              </a:rPr>
              <a:t>the first renewable fluid of its kind in the world</a:t>
            </a:r>
          </a:p>
        </p:txBody>
      </p:sp>
      <p:sp>
        <p:nvSpPr>
          <p:cNvPr id="18" name="TextBox 17">
            <a:extLst>
              <a:ext uri="{FF2B5EF4-FFF2-40B4-BE49-F238E27FC236}">
                <a16:creationId xmlns:a16="http://schemas.microsoft.com/office/drawing/2014/main" id="{CC7D0C8F-1C41-4CEE-AA59-4A950C710DBB}"/>
              </a:ext>
            </a:extLst>
          </p:cNvPr>
          <p:cNvSpPr txBox="1"/>
          <p:nvPr/>
        </p:nvSpPr>
        <p:spPr>
          <a:xfrm>
            <a:off x="240229" y="4482437"/>
            <a:ext cx="6171457" cy="811428"/>
          </a:xfrm>
          <a:prstGeom prst="roundRect">
            <a:avLst/>
          </a:prstGeom>
          <a:solidFill>
            <a:srgbClr val="92D050"/>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1333">
                <a:solidFill>
                  <a:schemeClr val="bg1"/>
                </a:solidFill>
              </a:rPr>
              <a:t>A 4.5 cSt market general offering using a cost-competitive blend of Synthetic Group III base stocks and top-tier additives to deliver a </a:t>
            </a:r>
          </a:p>
          <a:p>
            <a:pPr algn="ctr"/>
            <a:r>
              <a:rPr lang="en-US" sz="1500" b="1">
                <a:solidFill>
                  <a:schemeClr val="bg1"/>
                </a:solidFill>
              </a:rPr>
              <a:t>cost-effective, high-performing product</a:t>
            </a:r>
          </a:p>
        </p:txBody>
      </p:sp>
      <p:sp>
        <p:nvSpPr>
          <p:cNvPr id="24" name="Title 1">
            <a:extLst>
              <a:ext uri="{FF2B5EF4-FFF2-40B4-BE49-F238E27FC236}">
                <a16:creationId xmlns:a16="http://schemas.microsoft.com/office/drawing/2014/main" id="{1E6B62A0-D2A9-47EF-BABC-BBDC4B28DB34}"/>
              </a:ext>
            </a:extLst>
          </p:cNvPr>
          <p:cNvSpPr txBox="1">
            <a:spLocks noGrp="1"/>
          </p:cNvSpPr>
          <p:nvPr>
            <p:ph type="title"/>
          </p:nvPr>
        </p:nvSpPr>
        <p:spPr>
          <a:xfrm>
            <a:off x="549011" y="240771"/>
            <a:ext cx="11093979" cy="857250"/>
          </a:xfrm>
          <a:prstGeom prst="rect">
            <a:avLst/>
          </a:prstGeom>
        </p:spPr>
        <p:txBody>
          <a:bodyPr vert="horz" lIns="0" tIns="45728" rIns="0" bIns="45728" rtlCol="0" anchor="t">
            <a:noAutofit/>
          </a:bodyPr>
          <a:lstStyle>
            <a:lvl1pPr algn="ctr" defTabSz="548731" rtl="0" eaLnBrk="1" latinLnBrk="0" hangingPunct="1">
              <a:spcBef>
                <a:spcPct val="0"/>
              </a:spcBef>
              <a:buNone/>
              <a:defRPr sz="3400" b="1" kern="1200">
                <a:solidFill>
                  <a:schemeClr val="bg2"/>
                </a:solidFill>
                <a:latin typeface="+mj-lt"/>
                <a:ea typeface="+mj-ea"/>
                <a:cs typeface="+mj-cs"/>
              </a:defRPr>
            </a:lvl1pPr>
          </a:lstStyle>
          <a:p>
            <a:r>
              <a:rPr lang="en-US" sz="2333" dirty="0">
                <a:solidFill>
                  <a:schemeClr val="accent1"/>
                </a:solidFill>
              </a:rPr>
              <a:t>Future </a:t>
            </a:r>
            <a:r>
              <a:rPr lang="en-US" sz="2333" dirty="0" err="1">
                <a:solidFill>
                  <a:schemeClr val="accent1"/>
                </a:solidFill>
              </a:rPr>
              <a:t>Havoline</a:t>
            </a:r>
            <a:r>
              <a:rPr lang="en-US" sz="2333" dirty="0">
                <a:solidFill>
                  <a:schemeClr val="accent1"/>
                </a:solidFill>
              </a:rPr>
              <a:t> EV™ Products </a:t>
            </a:r>
            <a:endParaRPr lang="en-US" sz="2333" dirty="0">
              <a:solidFill>
                <a:schemeClr val="accent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C6F6830-C04A-4D69-AFF5-607AE194807D}"/>
              </a:ext>
            </a:extLst>
          </p:cNvPr>
          <p:cNvSpPr txBox="1"/>
          <p:nvPr/>
        </p:nvSpPr>
        <p:spPr>
          <a:xfrm>
            <a:off x="913286" y="6547247"/>
            <a:ext cx="4869894" cy="233462"/>
          </a:xfrm>
          <a:prstGeom prst="rect">
            <a:avLst/>
          </a:prstGeom>
          <a:noFill/>
        </p:spPr>
        <p:txBody>
          <a:bodyPr wrap="square" rtlCol="0">
            <a:spAutoFit/>
          </a:bodyPr>
          <a:lstStyle/>
          <a:p>
            <a:pPr algn="r"/>
            <a:r>
              <a:rPr lang="en-US" sz="917"/>
              <a:t>*Logos are not final and do not represent a commitment from Chevron Lubricants </a:t>
            </a:r>
            <a:endParaRPr lang="en-US" sz="917" b="1"/>
          </a:p>
        </p:txBody>
      </p:sp>
      <p:grpSp>
        <p:nvGrpSpPr>
          <p:cNvPr id="19" name="Group 18">
            <a:extLst>
              <a:ext uri="{FF2B5EF4-FFF2-40B4-BE49-F238E27FC236}">
                <a16:creationId xmlns:a16="http://schemas.microsoft.com/office/drawing/2014/main" id="{85362DBA-A877-424D-A065-2C76EAD81350}"/>
              </a:ext>
            </a:extLst>
          </p:cNvPr>
          <p:cNvGrpSpPr/>
          <p:nvPr/>
        </p:nvGrpSpPr>
        <p:grpSpPr>
          <a:xfrm>
            <a:off x="240230" y="3548159"/>
            <a:ext cx="6183788" cy="938719"/>
            <a:chOff x="1065639" y="1970118"/>
            <a:chExt cx="10374140" cy="1771148"/>
          </a:xfrm>
        </p:grpSpPr>
        <p:grpSp>
          <p:nvGrpSpPr>
            <p:cNvPr id="20" name="Group 19">
              <a:extLst>
                <a:ext uri="{FF2B5EF4-FFF2-40B4-BE49-F238E27FC236}">
                  <a16:creationId xmlns:a16="http://schemas.microsoft.com/office/drawing/2014/main" id="{E9626CCA-0FAF-4E30-89DF-08F3AC935DB7}"/>
                </a:ext>
              </a:extLst>
            </p:cNvPr>
            <p:cNvGrpSpPr/>
            <p:nvPr/>
          </p:nvGrpSpPr>
          <p:grpSpPr>
            <a:xfrm>
              <a:off x="1065639" y="1970118"/>
              <a:ext cx="5835144" cy="1771148"/>
              <a:chOff x="1000940" y="1924746"/>
              <a:chExt cx="5835144" cy="1771148"/>
            </a:xfrm>
          </p:grpSpPr>
          <p:pic>
            <p:nvPicPr>
              <p:cNvPr id="22" name="Picture 2" descr="Havoline Renewable | Chevron Lubricants (US)">
                <a:extLst>
                  <a:ext uri="{FF2B5EF4-FFF2-40B4-BE49-F238E27FC236}">
                    <a16:creationId xmlns:a16="http://schemas.microsoft.com/office/drawing/2014/main" id="{86726F85-D3CB-47F1-959C-CC52ECFAAF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46" b="20201"/>
              <a:stretch/>
            </p:blipFill>
            <p:spPr bwMode="auto">
              <a:xfrm>
                <a:off x="1000940" y="2116181"/>
                <a:ext cx="4051675" cy="124097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0628D5A-B76E-4799-BC34-73D3D5232363}"/>
                  </a:ext>
                </a:extLst>
              </p:cNvPr>
              <p:cNvSpPr txBox="1"/>
              <p:nvPr/>
            </p:nvSpPr>
            <p:spPr>
              <a:xfrm>
                <a:off x="4856673" y="1924746"/>
                <a:ext cx="1611401" cy="1771148"/>
              </a:xfrm>
              <a:prstGeom prst="rect">
                <a:avLst/>
              </a:prstGeom>
              <a:noFill/>
            </p:spPr>
            <p:txBody>
              <a:bodyPr wrap="none" rtlCol="0">
                <a:spAutoFit/>
              </a:bodyPr>
              <a:lstStyle/>
              <a:p>
                <a:r>
                  <a:rPr lang="en-US" sz="5500" b="1" i="1">
                    <a:solidFill>
                      <a:srgbClr val="96C11F"/>
                    </a:solidFill>
                    <a:latin typeface="Consolas" panose="020B0609020204030204" pitchFamily="49" charset="0"/>
                  </a:rPr>
                  <a:t>EV</a:t>
                </a:r>
              </a:p>
            </p:txBody>
          </p:sp>
          <p:sp>
            <p:nvSpPr>
              <p:cNvPr id="26" name="TextBox 25">
                <a:extLst>
                  <a:ext uri="{FF2B5EF4-FFF2-40B4-BE49-F238E27FC236}">
                    <a16:creationId xmlns:a16="http://schemas.microsoft.com/office/drawing/2014/main" id="{39B207D0-D402-4063-925A-3CDCFF45E5D1}"/>
                  </a:ext>
                </a:extLst>
              </p:cNvPr>
              <p:cNvSpPr txBox="1"/>
              <p:nvPr/>
            </p:nvSpPr>
            <p:spPr>
              <a:xfrm>
                <a:off x="6327277" y="2202524"/>
                <a:ext cx="508807" cy="416052"/>
              </a:xfrm>
              <a:prstGeom prst="rect">
                <a:avLst/>
              </a:prstGeom>
              <a:noFill/>
            </p:spPr>
            <p:txBody>
              <a:bodyPr wrap="none" rtlCol="0">
                <a:spAutoFit/>
              </a:bodyPr>
              <a:lstStyle/>
              <a:p>
                <a:r>
                  <a:rPr lang="en-US" sz="833">
                    <a:solidFill>
                      <a:srgbClr val="96C11F"/>
                    </a:solidFill>
                    <a:latin typeface="Consolas" panose="020B0609020204030204" pitchFamily="49" charset="0"/>
                  </a:rPr>
                  <a:t>TM</a:t>
                </a:r>
                <a:endParaRPr lang="en-US" sz="5500">
                  <a:solidFill>
                    <a:srgbClr val="96C11F"/>
                  </a:solidFill>
                  <a:latin typeface="Consolas" panose="020B0609020204030204" pitchFamily="49" charset="0"/>
                </a:endParaRPr>
              </a:p>
            </p:txBody>
          </p:sp>
        </p:grpSp>
        <p:sp>
          <p:nvSpPr>
            <p:cNvPr id="21" name="TextBox 20">
              <a:extLst>
                <a:ext uri="{FF2B5EF4-FFF2-40B4-BE49-F238E27FC236}">
                  <a16:creationId xmlns:a16="http://schemas.microsoft.com/office/drawing/2014/main" id="{DA5D82D8-1609-4424-9E8D-F7DAEE2D5D9A}"/>
                </a:ext>
              </a:extLst>
            </p:cNvPr>
            <p:cNvSpPr txBox="1"/>
            <p:nvPr/>
          </p:nvSpPr>
          <p:spPr>
            <a:xfrm>
              <a:off x="6797588" y="2429305"/>
              <a:ext cx="4642191" cy="1141931"/>
            </a:xfrm>
            <a:prstGeom prst="rect">
              <a:avLst/>
            </a:prstGeom>
            <a:noFill/>
          </p:spPr>
          <p:txBody>
            <a:bodyPr wrap="none" rtlCol="0">
              <a:spAutoFit/>
            </a:bodyPr>
            <a:lstStyle/>
            <a:p>
              <a:r>
                <a:rPr lang="en-US" sz="3333" b="1">
                  <a:solidFill>
                    <a:srgbClr val="A8A7A7"/>
                  </a:solidFill>
                  <a:latin typeface="Ebrima" panose="02000000000000000000" pitchFamily="2" charset="0"/>
                  <a:ea typeface="Ebrima" panose="02000000000000000000" pitchFamily="2" charset="0"/>
                  <a:cs typeface="Ebrima" panose="02000000000000000000" pitchFamily="2" charset="0"/>
                </a:rPr>
                <a:t>e-Drive Fluid</a:t>
              </a:r>
            </a:p>
          </p:txBody>
        </p:sp>
      </p:grpSp>
      <p:graphicFrame>
        <p:nvGraphicFramePr>
          <p:cNvPr id="28" name="Table 6">
            <a:extLst>
              <a:ext uri="{FF2B5EF4-FFF2-40B4-BE49-F238E27FC236}">
                <a16:creationId xmlns:a16="http://schemas.microsoft.com/office/drawing/2014/main" id="{7659ADF8-5E64-44FF-854F-3FE3B8C10783}"/>
              </a:ext>
            </a:extLst>
          </p:cNvPr>
          <p:cNvGraphicFramePr>
            <a:graphicFrameLocks noGrp="1"/>
          </p:cNvGraphicFramePr>
          <p:nvPr/>
        </p:nvGraphicFramePr>
        <p:xfrm>
          <a:off x="7099056" y="1245245"/>
          <a:ext cx="4852716" cy="3834116"/>
        </p:xfrm>
        <a:graphic>
          <a:graphicData uri="http://schemas.openxmlformats.org/drawingml/2006/table">
            <a:tbl>
              <a:tblPr firstRow="1" bandRow="1">
                <a:tableStyleId>{5C22544A-7EE6-4342-B048-85BDC9FD1C3A}</a:tableStyleId>
              </a:tblPr>
              <a:tblGrid>
                <a:gridCol w="1617572">
                  <a:extLst>
                    <a:ext uri="{9D8B030D-6E8A-4147-A177-3AD203B41FA5}">
                      <a16:colId xmlns:a16="http://schemas.microsoft.com/office/drawing/2014/main" val="589438105"/>
                    </a:ext>
                  </a:extLst>
                </a:gridCol>
                <a:gridCol w="1617572">
                  <a:extLst>
                    <a:ext uri="{9D8B030D-6E8A-4147-A177-3AD203B41FA5}">
                      <a16:colId xmlns:a16="http://schemas.microsoft.com/office/drawing/2014/main" val="1924254171"/>
                    </a:ext>
                  </a:extLst>
                </a:gridCol>
                <a:gridCol w="1617572">
                  <a:extLst>
                    <a:ext uri="{9D8B030D-6E8A-4147-A177-3AD203B41FA5}">
                      <a16:colId xmlns:a16="http://schemas.microsoft.com/office/drawing/2014/main" val="2891745418"/>
                    </a:ext>
                  </a:extLst>
                </a:gridCol>
              </a:tblGrid>
              <a:tr h="994643">
                <a:tc>
                  <a:txBody>
                    <a:bodyPr/>
                    <a:lstStyle/>
                    <a:p>
                      <a:pPr algn="ctr"/>
                      <a:r>
                        <a:rPr lang="en-US" sz="1300"/>
                        <a:t>Performance Attribute</a:t>
                      </a:r>
                    </a:p>
                  </a:txBody>
                  <a:tcPr marL="76200" marR="76200" marT="38100" marB="38100" anchor="ctr">
                    <a:solidFill>
                      <a:schemeClr val="tx2"/>
                    </a:solidFill>
                  </a:tcPr>
                </a:tc>
                <a:tc>
                  <a:txBody>
                    <a:bodyPr/>
                    <a:lstStyle/>
                    <a:p>
                      <a:pPr algn="ctr"/>
                      <a:r>
                        <a:rPr lang="en-US" sz="1300"/>
                        <a:t>HavolineEV™ e-drive Fluid</a:t>
                      </a:r>
                    </a:p>
                  </a:txBody>
                  <a:tcPr marL="76200" marR="76200" marT="38100" marB="38100" anchor="ctr">
                    <a:solidFill>
                      <a:schemeClr val="tx2"/>
                    </a:solidFill>
                  </a:tcPr>
                </a:tc>
                <a:tc>
                  <a:txBody>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lang="en-US" sz="1300"/>
                        <a:t>HavolineEV™ </a:t>
                      </a:r>
                      <a:r>
                        <a:rPr lang="en-US" sz="1300">
                          <a:solidFill>
                            <a:srgbClr val="92D050"/>
                          </a:solidFill>
                        </a:rPr>
                        <a:t>Renewable</a:t>
                      </a:r>
                      <a:r>
                        <a:rPr lang="en-US" sz="1300"/>
                        <a:t> e-drive Fluid</a:t>
                      </a:r>
                    </a:p>
                  </a:txBody>
                  <a:tcPr marL="76200" marR="76200" marT="38100" marB="38100" anchor="ctr">
                    <a:solidFill>
                      <a:schemeClr val="tx2"/>
                    </a:solidFill>
                  </a:tcPr>
                </a:tc>
                <a:extLst>
                  <a:ext uri="{0D108BD9-81ED-4DB2-BD59-A6C34878D82A}">
                    <a16:rowId xmlns:a16="http://schemas.microsoft.com/office/drawing/2014/main" val="493357690"/>
                  </a:ext>
                </a:extLst>
              </a:tr>
              <a:tr h="482600">
                <a:tc>
                  <a:txBody>
                    <a:bodyPr/>
                    <a:lstStyle/>
                    <a:p>
                      <a:pPr algn="r"/>
                      <a:r>
                        <a:rPr lang="en-US" sz="1300">
                          <a:solidFill>
                            <a:schemeClr val="bg1"/>
                          </a:solidFill>
                        </a:rPr>
                        <a:t>Low Traction Coefficient</a:t>
                      </a:r>
                    </a:p>
                  </a:txBody>
                  <a:tcPr marL="76200" marR="76200" marT="38100" marB="38100" anchor="ctr">
                    <a:solidFill>
                      <a:schemeClr val="tx2"/>
                    </a:solidFill>
                  </a:tcPr>
                </a:tc>
                <a:tc>
                  <a:txBody>
                    <a:bodyPr/>
                    <a:lstStyle/>
                    <a:p>
                      <a:pPr algn="ctr"/>
                      <a:r>
                        <a:rPr lang="en-US" sz="1700">
                          <a:sym typeface="Wingdings" panose="05000000000000000000" pitchFamily="2" charset="2"/>
                        </a:rPr>
                        <a:t></a:t>
                      </a:r>
                      <a:endParaRPr lang="en-US" sz="1700"/>
                    </a:p>
                  </a:txBody>
                  <a:tcPr marL="76200" marR="76200" marT="38100" marB="38100" anchor="ctr"/>
                </a:tc>
                <a:tc>
                  <a:txBody>
                    <a:bodyPr/>
                    <a:lstStyle/>
                    <a:p>
                      <a:pPr algn="ctr"/>
                      <a:r>
                        <a:rPr lang="en-US" sz="1700">
                          <a:sym typeface="Wingdings" panose="05000000000000000000" pitchFamily="2" charset="2"/>
                        </a:rPr>
                        <a:t></a:t>
                      </a:r>
                      <a:endParaRPr lang="en-US" sz="1700"/>
                    </a:p>
                  </a:txBody>
                  <a:tcPr marL="76200" marR="76200" marT="38100" marB="38100" anchor="ctr"/>
                </a:tc>
                <a:extLst>
                  <a:ext uri="{0D108BD9-81ED-4DB2-BD59-A6C34878D82A}">
                    <a16:rowId xmlns:a16="http://schemas.microsoft.com/office/drawing/2014/main" val="2002966039"/>
                  </a:ext>
                </a:extLst>
              </a:tr>
              <a:tr h="463891">
                <a:tc>
                  <a:txBody>
                    <a:bodyPr/>
                    <a:lstStyle/>
                    <a:p>
                      <a:pPr algn="r"/>
                      <a:r>
                        <a:rPr lang="en-US" sz="1300">
                          <a:solidFill>
                            <a:schemeClr val="bg1"/>
                          </a:solidFill>
                        </a:rPr>
                        <a:t>Wear Protection</a:t>
                      </a:r>
                    </a:p>
                  </a:txBody>
                  <a:tcPr marL="76200" marR="76200" marT="38100" marB="38100" anchor="ctr">
                    <a:solidFill>
                      <a:schemeClr val="tx2"/>
                    </a:solidFill>
                  </a:tcPr>
                </a:tc>
                <a:tc>
                  <a:txBody>
                    <a:bodyPr/>
                    <a:lstStyle/>
                    <a:p>
                      <a:pPr algn="ctr"/>
                      <a:r>
                        <a:rPr lang="en-US" sz="1700">
                          <a:sym typeface="Wingdings" panose="05000000000000000000" pitchFamily="2" charset="2"/>
                        </a:rPr>
                        <a:t></a:t>
                      </a:r>
                      <a:endParaRPr lang="en-US" sz="1700"/>
                    </a:p>
                  </a:txBody>
                  <a:tcPr marL="76200" marR="76200" marT="38100" marB="38100" anchor="ctr"/>
                </a:tc>
                <a:tc>
                  <a:txBody>
                    <a:bodyPr/>
                    <a:lstStyle/>
                    <a:p>
                      <a:pPr algn="ctr"/>
                      <a:r>
                        <a:rPr lang="en-US" sz="1700">
                          <a:sym typeface="Wingdings" panose="05000000000000000000" pitchFamily="2" charset="2"/>
                        </a:rPr>
                        <a:t></a:t>
                      </a:r>
                      <a:endParaRPr lang="en-US" sz="1700"/>
                    </a:p>
                  </a:txBody>
                  <a:tcPr marL="76200" marR="76200" marT="38100" marB="38100" anchor="ctr"/>
                </a:tc>
                <a:extLst>
                  <a:ext uri="{0D108BD9-81ED-4DB2-BD59-A6C34878D82A}">
                    <a16:rowId xmlns:a16="http://schemas.microsoft.com/office/drawing/2014/main" val="1848527353"/>
                  </a:ext>
                </a:extLst>
              </a:tr>
              <a:tr h="482600">
                <a:tc>
                  <a:txBody>
                    <a:bodyPr/>
                    <a:lstStyle/>
                    <a:p>
                      <a:pPr algn="r"/>
                      <a:r>
                        <a:rPr lang="en-US" sz="1300">
                          <a:solidFill>
                            <a:schemeClr val="bg1"/>
                          </a:solidFill>
                        </a:rPr>
                        <a:t>Thermal Performance</a:t>
                      </a:r>
                    </a:p>
                  </a:txBody>
                  <a:tcPr marL="76200" marR="76200" marT="38100" marB="38100" anchor="ctr">
                    <a:solidFill>
                      <a:schemeClr val="tx2"/>
                    </a:solidFill>
                  </a:tcPr>
                </a:tc>
                <a:tc>
                  <a:txBody>
                    <a:bodyPr/>
                    <a:lstStyle/>
                    <a:p>
                      <a:pPr algn="ctr"/>
                      <a:r>
                        <a:rPr lang="en-US" sz="1700">
                          <a:sym typeface="Wingdings" panose="05000000000000000000" pitchFamily="2" charset="2"/>
                        </a:rPr>
                        <a:t></a:t>
                      </a:r>
                      <a:endParaRPr lang="en-US" sz="1700"/>
                    </a:p>
                  </a:txBody>
                  <a:tcPr marL="76200" marR="76200" marT="38100" marB="38100" anchor="ctr"/>
                </a:tc>
                <a:tc>
                  <a:txBody>
                    <a:bodyPr/>
                    <a:lstStyle/>
                    <a:p>
                      <a:pPr algn="ctr"/>
                      <a:r>
                        <a:rPr lang="en-US" sz="1700">
                          <a:sym typeface="Wingdings" panose="05000000000000000000" pitchFamily="2" charset="2"/>
                        </a:rPr>
                        <a:t></a:t>
                      </a:r>
                      <a:endParaRPr lang="en-US" sz="1700"/>
                    </a:p>
                  </a:txBody>
                  <a:tcPr marL="76200" marR="76200" marT="38100" marB="38100" anchor="ctr"/>
                </a:tc>
                <a:extLst>
                  <a:ext uri="{0D108BD9-81ED-4DB2-BD59-A6C34878D82A}">
                    <a16:rowId xmlns:a16="http://schemas.microsoft.com/office/drawing/2014/main" val="1157936633"/>
                  </a:ext>
                </a:extLst>
              </a:tr>
              <a:tr h="463891">
                <a:tc>
                  <a:txBody>
                    <a:bodyPr/>
                    <a:lstStyle/>
                    <a:p>
                      <a:pPr algn="r"/>
                      <a:r>
                        <a:rPr lang="en-US" sz="1300">
                          <a:solidFill>
                            <a:schemeClr val="bg1"/>
                          </a:solidFill>
                        </a:rPr>
                        <a:t>Corrosion Resistance</a:t>
                      </a:r>
                    </a:p>
                  </a:txBody>
                  <a:tcPr marL="76200" marR="76200" marT="38100" marB="38100" anchor="ctr">
                    <a:solidFill>
                      <a:schemeClr val="tx2"/>
                    </a:solidFill>
                  </a:tcPr>
                </a:tc>
                <a:tc>
                  <a:txBody>
                    <a:bodyPr/>
                    <a:lstStyle/>
                    <a:p>
                      <a:pPr algn="ctr"/>
                      <a:r>
                        <a:rPr lang="en-US" sz="1700">
                          <a:sym typeface="Wingdings" panose="05000000000000000000" pitchFamily="2" charset="2"/>
                        </a:rPr>
                        <a:t></a:t>
                      </a:r>
                      <a:endParaRPr lang="en-US" sz="1700"/>
                    </a:p>
                  </a:txBody>
                  <a:tcPr marL="76200" marR="76200" marT="38100" marB="38100" anchor="ctr"/>
                </a:tc>
                <a:tc>
                  <a:txBody>
                    <a:bodyPr/>
                    <a:lstStyle/>
                    <a:p>
                      <a:pPr algn="ctr"/>
                      <a:r>
                        <a:rPr lang="en-US" sz="1700">
                          <a:sym typeface="Wingdings" panose="05000000000000000000" pitchFamily="2" charset="2"/>
                        </a:rPr>
                        <a:t></a:t>
                      </a:r>
                      <a:endParaRPr lang="en-US" sz="1700"/>
                    </a:p>
                  </a:txBody>
                  <a:tcPr marL="76200" marR="76200" marT="38100" marB="38100" anchor="ctr"/>
                </a:tc>
                <a:extLst>
                  <a:ext uri="{0D108BD9-81ED-4DB2-BD59-A6C34878D82A}">
                    <a16:rowId xmlns:a16="http://schemas.microsoft.com/office/drawing/2014/main" val="2528078241"/>
                  </a:ext>
                </a:extLst>
              </a:tr>
              <a:tr h="463891">
                <a:tc>
                  <a:txBody>
                    <a:bodyPr/>
                    <a:lstStyle/>
                    <a:p>
                      <a:pPr algn="r"/>
                      <a:r>
                        <a:rPr lang="en-US" sz="1300">
                          <a:solidFill>
                            <a:schemeClr val="bg1"/>
                          </a:solidFill>
                        </a:rPr>
                        <a:t>e-Drive Efficiency</a:t>
                      </a:r>
                    </a:p>
                  </a:txBody>
                  <a:tcPr marL="76200" marR="76200" marT="38100" marB="38100" anchor="ctr">
                    <a:solidFill>
                      <a:schemeClr val="tx2"/>
                    </a:solidFill>
                  </a:tcPr>
                </a:tc>
                <a:tc>
                  <a:txBody>
                    <a:bodyPr/>
                    <a:lstStyle/>
                    <a:p>
                      <a:pPr algn="ctr"/>
                      <a:r>
                        <a:rPr lang="en-US" sz="1700">
                          <a:sym typeface="Wingdings" panose="05000000000000000000" pitchFamily="2" charset="2"/>
                        </a:rPr>
                        <a:t></a:t>
                      </a:r>
                      <a:endParaRPr lang="en-US" sz="1700"/>
                    </a:p>
                  </a:txBody>
                  <a:tcPr marL="76200" marR="76200" marT="38100" marB="38100" anchor="ctr"/>
                </a:tc>
                <a:tc>
                  <a:txBody>
                    <a:bodyPr/>
                    <a:lstStyle/>
                    <a:p>
                      <a:pPr algn="ctr"/>
                      <a:r>
                        <a:rPr lang="en-US" sz="1700">
                          <a:sym typeface="Wingdings" panose="05000000000000000000" pitchFamily="2" charset="2"/>
                        </a:rPr>
                        <a:t></a:t>
                      </a:r>
                      <a:endParaRPr lang="en-US" sz="1700"/>
                    </a:p>
                  </a:txBody>
                  <a:tcPr marL="76200" marR="76200" marT="38100" marB="38100" anchor="ctr"/>
                </a:tc>
                <a:extLst>
                  <a:ext uri="{0D108BD9-81ED-4DB2-BD59-A6C34878D82A}">
                    <a16:rowId xmlns:a16="http://schemas.microsoft.com/office/drawing/2014/main" val="2044845998"/>
                  </a:ext>
                </a:extLst>
              </a:tr>
              <a:tr h="482600">
                <a:tc>
                  <a:txBody>
                    <a:bodyPr/>
                    <a:lstStyle/>
                    <a:p>
                      <a:pPr algn="r"/>
                      <a:r>
                        <a:rPr lang="en-US" sz="1300">
                          <a:solidFill>
                            <a:schemeClr val="bg1"/>
                          </a:solidFill>
                        </a:rPr>
                        <a:t>Lower Carbon/Renewable </a:t>
                      </a:r>
                    </a:p>
                  </a:txBody>
                  <a:tcPr marL="76200" marR="76200" marT="38100" marB="38100" anchor="ctr">
                    <a:solidFill>
                      <a:schemeClr val="tx2"/>
                    </a:solidFill>
                  </a:tcPr>
                </a:tc>
                <a:tc>
                  <a:txBody>
                    <a:bodyPr/>
                    <a:lstStyle/>
                    <a:p>
                      <a:pPr algn="ctr"/>
                      <a:r>
                        <a:rPr lang="en-US" sz="1700"/>
                        <a:t>---</a:t>
                      </a:r>
                    </a:p>
                  </a:txBody>
                  <a:tcPr marL="76200" marR="76200" marT="38100" marB="38100" anchor="ctr"/>
                </a:tc>
                <a:tc>
                  <a:txBody>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lang="en-US" sz="1700">
                          <a:sym typeface="Wingdings" panose="05000000000000000000" pitchFamily="2" charset="2"/>
                        </a:rPr>
                        <a:t></a:t>
                      </a:r>
                      <a:endParaRPr lang="en-US" sz="1700"/>
                    </a:p>
                  </a:txBody>
                  <a:tcPr marL="76200" marR="76200" marT="38100" marB="38100" anchor="ctr"/>
                </a:tc>
                <a:extLst>
                  <a:ext uri="{0D108BD9-81ED-4DB2-BD59-A6C34878D82A}">
                    <a16:rowId xmlns:a16="http://schemas.microsoft.com/office/drawing/2014/main" val="812502761"/>
                  </a:ext>
                </a:extLst>
              </a:tr>
            </a:tbl>
          </a:graphicData>
        </a:graphic>
      </p:graphicFrame>
      <p:sp>
        <p:nvSpPr>
          <p:cNvPr id="29" name="TextBox 28">
            <a:extLst>
              <a:ext uri="{FF2B5EF4-FFF2-40B4-BE49-F238E27FC236}">
                <a16:creationId xmlns:a16="http://schemas.microsoft.com/office/drawing/2014/main" id="{563653CC-1227-4D3C-8461-86265E840637}"/>
              </a:ext>
            </a:extLst>
          </p:cNvPr>
          <p:cNvSpPr txBox="1"/>
          <p:nvPr/>
        </p:nvSpPr>
        <p:spPr>
          <a:xfrm>
            <a:off x="7081877" y="5217004"/>
            <a:ext cx="4869894" cy="782981"/>
          </a:xfrm>
          <a:prstGeom prst="roundRect">
            <a:avLst/>
          </a:prstGeom>
          <a:solidFill>
            <a:srgbClr val="00B0F0"/>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marL="285739" indent="-285739">
              <a:buFont typeface="Arial" panose="020B0604020202020204" pitchFamily="34" charset="0"/>
              <a:buChar char="•"/>
            </a:pPr>
            <a:r>
              <a:rPr lang="en-US" sz="1333">
                <a:solidFill>
                  <a:schemeClr val="bg1"/>
                </a:solidFill>
              </a:rPr>
              <a:t>Efficiency evaluation was performed using a </a:t>
            </a:r>
            <a:r>
              <a:rPr lang="en-US" sz="1333" b="1">
                <a:solidFill>
                  <a:schemeClr val="tx2"/>
                </a:solidFill>
              </a:rPr>
              <a:t>real, commercially available e-drive </a:t>
            </a:r>
            <a:r>
              <a:rPr lang="en-US" sz="1333">
                <a:solidFill>
                  <a:schemeClr val="bg1"/>
                </a:solidFill>
              </a:rPr>
              <a:t>and </a:t>
            </a:r>
            <a:r>
              <a:rPr lang="en-US" sz="1333" b="1">
                <a:solidFill>
                  <a:schemeClr val="tx2"/>
                </a:solidFill>
              </a:rPr>
              <a:t>hub-dyno vehicle testing</a:t>
            </a:r>
          </a:p>
          <a:p>
            <a:pPr marL="285739" indent="-285739">
              <a:buFont typeface="Arial" panose="020B0604020202020204" pitchFamily="34" charset="0"/>
              <a:buChar char="•"/>
            </a:pPr>
            <a:r>
              <a:rPr lang="en-US" sz="1333">
                <a:solidFill>
                  <a:schemeClr val="bg1"/>
                </a:solidFill>
              </a:rPr>
              <a:t>This evaluated a wide range of torque and speed combinations</a:t>
            </a:r>
          </a:p>
        </p:txBody>
      </p:sp>
      <p:sp>
        <p:nvSpPr>
          <p:cNvPr id="2" name="TextBox 1">
            <a:extLst>
              <a:ext uri="{FF2B5EF4-FFF2-40B4-BE49-F238E27FC236}">
                <a16:creationId xmlns:a16="http://schemas.microsoft.com/office/drawing/2014/main" id="{A0FC7DA7-5F41-1CC9-9B21-C736288692DB}"/>
              </a:ext>
            </a:extLst>
          </p:cNvPr>
          <p:cNvSpPr txBox="1"/>
          <p:nvPr/>
        </p:nvSpPr>
        <p:spPr>
          <a:xfrm>
            <a:off x="616858" y="5624286"/>
            <a:ext cx="5385169" cy="707886"/>
          </a:xfrm>
          <a:prstGeom prst="rect">
            <a:avLst/>
          </a:prstGeom>
          <a:noFill/>
        </p:spPr>
        <p:txBody>
          <a:bodyPr wrap="square" rtlCol="0">
            <a:spAutoFit/>
          </a:bodyPr>
          <a:lstStyle/>
          <a:p>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Chevron has worked with Consumer OEMs to develop products to address OEM concerns</a:t>
            </a:r>
          </a:p>
        </p:txBody>
      </p:sp>
    </p:spTree>
    <p:extLst>
      <p:ext uri="{BB962C8B-B14F-4D97-AF65-F5344CB8AC3E}">
        <p14:creationId xmlns:p14="http://schemas.microsoft.com/office/powerpoint/2010/main" val="311097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p:txBody>
          <a:bodyPr/>
          <a:lstStyle/>
          <a:p>
            <a:pPr algn="ctr">
              <a:spcAft>
                <a:spcPct val="0"/>
              </a:spcAft>
            </a:pPr>
            <a:r>
              <a:rPr lang="en-US" sz="2333" dirty="0">
                <a:solidFill>
                  <a:srgbClr val="0066B2"/>
                </a:solidFill>
              </a:rPr>
              <a:t>EV Movement</a:t>
            </a:r>
            <a:endParaRPr lang="en-US" altLang="ja-JP" sz="2333" dirty="0">
              <a:solidFill>
                <a:srgbClr val="0066B2"/>
              </a:solidFill>
              <a:cs typeface="Arial" panose="020B0604020202020204" pitchFamily="34" charset="0"/>
            </a:endParaRPr>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r>
              <a:rPr lang="en-US" sz="667" dirty="0">
                <a:cs typeface="Arial" charset="0"/>
              </a:rPr>
              <a:t>© 2022 Chevron Corporation Confidential  </a:t>
            </a:r>
          </a:p>
        </p:txBody>
      </p:sp>
      <p:sp>
        <p:nvSpPr>
          <p:cNvPr id="13" name="Flowchart: Connector 12">
            <a:extLst>
              <a:ext uri="{FF2B5EF4-FFF2-40B4-BE49-F238E27FC236}">
                <a16:creationId xmlns:a16="http://schemas.microsoft.com/office/drawing/2014/main" id="{0F36A396-27AC-434E-91F8-2B41913CB0F3}"/>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14" name="Graphic 13" descr="Electric car with solid fill">
            <a:extLst>
              <a:ext uri="{FF2B5EF4-FFF2-40B4-BE49-F238E27FC236}">
                <a16:creationId xmlns:a16="http://schemas.microsoft.com/office/drawing/2014/main" id="{B483A1C0-6D0D-4529-8B07-C6265DD5E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sp>
        <p:nvSpPr>
          <p:cNvPr id="2" name="TextBox 1">
            <a:extLst>
              <a:ext uri="{FF2B5EF4-FFF2-40B4-BE49-F238E27FC236}">
                <a16:creationId xmlns:a16="http://schemas.microsoft.com/office/drawing/2014/main" id="{B219C7BD-89DD-40F6-2524-B9AD4FB96562}"/>
              </a:ext>
            </a:extLst>
          </p:cNvPr>
          <p:cNvSpPr txBox="1"/>
          <p:nvPr/>
        </p:nvSpPr>
        <p:spPr>
          <a:xfrm>
            <a:off x="2113642" y="669325"/>
            <a:ext cx="7420429" cy="323165"/>
          </a:xfrm>
          <a:prstGeom prst="rect">
            <a:avLst/>
          </a:prstGeom>
          <a:noFill/>
        </p:spPr>
        <p:txBody>
          <a:bodyPr wrap="square" rtlCol="0">
            <a:spAutoFit/>
          </a:bodyPr>
          <a:lstStyle/>
          <a:p>
            <a:pPr algn="ctr"/>
            <a:r>
              <a:rPr lang="en-US" sz="1500" dirty="0"/>
              <a:t>Future </a:t>
            </a:r>
            <a:r>
              <a:rPr lang="en-US" sz="1500" b="1" dirty="0"/>
              <a:t>Havoline EV Thermal Fluid 100 </a:t>
            </a:r>
            <a:r>
              <a:rPr lang="en-US" sz="1500" dirty="0"/>
              <a:t>to address EV cooling challenges</a:t>
            </a:r>
          </a:p>
        </p:txBody>
      </p:sp>
      <p:graphicFrame>
        <p:nvGraphicFramePr>
          <p:cNvPr id="10" name="Table 5">
            <a:extLst>
              <a:ext uri="{FF2B5EF4-FFF2-40B4-BE49-F238E27FC236}">
                <a16:creationId xmlns:a16="http://schemas.microsoft.com/office/drawing/2014/main" id="{3F54CE6A-3CC7-F5D2-5756-6429BA18DCA7}"/>
              </a:ext>
            </a:extLst>
          </p:cNvPr>
          <p:cNvGraphicFramePr>
            <a:graphicFrameLocks noGrp="1"/>
          </p:cNvGraphicFramePr>
          <p:nvPr/>
        </p:nvGraphicFramePr>
        <p:xfrm>
          <a:off x="547846" y="1417034"/>
          <a:ext cx="4720775" cy="4038581"/>
        </p:xfrm>
        <a:graphic>
          <a:graphicData uri="http://schemas.openxmlformats.org/drawingml/2006/table">
            <a:tbl>
              <a:tblPr firstRow="1" bandRow="1">
                <a:tableStyleId>{5C22544A-7EE6-4342-B048-85BDC9FD1C3A}</a:tableStyleId>
              </a:tblPr>
              <a:tblGrid>
                <a:gridCol w="1623180">
                  <a:extLst>
                    <a:ext uri="{9D8B030D-6E8A-4147-A177-3AD203B41FA5}">
                      <a16:colId xmlns:a16="http://schemas.microsoft.com/office/drawing/2014/main" val="1895431909"/>
                    </a:ext>
                  </a:extLst>
                </a:gridCol>
                <a:gridCol w="1712098">
                  <a:extLst>
                    <a:ext uri="{9D8B030D-6E8A-4147-A177-3AD203B41FA5}">
                      <a16:colId xmlns:a16="http://schemas.microsoft.com/office/drawing/2014/main" val="474936599"/>
                    </a:ext>
                  </a:extLst>
                </a:gridCol>
                <a:gridCol w="1385497">
                  <a:extLst>
                    <a:ext uri="{9D8B030D-6E8A-4147-A177-3AD203B41FA5}">
                      <a16:colId xmlns:a16="http://schemas.microsoft.com/office/drawing/2014/main" val="4063153577"/>
                    </a:ext>
                  </a:extLst>
                </a:gridCol>
              </a:tblGrid>
              <a:tr h="674229">
                <a:tc>
                  <a:txBody>
                    <a:bodyPr/>
                    <a:lstStyle/>
                    <a:p>
                      <a:pPr algn="ctr"/>
                      <a:r>
                        <a:rPr lang="en-US" sz="1300" dirty="0"/>
                        <a:t>Analysis</a:t>
                      </a:r>
                    </a:p>
                  </a:txBody>
                  <a:tcPr anchor="ctr">
                    <a:solidFill>
                      <a:schemeClr val="tx2"/>
                    </a:solidFill>
                  </a:tcPr>
                </a:tc>
                <a:tc>
                  <a:txBody>
                    <a:bodyPr/>
                    <a:lstStyle/>
                    <a:p>
                      <a:pPr algn="ctr"/>
                      <a:r>
                        <a:rPr lang="en-US" sz="1300" dirty="0"/>
                        <a:t>Havoline EV Thermal Fluid 100</a:t>
                      </a:r>
                    </a:p>
                  </a:txBody>
                  <a:tcPr anchor="ctr">
                    <a:solidFill>
                      <a:schemeClr val="tx2"/>
                    </a:solidFill>
                  </a:tcPr>
                </a:tc>
                <a:tc>
                  <a:txBody>
                    <a:bodyPr/>
                    <a:lstStyle/>
                    <a:p>
                      <a:pPr algn="ctr"/>
                      <a:r>
                        <a:rPr lang="en-US" sz="1300" dirty="0"/>
                        <a:t>Test Method</a:t>
                      </a:r>
                    </a:p>
                  </a:txBody>
                  <a:tcPr anchor="ctr">
                    <a:solidFill>
                      <a:schemeClr val="tx2"/>
                    </a:solidFill>
                  </a:tcPr>
                </a:tc>
                <a:extLst>
                  <a:ext uri="{0D108BD9-81ED-4DB2-BD59-A6C34878D82A}">
                    <a16:rowId xmlns:a16="http://schemas.microsoft.com/office/drawing/2014/main" val="611149745"/>
                  </a:ext>
                </a:extLst>
              </a:tr>
              <a:tr h="467833">
                <a:tc>
                  <a:txBody>
                    <a:bodyPr/>
                    <a:lstStyle/>
                    <a:p>
                      <a:pPr algn="ctr"/>
                      <a:r>
                        <a:rPr lang="en-US" sz="1000" dirty="0">
                          <a:solidFill>
                            <a:schemeClr val="bg1"/>
                          </a:solidFill>
                        </a:rPr>
                        <a:t>Kinematic Viscosity, mm</a:t>
                      </a:r>
                      <a:r>
                        <a:rPr lang="en-US" sz="1000" baseline="30000" dirty="0">
                          <a:solidFill>
                            <a:schemeClr val="bg1"/>
                          </a:solidFill>
                        </a:rPr>
                        <a:t>2</a:t>
                      </a:r>
                      <a:r>
                        <a:rPr lang="en-US" sz="1000" dirty="0">
                          <a:solidFill>
                            <a:schemeClr val="bg1"/>
                          </a:solidFill>
                        </a:rPr>
                        <a:t>/s (</a:t>
                      </a:r>
                      <a:r>
                        <a:rPr lang="en-US" sz="1000" baseline="0" dirty="0">
                          <a:solidFill>
                            <a:schemeClr val="bg1"/>
                          </a:solidFill>
                        </a:rPr>
                        <a:t>60</a:t>
                      </a:r>
                      <a:r>
                        <a:rPr lang="en-US" sz="1000" baseline="30000" dirty="0">
                          <a:solidFill>
                            <a:schemeClr val="bg1"/>
                          </a:solidFill>
                        </a:rPr>
                        <a:t>o</a:t>
                      </a:r>
                      <a:r>
                        <a:rPr lang="en-US" sz="1000" dirty="0">
                          <a:solidFill>
                            <a:schemeClr val="bg1"/>
                          </a:solidFill>
                        </a:rPr>
                        <a:t>C)</a:t>
                      </a:r>
                    </a:p>
                  </a:txBody>
                  <a:tcPr anchor="ctr">
                    <a:solidFill>
                      <a:schemeClr val="tx2"/>
                    </a:solidFill>
                  </a:tcPr>
                </a:tc>
                <a:tc>
                  <a:txBody>
                    <a:bodyPr/>
                    <a:lstStyle/>
                    <a:p>
                      <a:pPr algn="ctr"/>
                      <a:r>
                        <a:rPr lang="en-US" sz="1200" dirty="0"/>
                        <a:t>3.7</a:t>
                      </a:r>
                    </a:p>
                  </a:txBody>
                  <a:tcPr anchor="ctr">
                    <a:solidFill>
                      <a:srgbClr val="CBD3E4"/>
                    </a:solidFill>
                  </a:tcPr>
                </a:tc>
                <a:tc>
                  <a:txBody>
                    <a:bodyPr/>
                    <a:lstStyle/>
                    <a:p>
                      <a:pPr algn="ctr"/>
                      <a:r>
                        <a:rPr lang="en-US" sz="1200" dirty="0"/>
                        <a:t>ASTM D455</a:t>
                      </a:r>
                    </a:p>
                  </a:txBody>
                  <a:tcPr anchor="ctr">
                    <a:solidFill>
                      <a:srgbClr val="CBD3E4"/>
                    </a:solidFill>
                  </a:tcPr>
                </a:tc>
                <a:extLst>
                  <a:ext uri="{0D108BD9-81ED-4DB2-BD59-A6C34878D82A}">
                    <a16:rowId xmlns:a16="http://schemas.microsoft.com/office/drawing/2014/main" val="1179501622"/>
                  </a:ext>
                </a:extLst>
              </a:tr>
              <a:tr h="467833">
                <a:tc>
                  <a:txBody>
                    <a:bodyPr/>
                    <a:lstStyle/>
                    <a:p>
                      <a:pPr algn="ctr"/>
                      <a:r>
                        <a:rPr lang="en-US" sz="1000" dirty="0">
                          <a:solidFill>
                            <a:schemeClr val="bg1"/>
                          </a:solidFill>
                        </a:rPr>
                        <a:t>Electrical Conductivity, µS/cm (25</a:t>
                      </a:r>
                      <a:r>
                        <a:rPr lang="en-US" sz="1000" baseline="30000" dirty="0">
                          <a:solidFill>
                            <a:schemeClr val="bg1"/>
                          </a:solidFill>
                        </a:rPr>
                        <a:t>o</a:t>
                      </a:r>
                      <a:r>
                        <a:rPr lang="en-US" sz="1000" dirty="0">
                          <a:solidFill>
                            <a:schemeClr val="bg1"/>
                          </a:solidFill>
                        </a:rPr>
                        <a:t>C)</a:t>
                      </a:r>
                    </a:p>
                  </a:txBody>
                  <a:tcPr anchor="ctr">
                    <a:solidFill>
                      <a:schemeClr val="tx2"/>
                    </a:solidFill>
                  </a:tcPr>
                </a:tc>
                <a:tc>
                  <a:txBody>
                    <a:bodyPr/>
                    <a:lstStyle/>
                    <a:p>
                      <a:pPr algn="ctr"/>
                      <a:r>
                        <a:rPr lang="en-US" sz="1200" dirty="0"/>
                        <a:t>96</a:t>
                      </a:r>
                    </a:p>
                  </a:txBody>
                  <a:tcPr anchor="ctr"/>
                </a:tc>
                <a:tc>
                  <a:txBody>
                    <a:bodyPr/>
                    <a:lstStyle/>
                    <a:p>
                      <a:pPr algn="ctr"/>
                      <a:r>
                        <a:rPr lang="en-US" sz="1200" dirty="0"/>
                        <a:t>ASTM D1125</a:t>
                      </a:r>
                    </a:p>
                  </a:txBody>
                  <a:tcPr anchor="ctr"/>
                </a:tc>
                <a:extLst>
                  <a:ext uri="{0D108BD9-81ED-4DB2-BD59-A6C34878D82A}">
                    <a16:rowId xmlns:a16="http://schemas.microsoft.com/office/drawing/2014/main" val="1189020557"/>
                  </a:ext>
                </a:extLst>
              </a:tr>
              <a:tr h="364634">
                <a:tc>
                  <a:txBody>
                    <a:bodyPr/>
                    <a:lstStyle/>
                    <a:p>
                      <a:pPr algn="ctr"/>
                      <a:r>
                        <a:rPr lang="en-US" sz="1000" dirty="0">
                          <a:solidFill>
                            <a:schemeClr val="bg1"/>
                          </a:solidFill>
                        </a:rPr>
                        <a:t>pH</a:t>
                      </a:r>
                    </a:p>
                  </a:txBody>
                  <a:tcPr marL="76200" marR="76200" marT="38100" marB="38100" anchor="ctr">
                    <a:solidFill>
                      <a:schemeClr val="tx2"/>
                    </a:solidFill>
                  </a:tcPr>
                </a:tc>
                <a:tc>
                  <a:txBody>
                    <a:bodyPr/>
                    <a:lstStyle/>
                    <a:p>
                      <a:pPr algn="ctr"/>
                      <a:r>
                        <a:rPr lang="en-US" sz="1200" dirty="0"/>
                        <a:t>8.2</a:t>
                      </a:r>
                    </a:p>
                  </a:txBody>
                  <a:tcPr anchor="ctr">
                    <a:solidFill>
                      <a:srgbClr val="E7EA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ASTM D1287</a:t>
                      </a:r>
                    </a:p>
                  </a:txBody>
                  <a:tcPr anchor="ctr">
                    <a:solidFill>
                      <a:srgbClr val="E7EAF2"/>
                    </a:solidFill>
                  </a:tcPr>
                </a:tc>
                <a:extLst>
                  <a:ext uri="{0D108BD9-81ED-4DB2-BD59-A6C34878D82A}">
                    <a16:rowId xmlns:a16="http://schemas.microsoft.com/office/drawing/2014/main" val="3045534716"/>
                  </a:ext>
                </a:extLst>
              </a:tr>
              <a:tr h="364634">
                <a:tc>
                  <a:txBody>
                    <a:bodyPr/>
                    <a:lstStyle/>
                    <a:p>
                      <a:pPr algn="ctr"/>
                      <a:r>
                        <a:rPr lang="en-US" sz="1000" dirty="0">
                          <a:solidFill>
                            <a:schemeClr val="bg1"/>
                          </a:solidFill>
                        </a:rPr>
                        <a:t>Density, kg/L (20</a:t>
                      </a:r>
                      <a:r>
                        <a:rPr lang="en-US" sz="1000" baseline="30000" dirty="0">
                          <a:solidFill>
                            <a:schemeClr val="bg1"/>
                          </a:solidFill>
                        </a:rPr>
                        <a:t>o</a:t>
                      </a:r>
                      <a:r>
                        <a:rPr lang="en-US" sz="1000" baseline="0" dirty="0">
                          <a:solidFill>
                            <a:schemeClr val="bg1"/>
                          </a:solidFill>
                        </a:rPr>
                        <a:t>C)</a:t>
                      </a:r>
                    </a:p>
                  </a:txBody>
                  <a:tcPr anchor="ctr">
                    <a:solidFill>
                      <a:schemeClr val="tx2"/>
                    </a:solidFill>
                  </a:tcPr>
                </a:tc>
                <a:tc>
                  <a:txBody>
                    <a:bodyPr/>
                    <a:lstStyle/>
                    <a:p>
                      <a:pPr algn="ctr"/>
                      <a:r>
                        <a:rPr lang="en-US" sz="1200" dirty="0"/>
                        <a:t>1.066</a:t>
                      </a:r>
                    </a:p>
                  </a:txBody>
                  <a:tcPr anchor="ctr"/>
                </a:tc>
                <a:tc>
                  <a:txBody>
                    <a:bodyPr/>
                    <a:lstStyle/>
                    <a:p>
                      <a:pPr algn="ctr"/>
                      <a:r>
                        <a:rPr lang="en-US" sz="1200" dirty="0"/>
                        <a:t>ASTM D1122 </a:t>
                      </a:r>
                    </a:p>
                  </a:txBody>
                  <a:tcPr anchor="ctr"/>
                </a:tc>
                <a:extLst>
                  <a:ext uri="{0D108BD9-81ED-4DB2-BD59-A6C34878D82A}">
                    <a16:rowId xmlns:a16="http://schemas.microsoft.com/office/drawing/2014/main" val="1088458963"/>
                  </a:ext>
                </a:extLst>
              </a:tr>
              <a:tr h="467833">
                <a:tc>
                  <a:txBody>
                    <a:bodyPr/>
                    <a:lstStyle/>
                    <a:p>
                      <a:pPr algn="ctr"/>
                      <a:r>
                        <a:rPr lang="en-US" sz="1000" dirty="0">
                          <a:solidFill>
                            <a:schemeClr val="bg1"/>
                          </a:solidFill>
                        </a:rPr>
                        <a:t>Reverse Alkalinity, mL 0.1M HCl (to pH 5.5)</a:t>
                      </a:r>
                    </a:p>
                  </a:txBody>
                  <a:tcPr anchor="c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2.8</a:t>
                      </a:r>
                    </a:p>
                  </a:txBody>
                  <a:tcPr anchor="ctr"/>
                </a:tc>
                <a:tc>
                  <a:txBody>
                    <a:bodyPr/>
                    <a:lstStyle/>
                    <a:p>
                      <a:pPr algn="ctr"/>
                      <a:r>
                        <a:rPr lang="en-US" sz="1200" dirty="0"/>
                        <a:t>ASTM D1121</a:t>
                      </a:r>
                    </a:p>
                  </a:txBody>
                  <a:tcPr anchor="ctr"/>
                </a:tc>
                <a:extLst>
                  <a:ext uri="{0D108BD9-81ED-4DB2-BD59-A6C34878D82A}">
                    <a16:rowId xmlns:a16="http://schemas.microsoft.com/office/drawing/2014/main" val="3530402604"/>
                  </a:ext>
                </a:extLst>
              </a:tr>
              <a:tr h="364634">
                <a:tc>
                  <a:txBody>
                    <a:bodyPr/>
                    <a:lstStyle/>
                    <a:p>
                      <a:pPr algn="ctr"/>
                      <a:r>
                        <a:rPr lang="en-US" sz="1000" dirty="0">
                          <a:solidFill>
                            <a:schemeClr val="bg1"/>
                          </a:solidFill>
                        </a:rPr>
                        <a:t>Boiling Point, </a:t>
                      </a:r>
                      <a:r>
                        <a:rPr lang="en-US" sz="1000" baseline="30000" dirty="0" err="1">
                          <a:solidFill>
                            <a:schemeClr val="bg1"/>
                          </a:solidFill>
                        </a:rPr>
                        <a:t>o</a:t>
                      </a:r>
                      <a:r>
                        <a:rPr lang="en-US" sz="1000" dirty="0" err="1">
                          <a:solidFill>
                            <a:schemeClr val="bg1"/>
                          </a:solidFill>
                        </a:rPr>
                        <a:t>C</a:t>
                      </a:r>
                      <a:endParaRPr lang="en-US" sz="1000" dirty="0">
                        <a:solidFill>
                          <a:schemeClr val="bg1"/>
                        </a:solidFill>
                      </a:endParaRPr>
                    </a:p>
                  </a:txBody>
                  <a:tcPr anchor="ctr">
                    <a:solidFill>
                      <a:schemeClr val="tx2"/>
                    </a:solidFill>
                  </a:tcPr>
                </a:tc>
                <a:tc>
                  <a:txBody>
                    <a:bodyPr/>
                    <a:lstStyle/>
                    <a:p>
                      <a:pPr algn="ctr"/>
                      <a:r>
                        <a:rPr lang="en-US" sz="1200" b="0" dirty="0">
                          <a:solidFill>
                            <a:schemeClr val="tx1"/>
                          </a:solidFill>
                        </a:rPr>
                        <a:t>110.9</a:t>
                      </a:r>
                    </a:p>
                  </a:txBody>
                  <a:tcPr anchor="ctr"/>
                </a:tc>
                <a:tc>
                  <a:txBody>
                    <a:bodyPr/>
                    <a:lstStyle/>
                    <a:p>
                      <a:pPr algn="ctr"/>
                      <a:r>
                        <a:rPr lang="en-US" sz="1200" b="0" dirty="0">
                          <a:solidFill>
                            <a:schemeClr val="tx1"/>
                          </a:solidFill>
                        </a:rPr>
                        <a:t>ASTM D1120</a:t>
                      </a:r>
                    </a:p>
                  </a:txBody>
                  <a:tcPr anchor="ctr"/>
                </a:tc>
                <a:extLst>
                  <a:ext uri="{0D108BD9-81ED-4DB2-BD59-A6C34878D82A}">
                    <a16:rowId xmlns:a16="http://schemas.microsoft.com/office/drawing/2014/main" val="7506241"/>
                  </a:ext>
                </a:extLst>
              </a:tr>
              <a:tr h="467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Hard Water Stability, mL Deposit</a:t>
                      </a:r>
                    </a:p>
                  </a:txBody>
                  <a:tcPr anchor="ctr">
                    <a:solidFill>
                      <a:schemeClr val="tx2"/>
                    </a:solidFill>
                  </a:tcPr>
                </a:tc>
                <a:tc>
                  <a:txBody>
                    <a:bodyPr/>
                    <a:lstStyle/>
                    <a:p>
                      <a:pPr algn="ctr"/>
                      <a:r>
                        <a:rPr lang="en-US" sz="1200" dirty="0"/>
                        <a:t>&lt;0.1</a:t>
                      </a:r>
                    </a:p>
                  </a:txBody>
                  <a:tcPr anchor="ctr"/>
                </a:tc>
                <a:tc>
                  <a:txBody>
                    <a:bodyPr/>
                    <a:lstStyle/>
                    <a:p>
                      <a:pPr algn="ctr"/>
                      <a:r>
                        <a:rPr lang="en-US" sz="1200" dirty="0"/>
                        <a:t>CEC C-06-T-95</a:t>
                      </a:r>
                    </a:p>
                  </a:txBody>
                  <a:tcPr anchor="ctr"/>
                </a:tc>
                <a:extLst>
                  <a:ext uri="{0D108BD9-81ED-4DB2-BD59-A6C34878D82A}">
                    <a16:rowId xmlns:a16="http://schemas.microsoft.com/office/drawing/2014/main" val="2398410810"/>
                  </a:ext>
                </a:extLst>
              </a:tr>
              <a:tr h="3991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Foaming Tendency, mL//s</a:t>
                      </a:r>
                    </a:p>
                  </a:txBody>
                  <a:tcPr anchor="ctr">
                    <a:solidFill>
                      <a:schemeClr val="tx2"/>
                    </a:solidFill>
                  </a:tcPr>
                </a:tc>
                <a:tc>
                  <a:txBody>
                    <a:bodyPr/>
                    <a:lstStyle/>
                    <a:p>
                      <a:pPr algn="ctr"/>
                      <a:r>
                        <a:rPr lang="en-US" sz="1200" dirty="0"/>
                        <a:t>50//2</a:t>
                      </a:r>
                    </a:p>
                  </a:txBody>
                  <a:tcPr anchor="ctr"/>
                </a:tc>
                <a:tc>
                  <a:txBody>
                    <a:bodyPr/>
                    <a:lstStyle/>
                    <a:p>
                      <a:pPr algn="ctr"/>
                      <a:r>
                        <a:rPr lang="en-US" sz="1200" dirty="0"/>
                        <a:t>ASTM D1881</a:t>
                      </a:r>
                    </a:p>
                  </a:txBody>
                  <a:tcPr anchor="ctr"/>
                </a:tc>
                <a:extLst>
                  <a:ext uri="{0D108BD9-81ED-4DB2-BD59-A6C34878D82A}">
                    <a16:rowId xmlns:a16="http://schemas.microsoft.com/office/drawing/2014/main" val="754029719"/>
                  </a:ext>
                </a:extLst>
              </a:tr>
            </a:tbl>
          </a:graphicData>
        </a:graphic>
      </p:graphicFrame>
      <p:graphicFrame>
        <p:nvGraphicFramePr>
          <p:cNvPr id="11" name="Table 10">
            <a:extLst>
              <a:ext uri="{FF2B5EF4-FFF2-40B4-BE49-F238E27FC236}">
                <a16:creationId xmlns:a16="http://schemas.microsoft.com/office/drawing/2014/main" id="{40EEC27E-C08A-926B-FDB3-56451F15C075}"/>
              </a:ext>
            </a:extLst>
          </p:cNvPr>
          <p:cNvGraphicFramePr>
            <a:graphicFrameLocks noGrp="1"/>
          </p:cNvGraphicFramePr>
          <p:nvPr/>
        </p:nvGraphicFramePr>
        <p:xfrm>
          <a:off x="5268619" y="1417034"/>
          <a:ext cx="6374192" cy="4061384"/>
        </p:xfrm>
        <a:graphic>
          <a:graphicData uri="http://schemas.openxmlformats.org/drawingml/2006/table">
            <a:tbl>
              <a:tblPr firstRow="1" bandRow="1">
                <a:tableStyleId>{5C22544A-7EE6-4342-B048-85BDC9FD1C3A}</a:tableStyleId>
              </a:tblPr>
              <a:tblGrid>
                <a:gridCol w="3187096">
                  <a:extLst>
                    <a:ext uri="{9D8B030D-6E8A-4147-A177-3AD203B41FA5}">
                      <a16:colId xmlns:a16="http://schemas.microsoft.com/office/drawing/2014/main" val="589438105"/>
                    </a:ext>
                  </a:extLst>
                </a:gridCol>
                <a:gridCol w="3187096">
                  <a:extLst>
                    <a:ext uri="{9D8B030D-6E8A-4147-A177-3AD203B41FA5}">
                      <a16:colId xmlns:a16="http://schemas.microsoft.com/office/drawing/2014/main" val="1924254171"/>
                    </a:ext>
                  </a:extLst>
                </a:gridCol>
              </a:tblGrid>
              <a:tr h="990579">
                <a:tc>
                  <a:txBody>
                    <a:bodyPr/>
                    <a:lstStyle/>
                    <a:p>
                      <a:pPr algn="ctr"/>
                      <a:r>
                        <a:rPr lang="en-US" sz="1500" dirty="0"/>
                        <a:t>Performance Attribute</a:t>
                      </a:r>
                    </a:p>
                  </a:txBody>
                  <a:tcPr marL="76200" marR="76200" marT="38100" marB="38100" anchor="ctr">
                    <a:solidFill>
                      <a:schemeClr val="tx2"/>
                    </a:solidFill>
                  </a:tcPr>
                </a:tc>
                <a:tc>
                  <a:txBody>
                    <a:bodyPr/>
                    <a:lstStyle/>
                    <a:p>
                      <a:pPr algn="ctr"/>
                      <a:r>
                        <a:rPr lang="en-US" sz="1500" dirty="0"/>
                        <a:t>HavolineEV™ Thermal Fluid 100</a:t>
                      </a:r>
                    </a:p>
                  </a:txBody>
                  <a:tcPr marL="76200" marR="76200" marT="38100" marB="38100" anchor="ctr">
                    <a:solidFill>
                      <a:schemeClr val="tx2"/>
                    </a:solidFill>
                  </a:tcPr>
                </a:tc>
                <a:extLst>
                  <a:ext uri="{0D108BD9-81ED-4DB2-BD59-A6C34878D82A}">
                    <a16:rowId xmlns:a16="http://schemas.microsoft.com/office/drawing/2014/main" val="493357690"/>
                  </a:ext>
                </a:extLst>
              </a:tr>
              <a:tr h="482600">
                <a:tc>
                  <a:txBody>
                    <a:bodyPr/>
                    <a:lstStyle/>
                    <a:p>
                      <a:pPr algn="r"/>
                      <a:r>
                        <a:rPr lang="en-US" sz="1500" dirty="0">
                          <a:solidFill>
                            <a:schemeClr val="bg1"/>
                          </a:solidFill>
                        </a:rPr>
                        <a:t>Low Electrical Conductivity</a:t>
                      </a:r>
                    </a:p>
                  </a:txBody>
                  <a:tcPr marL="76200" marR="76200" marT="38100" marB="38100" anchor="ctr">
                    <a:solidFill>
                      <a:schemeClr val="tx2"/>
                    </a:solidFill>
                  </a:tcPr>
                </a:tc>
                <a:tc>
                  <a:txBody>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r>
                        <a:rPr kumimoji="0" lang="en-US" sz="27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txBody>
                  <a:tcPr marL="76200" marR="76200" marT="38100" marB="38100" anchor="ctr"/>
                </a:tc>
                <a:extLst>
                  <a:ext uri="{0D108BD9-81ED-4DB2-BD59-A6C34878D82A}">
                    <a16:rowId xmlns:a16="http://schemas.microsoft.com/office/drawing/2014/main" val="2002966039"/>
                  </a:ext>
                </a:extLst>
              </a:tr>
              <a:tr h="482600">
                <a:tc>
                  <a:txBody>
                    <a:bodyPr/>
                    <a:lstStyle/>
                    <a:p>
                      <a:pPr algn="r"/>
                      <a:r>
                        <a:rPr lang="en-US" sz="1500" dirty="0">
                          <a:solidFill>
                            <a:schemeClr val="bg1"/>
                          </a:solidFill>
                        </a:rPr>
                        <a:t>Corrosion Resistance</a:t>
                      </a:r>
                    </a:p>
                  </a:txBody>
                  <a:tcPr marL="76200" marR="76200" marT="38100" marB="38100" anchor="ctr">
                    <a:solidFill>
                      <a:schemeClr val="tx2"/>
                    </a:solidFill>
                  </a:tcPr>
                </a:tc>
                <a:tc>
                  <a:txBody>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txBody>
                  <a:tcPr marL="76200" marR="76200" marT="38100" marB="38100" anchor="ctr"/>
                </a:tc>
                <a:extLst>
                  <a:ext uri="{0D108BD9-81ED-4DB2-BD59-A6C34878D82A}">
                    <a16:rowId xmlns:a16="http://schemas.microsoft.com/office/drawing/2014/main" val="1848527353"/>
                  </a:ext>
                </a:extLst>
              </a:tr>
              <a:tr h="632405">
                <a:tc>
                  <a:txBody>
                    <a:bodyPr/>
                    <a:lstStyle/>
                    <a:p>
                      <a:pPr algn="r"/>
                      <a:r>
                        <a:rPr lang="en-US" sz="1500" dirty="0">
                          <a:solidFill>
                            <a:schemeClr val="bg1"/>
                          </a:solidFill>
                        </a:rPr>
                        <a:t>Electrical Conductivity Durability</a:t>
                      </a:r>
                    </a:p>
                  </a:txBody>
                  <a:tcPr marL="76200" marR="76200" marT="38100" marB="38100" anchor="ctr">
                    <a:solidFill>
                      <a:schemeClr val="tx2"/>
                    </a:solidFill>
                  </a:tcPr>
                </a:tc>
                <a:tc>
                  <a:txBody>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txBody>
                  <a:tcPr marL="76200" marR="76200" marT="38100" marB="38100" anchor="ctr"/>
                </a:tc>
                <a:extLst>
                  <a:ext uri="{0D108BD9-81ED-4DB2-BD59-A6C34878D82A}">
                    <a16:rowId xmlns:a16="http://schemas.microsoft.com/office/drawing/2014/main" val="1157936633"/>
                  </a:ext>
                </a:extLst>
              </a:tr>
              <a:tr h="482600">
                <a:tc>
                  <a:txBody>
                    <a:bodyPr/>
                    <a:lstStyle/>
                    <a:p>
                      <a:pPr algn="r"/>
                      <a:r>
                        <a:rPr lang="en-US" sz="1500" dirty="0">
                          <a:solidFill>
                            <a:schemeClr val="bg1"/>
                          </a:solidFill>
                        </a:rPr>
                        <a:t>Temperature Control</a:t>
                      </a:r>
                    </a:p>
                  </a:txBody>
                  <a:tcPr marL="76200" marR="76200" marT="38100" marB="38100" anchor="ctr">
                    <a:solidFill>
                      <a:schemeClr val="tx2"/>
                    </a:solidFill>
                  </a:tcPr>
                </a:tc>
                <a:tc>
                  <a:txBody>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txBody>
                  <a:tcPr marL="76200" marR="76200" marT="38100" marB="38100" anchor="ctr"/>
                </a:tc>
                <a:extLst>
                  <a:ext uri="{0D108BD9-81ED-4DB2-BD59-A6C34878D82A}">
                    <a16:rowId xmlns:a16="http://schemas.microsoft.com/office/drawing/2014/main" val="2528078241"/>
                  </a:ext>
                </a:extLst>
              </a:tr>
              <a:tr h="482600">
                <a:tc>
                  <a:txBody>
                    <a:bodyPr/>
                    <a:lstStyle/>
                    <a:p>
                      <a:pPr algn="r"/>
                      <a:r>
                        <a:rPr lang="en-US" sz="1500" dirty="0">
                          <a:solidFill>
                            <a:schemeClr val="bg1"/>
                          </a:solidFill>
                        </a:rPr>
                        <a:t>Materials Compatibility</a:t>
                      </a:r>
                    </a:p>
                  </a:txBody>
                  <a:tcPr marL="76200" marR="76200" marT="38100" marB="38100" anchor="ctr">
                    <a:solidFill>
                      <a:schemeClr val="tx2"/>
                    </a:solidFill>
                  </a:tcPr>
                </a:tc>
                <a:tc>
                  <a:txBody>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txBody>
                  <a:tcPr marL="76200" marR="76200" marT="38100" marB="38100" anchor="ctr"/>
                </a:tc>
                <a:extLst>
                  <a:ext uri="{0D108BD9-81ED-4DB2-BD59-A6C34878D82A}">
                    <a16:rowId xmlns:a16="http://schemas.microsoft.com/office/drawing/2014/main" val="2044845998"/>
                  </a:ext>
                </a:extLst>
              </a:tr>
              <a:tr h="482600">
                <a:tc>
                  <a:txBody>
                    <a:bodyPr/>
                    <a:lstStyle/>
                    <a:p>
                      <a:pPr algn="r"/>
                      <a:r>
                        <a:rPr lang="en-US" sz="1500" dirty="0">
                          <a:solidFill>
                            <a:schemeClr val="bg1"/>
                          </a:solidFill>
                        </a:rPr>
                        <a:t>Coolant Compatibility</a:t>
                      </a:r>
                    </a:p>
                  </a:txBody>
                  <a:tcPr marL="76200" marR="76200" marT="38100" marB="38100" anchor="ctr">
                    <a:solidFill>
                      <a:schemeClr val="tx2"/>
                    </a:solidFill>
                  </a:tcPr>
                </a:tc>
                <a:tc>
                  <a:txBody>
                    <a:bodyPr/>
                    <a:lstStyle/>
                    <a:p>
                      <a:pPr marL="0" marR="0" lvl="0" indent="0" algn="ctr" defTabSz="548731"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txBody>
                  <a:tcPr marL="76200" marR="76200" marT="38100" marB="38100" anchor="ctr"/>
                </a:tc>
                <a:extLst>
                  <a:ext uri="{0D108BD9-81ED-4DB2-BD59-A6C34878D82A}">
                    <a16:rowId xmlns:a16="http://schemas.microsoft.com/office/drawing/2014/main" val="812502761"/>
                  </a:ext>
                </a:extLst>
              </a:tr>
            </a:tbl>
          </a:graphicData>
        </a:graphic>
      </p:graphicFrame>
    </p:spTree>
    <p:extLst>
      <p:ext uri="{BB962C8B-B14F-4D97-AF65-F5344CB8AC3E}">
        <p14:creationId xmlns:p14="http://schemas.microsoft.com/office/powerpoint/2010/main" val="178333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E252B356-365C-D778-EE5C-896F69021E7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Thanks for your partnership!</a:t>
            </a:r>
          </a:p>
        </p:txBody>
      </p:sp>
    </p:spTree>
    <p:extLst>
      <p:ext uri="{BB962C8B-B14F-4D97-AF65-F5344CB8AC3E}">
        <p14:creationId xmlns:p14="http://schemas.microsoft.com/office/powerpoint/2010/main" val="16222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0">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3EABC23-C1BF-48B1-94DD-3F498B2C9428}"/>
              </a:ext>
            </a:extLst>
          </p:cNvPr>
          <p:cNvSpPr>
            <a:spLocks noGrp="1"/>
          </p:cNvSpPr>
          <p:nvPr>
            <p:ph type="title"/>
          </p:nvPr>
        </p:nvSpPr>
        <p:spPr>
          <a:xfrm>
            <a:off x="804672" y="338328"/>
            <a:ext cx="5011473" cy="1773936"/>
          </a:xfrm>
        </p:spPr>
        <p:txBody>
          <a:bodyPr vert="horz" lIns="91440" tIns="45720" rIns="91440" bIns="45720" rtlCol="0" anchor="ctr">
            <a:normAutofit/>
          </a:bodyPr>
          <a:lstStyle/>
          <a:p>
            <a:r>
              <a:rPr lang="en-US" sz="4000" dirty="0">
                <a:solidFill>
                  <a:srgbClr val="FFFFFF"/>
                </a:solidFill>
              </a:rPr>
              <a:t>Meineke Agenda </a:t>
            </a:r>
          </a:p>
        </p:txBody>
      </p:sp>
      <p:sp>
        <p:nvSpPr>
          <p:cNvPr id="4" name="TextBox 3">
            <a:extLst>
              <a:ext uri="{FF2B5EF4-FFF2-40B4-BE49-F238E27FC236}">
                <a16:creationId xmlns:a16="http://schemas.microsoft.com/office/drawing/2014/main" id="{D90F0A74-035B-48CC-83E4-3A881BBCCBA8}"/>
              </a:ext>
            </a:extLst>
          </p:cNvPr>
          <p:cNvSpPr txBox="1"/>
          <p:nvPr/>
        </p:nvSpPr>
        <p:spPr>
          <a:xfrm>
            <a:off x="6355641" y="338328"/>
            <a:ext cx="5029200" cy="1773936"/>
          </a:xfrm>
          <a:prstGeom prst="rect">
            <a:avLst/>
          </a:prstGeom>
        </p:spPr>
        <p:txBody>
          <a:bodyPr vert="horz" lIns="91440" tIns="45720" rIns="91440" bIns="45720" rtlCol="0" anchor="ctr">
            <a:normAutofit/>
          </a:bodyPr>
          <a:lstStyle/>
          <a:p>
            <a:pPr>
              <a:lnSpc>
                <a:spcPct val="90000"/>
              </a:lnSpc>
              <a:spcAft>
                <a:spcPts val="600"/>
              </a:spcAft>
            </a:pPr>
            <a:endParaRPr lang="en-US" sz="1700" dirty="0">
              <a:solidFill>
                <a:srgbClr val="FFFFFF"/>
              </a:solidFill>
            </a:endParaRPr>
          </a:p>
        </p:txBody>
      </p:sp>
      <p:sp>
        <p:nvSpPr>
          <p:cNvPr id="27" name="Rectangle 22">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3E7B5B-BA68-C335-850D-0E381304F74B}"/>
              </a:ext>
            </a:extLst>
          </p:cNvPr>
          <p:cNvSpPr txBox="1"/>
          <p:nvPr/>
        </p:nvSpPr>
        <p:spPr>
          <a:xfrm>
            <a:off x="804672" y="2977735"/>
            <a:ext cx="1138428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Pricing Update - Legacy</a:t>
            </a:r>
          </a:p>
          <a:p>
            <a:pPr marL="285750" indent="-285750">
              <a:buFont typeface="Arial" panose="020B0604020202020204" pitchFamily="34" charset="0"/>
              <a:buChar char="•"/>
            </a:pPr>
            <a:r>
              <a:rPr lang="en-US" dirty="0"/>
              <a:t>Price Decrease – Effective 1-1-23 Transact and Legacy</a:t>
            </a:r>
          </a:p>
          <a:p>
            <a:pPr marL="285750" indent="-285750">
              <a:buFont typeface="Arial" panose="020B0604020202020204" pitchFamily="34" charset="0"/>
              <a:buChar char="•"/>
            </a:pPr>
            <a:r>
              <a:rPr lang="en-US" dirty="0"/>
              <a:t>North America EV movement/update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3226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0">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3EABC23-C1BF-48B1-94DD-3F498B2C9428}"/>
              </a:ext>
            </a:extLst>
          </p:cNvPr>
          <p:cNvSpPr>
            <a:spLocks noGrp="1"/>
          </p:cNvSpPr>
          <p:nvPr>
            <p:ph type="title"/>
          </p:nvPr>
        </p:nvSpPr>
        <p:spPr>
          <a:xfrm>
            <a:off x="804672" y="338328"/>
            <a:ext cx="11113350" cy="1773936"/>
          </a:xfrm>
        </p:spPr>
        <p:txBody>
          <a:bodyPr vert="horz" lIns="91440" tIns="45720" rIns="91440" bIns="45720" rtlCol="0" anchor="ctr">
            <a:normAutofit/>
          </a:bodyPr>
          <a:lstStyle/>
          <a:p>
            <a:r>
              <a:rPr lang="en-US" sz="4000" dirty="0">
                <a:solidFill>
                  <a:srgbClr val="FFFFFF"/>
                </a:solidFill>
              </a:rPr>
              <a:t>2023 New Pricing Structure</a:t>
            </a:r>
          </a:p>
        </p:txBody>
      </p:sp>
      <p:sp>
        <p:nvSpPr>
          <p:cNvPr id="4" name="TextBox 3">
            <a:extLst>
              <a:ext uri="{FF2B5EF4-FFF2-40B4-BE49-F238E27FC236}">
                <a16:creationId xmlns:a16="http://schemas.microsoft.com/office/drawing/2014/main" id="{D90F0A74-035B-48CC-83E4-3A881BBCCBA8}"/>
              </a:ext>
            </a:extLst>
          </p:cNvPr>
          <p:cNvSpPr txBox="1"/>
          <p:nvPr/>
        </p:nvSpPr>
        <p:spPr>
          <a:xfrm>
            <a:off x="6355641" y="338328"/>
            <a:ext cx="5029200" cy="1773936"/>
          </a:xfrm>
          <a:prstGeom prst="rect">
            <a:avLst/>
          </a:prstGeom>
        </p:spPr>
        <p:txBody>
          <a:bodyPr vert="horz" lIns="91440" tIns="45720" rIns="91440" bIns="45720" rtlCol="0" anchor="ctr">
            <a:normAutofit/>
          </a:bodyPr>
          <a:lstStyle/>
          <a:p>
            <a:pPr>
              <a:lnSpc>
                <a:spcPct val="90000"/>
              </a:lnSpc>
              <a:spcAft>
                <a:spcPts val="600"/>
              </a:spcAft>
            </a:pPr>
            <a:endParaRPr lang="en-US" sz="1700" dirty="0">
              <a:solidFill>
                <a:srgbClr val="FFFFFF"/>
              </a:solidFill>
            </a:endParaRPr>
          </a:p>
        </p:txBody>
      </p:sp>
      <p:sp>
        <p:nvSpPr>
          <p:cNvPr id="27" name="Rectangle 22">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3E7B5B-BA68-C335-850D-0E381304F74B}"/>
              </a:ext>
            </a:extLst>
          </p:cNvPr>
          <p:cNvSpPr txBox="1"/>
          <p:nvPr/>
        </p:nvSpPr>
        <p:spPr>
          <a:xfrm>
            <a:off x="804672" y="2977735"/>
            <a:ext cx="11384280"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EAE9B42C-0A95-7FAF-0004-7BD503D9B00C}"/>
              </a:ext>
            </a:extLst>
          </p:cNvPr>
          <p:cNvSpPr txBox="1"/>
          <p:nvPr/>
        </p:nvSpPr>
        <p:spPr>
          <a:xfrm>
            <a:off x="804672" y="2977735"/>
            <a:ext cx="1138428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Since 2019 Chevron has offered two pricing structures</a:t>
            </a:r>
          </a:p>
          <a:p>
            <a:pPr marL="742950" lvl="1" indent="-285750">
              <a:buFont typeface="Arial" panose="020B0604020202020204" pitchFamily="34" charset="0"/>
              <a:buChar char="•"/>
            </a:pPr>
            <a:r>
              <a:rPr lang="en-US" sz="2400" dirty="0"/>
              <a:t>Legacy and Transact</a:t>
            </a:r>
          </a:p>
          <a:p>
            <a:pPr marL="285750" indent="-285750">
              <a:buFont typeface="Arial" panose="020B0604020202020204" pitchFamily="34" charset="0"/>
              <a:buChar char="•"/>
            </a:pPr>
            <a:r>
              <a:rPr lang="en-US" sz="2400" dirty="0"/>
              <a:t>Legacy has a higher price and is direct billed by chevron</a:t>
            </a:r>
          </a:p>
          <a:p>
            <a:pPr marL="285750" indent="-285750">
              <a:buFont typeface="Arial" panose="020B0604020202020204" pitchFamily="34" charset="0"/>
              <a:buChar char="•"/>
            </a:pPr>
            <a:r>
              <a:rPr lang="en-US" sz="2400" dirty="0"/>
              <a:t>Transact had a lower price and is billed by Corcentric </a:t>
            </a:r>
          </a:p>
          <a:p>
            <a:pPr marL="742950" lvl="1" indent="-285750">
              <a:buFont typeface="Arial" panose="020B0604020202020204" pitchFamily="34" charset="0"/>
              <a:buChar char="•"/>
            </a:pPr>
            <a:r>
              <a:rPr lang="en-US" sz="2400" dirty="0"/>
              <a:t>Transact accounts also received additional rebates</a:t>
            </a:r>
          </a:p>
          <a:p>
            <a:pPr marL="285750" indent="-285750">
              <a:buFont typeface="Arial" panose="020B0604020202020204" pitchFamily="34" charset="0"/>
              <a:buChar char="•"/>
            </a:pPr>
            <a:r>
              <a:rPr lang="en-US" sz="2400" dirty="0"/>
              <a:t>Chevron is lowering Legacy pricing to match our Transact price effective 1-1-23</a:t>
            </a:r>
          </a:p>
          <a:p>
            <a:pPr marL="742950" lvl="1" indent="-285750">
              <a:buFont typeface="Arial" panose="020B0604020202020204" pitchFamily="34" charset="0"/>
              <a:buChar char="•"/>
            </a:pPr>
            <a:r>
              <a:rPr lang="en-US" sz="2400" dirty="0"/>
              <a:t>This will impact approximately 120 locations</a:t>
            </a:r>
          </a:p>
          <a:p>
            <a:pPr marL="742950" lvl="1" indent="-285750">
              <a:buFont typeface="Arial" panose="020B0604020202020204" pitchFamily="34" charset="0"/>
              <a:buChar char="•"/>
            </a:pPr>
            <a:r>
              <a:rPr lang="en-US" sz="2400" dirty="0"/>
              <a:t>This will lower costs between $.79/gal and $3.11/gallon on our most popular products.</a:t>
            </a:r>
          </a:p>
          <a:p>
            <a:pPr marL="285750" indent="-285750">
              <a:buFont typeface="Arial" panose="020B0604020202020204" pitchFamily="34" charset="0"/>
              <a:buChar char="•"/>
            </a:pPr>
            <a:r>
              <a:rPr lang="en-US" sz="2400" dirty="0"/>
              <a:t>Currently determining if Legacy pricing will include additional rebates </a:t>
            </a:r>
          </a:p>
          <a:p>
            <a:pPr marL="285750" indent="-285750">
              <a:buFont typeface="Arial" panose="020B0604020202020204" pitchFamily="34" charset="0"/>
              <a:buChar char="•"/>
            </a:pPr>
            <a:endParaRPr lang="en-US" sz="2400" dirty="0"/>
          </a:p>
          <a:p>
            <a:endParaRPr lang="en-US" sz="2400" dirty="0"/>
          </a:p>
          <a:p>
            <a:endParaRPr lang="en-US" sz="2400" dirty="0"/>
          </a:p>
        </p:txBody>
      </p:sp>
    </p:spTree>
    <p:extLst>
      <p:ext uri="{BB962C8B-B14F-4D97-AF65-F5344CB8AC3E}">
        <p14:creationId xmlns:p14="http://schemas.microsoft.com/office/powerpoint/2010/main" val="387560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0">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3EABC23-C1BF-48B1-94DD-3F498B2C9428}"/>
              </a:ext>
            </a:extLst>
          </p:cNvPr>
          <p:cNvSpPr>
            <a:spLocks noGrp="1"/>
          </p:cNvSpPr>
          <p:nvPr>
            <p:ph type="title"/>
          </p:nvPr>
        </p:nvSpPr>
        <p:spPr>
          <a:xfrm>
            <a:off x="804672" y="338328"/>
            <a:ext cx="11113350" cy="1773936"/>
          </a:xfrm>
        </p:spPr>
        <p:txBody>
          <a:bodyPr vert="horz" lIns="91440" tIns="45720" rIns="91440" bIns="45720" rtlCol="0" anchor="ctr">
            <a:normAutofit/>
          </a:bodyPr>
          <a:lstStyle/>
          <a:p>
            <a:r>
              <a:rPr lang="en-US" sz="4000" dirty="0">
                <a:solidFill>
                  <a:srgbClr val="FFFFFF"/>
                </a:solidFill>
              </a:rPr>
              <a:t>2023 Price Decrease</a:t>
            </a:r>
          </a:p>
        </p:txBody>
      </p:sp>
      <p:sp>
        <p:nvSpPr>
          <p:cNvPr id="4" name="TextBox 3">
            <a:extLst>
              <a:ext uri="{FF2B5EF4-FFF2-40B4-BE49-F238E27FC236}">
                <a16:creationId xmlns:a16="http://schemas.microsoft.com/office/drawing/2014/main" id="{D90F0A74-035B-48CC-83E4-3A881BBCCBA8}"/>
              </a:ext>
            </a:extLst>
          </p:cNvPr>
          <p:cNvSpPr txBox="1"/>
          <p:nvPr/>
        </p:nvSpPr>
        <p:spPr>
          <a:xfrm>
            <a:off x="6355641" y="338328"/>
            <a:ext cx="5029200" cy="1773936"/>
          </a:xfrm>
          <a:prstGeom prst="rect">
            <a:avLst/>
          </a:prstGeom>
        </p:spPr>
        <p:txBody>
          <a:bodyPr vert="horz" lIns="91440" tIns="45720" rIns="91440" bIns="45720" rtlCol="0" anchor="ctr">
            <a:normAutofit/>
          </a:bodyPr>
          <a:lstStyle/>
          <a:p>
            <a:pPr>
              <a:lnSpc>
                <a:spcPct val="90000"/>
              </a:lnSpc>
              <a:spcAft>
                <a:spcPts val="600"/>
              </a:spcAft>
            </a:pPr>
            <a:endParaRPr lang="en-US" sz="1700" dirty="0">
              <a:solidFill>
                <a:srgbClr val="FFFFFF"/>
              </a:solidFill>
            </a:endParaRPr>
          </a:p>
        </p:txBody>
      </p:sp>
      <p:sp>
        <p:nvSpPr>
          <p:cNvPr id="27" name="Rectangle 22">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3E7B5B-BA68-C335-850D-0E381304F74B}"/>
              </a:ext>
            </a:extLst>
          </p:cNvPr>
          <p:cNvSpPr txBox="1"/>
          <p:nvPr/>
        </p:nvSpPr>
        <p:spPr>
          <a:xfrm>
            <a:off x="804672" y="2977735"/>
            <a:ext cx="11384280"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EAE9B42C-0A95-7FAF-0004-7BD503D9B00C}"/>
              </a:ext>
            </a:extLst>
          </p:cNvPr>
          <p:cNvSpPr txBox="1"/>
          <p:nvPr/>
        </p:nvSpPr>
        <p:spPr>
          <a:xfrm>
            <a:off x="804672" y="2977735"/>
            <a:ext cx="1138428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For the first time in 2 years, the index declined in the review period ( Sept. – Nov. )</a:t>
            </a:r>
          </a:p>
          <a:p>
            <a:pPr marL="285750" indent="-285750">
              <a:buFont typeface="Arial" panose="020B0604020202020204" pitchFamily="34" charset="0"/>
              <a:buChar char="•"/>
            </a:pPr>
            <a:r>
              <a:rPr lang="en-US" sz="2400" dirty="0"/>
              <a:t>Price will decrease on Lubricants </a:t>
            </a:r>
            <a:r>
              <a:rPr lang="en-US" sz="2400" dirty="0">
                <a:solidFill>
                  <a:srgbClr val="FF0000"/>
                </a:solidFill>
              </a:rPr>
              <a:t>-$0.29</a:t>
            </a:r>
            <a:r>
              <a:rPr lang="en-US" sz="2400" dirty="0"/>
              <a:t>/gallon effective 1-1-23</a:t>
            </a:r>
          </a:p>
          <a:p>
            <a:endParaRPr lang="en-US" sz="2400" dirty="0"/>
          </a:p>
          <a:p>
            <a:endParaRPr lang="en-US" sz="2400" dirty="0"/>
          </a:p>
        </p:txBody>
      </p:sp>
    </p:spTree>
    <p:extLst>
      <p:ext uri="{BB962C8B-B14F-4D97-AF65-F5344CB8AC3E}">
        <p14:creationId xmlns:p14="http://schemas.microsoft.com/office/powerpoint/2010/main" val="72456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3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54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95DABBA-717A-4073-F845-47BD0CFA6E65}"/>
              </a:ext>
            </a:extLst>
          </p:cNvPr>
          <p:cNvSpPr txBox="1"/>
          <p:nvPr/>
        </p:nvSpPr>
        <p:spPr>
          <a:xfrm>
            <a:off x="3616504" y="3077260"/>
            <a:ext cx="632888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North America EV update</a:t>
            </a:r>
          </a:p>
        </p:txBody>
      </p:sp>
    </p:spTree>
    <p:extLst>
      <p:ext uri="{BB962C8B-B14F-4D97-AF65-F5344CB8AC3E}">
        <p14:creationId xmlns:p14="http://schemas.microsoft.com/office/powerpoint/2010/main" val="388712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spcAft>
                <a:spcPct val="0"/>
              </a:spcAft>
            </a:pPr>
            <a:r>
              <a:rPr lang="en-US" sz="4000" kern="1200">
                <a:solidFill>
                  <a:srgbClr val="FFFFFF"/>
                </a:solidFill>
                <a:latin typeface="+mj-lt"/>
                <a:ea typeface="+mj-ea"/>
                <a:cs typeface="+mj-cs"/>
              </a:rPr>
              <a:t>EV Movement</a:t>
            </a:r>
            <a:endParaRPr lang="en-US" altLang="ja-JP" sz="4000" kern="1200">
              <a:solidFill>
                <a:srgbClr val="FFFFFF"/>
              </a:solidFill>
              <a:latin typeface="+mj-lt"/>
              <a:ea typeface="+mj-ea"/>
              <a:cs typeface="+mj-cs"/>
            </a:endParaRPr>
          </a:p>
        </p:txBody>
      </p:sp>
      <p:sp>
        <p:nvSpPr>
          <p:cNvPr id="6" name="TextBox 5">
            <a:extLst>
              <a:ext uri="{FF2B5EF4-FFF2-40B4-BE49-F238E27FC236}">
                <a16:creationId xmlns:a16="http://schemas.microsoft.com/office/drawing/2014/main" id="{83BD91A5-D307-1560-D48E-FFE87F157C7E}"/>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a:t>Over the past few years there has been much hype regarding the growth of Battery Electric Vehicle in the global market.  Most notably by the worlds largest Consumer OEMs; Volkswagen, General Motors, Stellantis, Renault-Nissan, Hyundai / Kia as well as Toyota.  Although Toyota has held steadfast to their faith in strong market Hybrid vehicle adoption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highlight>
                  <a:srgbClr val="FFFF00"/>
                </a:highlight>
              </a:rPr>
              <a:t>These early estimates claim that Battery-electric vehicles (BEV) will account for 20% of new light-vehicle sales worldwide by 2025, and 59% by 2035 as government mandates begin and automakers roll out new models.  Estimates also claim that Hybrid vehicles (PHEV, HEV) will to about 19% of new car sales by 2025 then flattening out</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Government regulation around emissions and Green initiatives including consumer rebates for BEVs continue to remain in place as a carrot in western markets, but markets such as China and India have shifted to a “stick” approach.  Implementing RDE (real driving emissions) monitoring systems on vehicle and establishing Zero emission zones, typically with-in large metropolitan, congested city centers.  These regulations as well as OEM manufacturing restraints have forced compliance by OEMs to increase production of full BEV units</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highlight>
                  <a:srgbClr val="FFFF00"/>
                </a:highlight>
              </a:rPr>
              <a:t>Specific to the United States; the Biden administration has raised climate targets and set a goal of having half of all new-vehicle sales in the country be zero-emission by 2030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pPr>
              <a:spcAft>
                <a:spcPts val="600"/>
              </a:spcAft>
            </a:pPr>
            <a:r>
              <a:rPr lang="en-US" sz="667">
                <a:cs typeface="Arial" charset="0"/>
              </a:rPr>
              <a:t>© 2022 Chevron Corporation Confidential  </a:t>
            </a:r>
          </a:p>
        </p:txBody>
      </p:sp>
      <p:sp>
        <p:nvSpPr>
          <p:cNvPr id="13" name="Flowchart: Connector 12">
            <a:extLst>
              <a:ext uri="{FF2B5EF4-FFF2-40B4-BE49-F238E27FC236}">
                <a16:creationId xmlns:a16="http://schemas.microsoft.com/office/drawing/2014/main" id="{0F36A396-27AC-434E-91F8-2B41913CB0F3}"/>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14" name="Graphic 13" descr="Electric car with solid fill">
            <a:extLst>
              <a:ext uri="{FF2B5EF4-FFF2-40B4-BE49-F238E27FC236}">
                <a16:creationId xmlns:a16="http://schemas.microsoft.com/office/drawing/2014/main" id="{B483A1C0-6D0D-4529-8B07-C6265DD5E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spTree>
    <p:extLst>
      <p:ext uri="{BB962C8B-B14F-4D97-AF65-F5344CB8AC3E}">
        <p14:creationId xmlns:p14="http://schemas.microsoft.com/office/powerpoint/2010/main" val="424947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p:txBody>
          <a:bodyPr/>
          <a:lstStyle/>
          <a:p>
            <a:pPr algn="ctr">
              <a:spcAft>
                <a:spcPct val="0"/>
              </a:spcAft>
            </a:pPr>
            <a:r>
              <a:rPr lang="en-US" sz="2333" dirty="0">
                <a:solidFill>
                  <a:srgbClr val="0066B2"/>
                </a:solidFill>
              </a:rPr>
              <a:t>EV Movement</a:t>
            </a:r>
            <a:endParaRPr lang="en-US" altLang="ja-JP" sz="2333" dirty="0">
              <a:solidFill>
                <a:srgbClr val="0066B2"/>
              </a:solidFill>
              <a:cs typeface="Arial" panose="020B0604020202020204" pitchFamily="34" charset="0"/>
            </a:endParaRPr>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r>
              <a:rPr lang="en-US" sz="667" dirty="0">
                <a:cs typeface="Arial" charset="0"/>
              </a:rPr>
              <a:t>© 2022 Chevron Corporation Confidential  </a:t>
            </a:r>
          </a:p>
        </p:txBody>
      </p:sp>
      <p:sp>
        <p:nvSpPr>
          <p:cNvPr id="13" name="Flowchart: Connector 12">
            <a:extLst>
              <a:ext uri="{FF2B5EF4-FFF2-40B4-BE49-F238E27FC236}">
                <a16:creationId xmlns:a16="http://schemas.microsoft.com/office/drawing/2014/main" id="{0F36A396-27AC-434E-91F8-2B41913CB0F3}"/>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14" name="Graphic 13" descr="Electric car with solid fill">
            <a:extLst>
              <a:ext uri="{FF2B5EF4-FFF2-40B4-BE49-F238E27FC236}">
                <a16:creationId xmlns:a16="http://schemas.microsoft.com/office/drawing/2014/main" id="{B483A1C0-6D0D-4529-8B07-C6265DD5E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sp>
        <p:nvSpPr>
          <p:cNvPr id="6" name="TextBox 5">
            <a:extLst>
              <a:ext uri="{FF2B5EF4-FFF2-40B4-BE49-F238E27FC236}">
                <a16:creationId xmlns:a16="http://schemas.microsoft.com/office/drawing/2014/main" id="{7A95E3D7-476C-9622-5237-6DB493695C95}"/>
              </a:ext>
            </a:extLst>
          </p:cNvPr>
          <p:cNvSpPr txBox="1"/>
          <p:nvPr/>
        </p:nvSpPr>
        <p:spPr>
          <a:xfrm>
            <a:off x="495300" y="1257267"/>
            <a:ext cx="10980058" cy="1938992"/>
          </a:xfrm>
          <a:prstGeom prst="rect">
            <a:avLst/>
          </a:prstGeom>
          <a:noFill/>
        </p:spPr>
        <p:txBody>
          <a:bodyPr wrap="square">
            <a:spAutoFit/>
          </a:bodyPr>
          <a:lstStyle/>
          <a:p>
            <a:pPr algn="l"/>
            <a:r>
              <a:rPr lang="en-US" sz="1500" dirty="0">
                <a:solidFill>
                  <a:srgbClr val="000000"/>
                </a:solidFill>
                <a:highlight>
                  <a:srgbClr val="FFFF00"/>
                </a:highlight>
                <a:latin typeface="Calibri" panose="020F0502020204030204" pitchFamily="34" charset="0"/>
                <a:cs typeface="Calibri" panose="020F0502020204030204" pitchFamily="34" charset="0"/>
              </a:rPr>
              <a:t>Over the past 12 months this picture has changed somewhat due to the reality of government implementation of draconian demands on a market which continues to struggle with Power generation, including in the United States where the shift to “green” sources has proven to be a problematic  </a:t>
            </a:r>
          </a:p>
          <a:p>
            <a:pPr algn="l"/>
            <a:endParaRPr lang="en-US" sz="1500" dirty="0">
              <a:solidFill>
                <a:srgbClr val="000000"/>
              </a:solidFill>
              <a:latin typeface="Calibri" panose="020F0502020204030204" pitchFamily="34" charset="0"/>
              <a:cs typeface="Calibri" panose="020F0502020204030204" pitchFamily="34" charset="0"/>
            </a:endParaRPr>
          </a:p>
          <a:p>
            <a:pPr algn="l"/>
            <a:r>
              <a:rPr lang="en-US" sz="1500" dirty="0">
                <a:solidFill>
                  <a:srgbClr val="000000"/>
                </a:solidFill>
                <a:latin typeface="Calibri" panose="020F0502020204030204" pitchFamily="34" charset="0"/>
                <a:cs typeface="Calibri" panose="020F0502020204030204" pitchFamily="34" charset="0"/>
              </a:rPr>
              <a:t>Serious and Significant challenges include Power generation issues which have caused local government entities to advise consumers to lower thermostats in the winter, raise them in the warmer months, and charge BEVs only during off peak hours, and only to 50% of their charge.  </a:t>
            </a:r>
            <a:r>
              <a:rPr lang="en-US" sz="1500" dirty="0">
                <a:solidFill>
                  <a:srgbClr val="000000"/>
                </a:solidFill>
                <a:highlight>
                  <a:srgbClr val="FFFF00"/>
                </a:highlight>
                <a:latin typeface="Calibri" panose="020F0502020204030204" pitchFamily="34" charset="0"/>
                <a:cs typeface="Calibri" panose="020F0502020204030204" pitchFamily="34" charset="0"/>
              </a:rPr>
              <a:t>Major supply-chain constraints, geopolitical uncertainty and increased demand have pushed prices for lithium, nickel and other raw materials needed for battery production up significantly over the last two years, leading to higher battery costs</a:t>
            </a:r>
            <a:endParaRPr lang="en-US" sz="1333" dirty="0">
              <a:solidFill>
                <a:srgbClr val="000000"/>
              </a:solidFill>
              <a:highlight>
                <a:srgbClr val="FFFF00"/>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41624E1-3E8D-AD11-F168-2ED24B0D5370}"/>
              </a:ext>
            </a:extLst>
          </p:cNvPr>
          <p:cNvSpPr txBox="1"/>
          <p:nvPr/>
        </p:nvSpPr>
        <p:spPr>
          <a:xfrm>
            <a:off x="495300" y="3692071"/>
            <a:ext cx="6553200" cy="1708160"/>
          </a:xfrm>
          <a:prstGeom prst="rect">
            <a:avLst/>
          </a:prstGeom>
          <a:noFill/>
        </p:spPr>
        <p:txBody>
          <a:bodyPr wrap="square" rtlCol="0">
            <a:spAutoFit/>
          </a:bodyPr>
          <a:lstStyle/>
          <a:p>
            <a:pPr algn="l"/>
            <a:r>
              <a:rPr lang="en-US" sz="1500" dirty="0">
                <a:solidFill>
                  <a:srgbClr val="000000"/>
                </a:solidFill>
                <a:highlight>
                  <a:srgbClr val="FFFF00"/>
                </a:highlight>
                <a:latin typeface="Calibri" panose="020F0502020204030204" pitchFamily="34" charset="0"/>
                <a:cs typeface="Calibri" panose="020F0502020204030204" pitchFamily="34" charset="0"/>
              </a:rPr>
              <a:t>An even larger issue is lack of infrastructure charging networks.  It’s estimated that the United States will need a minimum of 1.1 million public charging sites by 2025 and 2.3 million by 2030, compared with 100,000 available today, of which 30% are non-functioning due to maintenance problems at any one time. </a:t>
            </a:r>
            <a:r>
              <a:rPr lang="en-US" sz="1500" dirty="0">
                <a:solidFill>
                  <a:srgbClr val="000000"/>
                </a:solidFill>
                <a:latin typeface="Calibri" panose="020F0502020204030204" pitchFamily="34" charset="0"/>
                <a:cs typeface="Calibri" panose="020F0502020204030204" pitchFamily="34" charset="0"/>
              </a:rPr>
              <a:t> The Biden administration plans to </a:t>
            </a:r>
            <a:r>
              <a:rPr lang="en-US" sz="1500" dirty="0">
                <a:solidFill>
                  <a:srgbClr val="000000"/>
                </a:solidFill>
                <a:highlight>
                  <a:srgbClr val="FFFF00"/>
                </a:highlight>
                <a:latin typeface="Calibri" panose="020F0502020204030204" pitchFamily="34" charset="0"/>
                <a:cs typeface="Calibri" panose="020F0502020204030204" pitchFamily="34" charset="0"/>
              </a:rPr>
              <a:t>spend $5 billion over the next five years on EV charging, targeting 500,000 public charging stations nationwide by 2025, this is well short of the estimated need</a:t>
            </a:r>
          </a:p>
        </p:txBody>
      </p:sp>
      <p:pic>
        <p:nvPicPr>
          <p:cNvPr id="7" name="Picture 6">
            <a:extLst>
              <a:ext uri="{FF2B5EF4-FFF2-40B4-BE49-F238E27FC236}">
                <a16:creationId xmlns:a16="http://schemas.microsoft.com/office/drawing/2014/main" id="{30A07D61-FD0E-C5A4-D6DF-C89E5E43499F}"/>
              </a:ext>
            </a:extLst>
          </p:cNvPr>
          <p:cNvPicPr>
            <a:picLocks noChangeAspect="1"/>
          </p:cNvPicPr>
          <p:nvPr/>
        </p:nvPicPr>
        <p:blipFill>
          <a:blip r:embed="rId4"/>
          <a:stretch>
            <a:fillRect/>
          </a:stretch>
        </p:blipFill>
        <p:spPr>
          <a:xfrm>
            <a:off x="7311424" y="3813026"/>
            <a:ext cx="3916331" cy="2213018"/>
          </a:xfrm>
          <a:prstGeom prst="rect">
            <a:avLst/>
          </a:prstGeom>
        </p:spPr>
      </p:pic>
    </p:spTree>
    <p:extLst>
      <p:ext uri="{BB962C8B-B14F-4D97-AF65-F5344CB8AC3E}">
        <p14:creationId xmlns:p14="http://schemas.microsoft.com/office/powerpoint/2010/main" val="133969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p:txBody>
          <a:bodyPr/>
          <a:lstStyle/>
          <a:p>
            <a:pPr algn="ctr">
              <a:spcAft>
                <a:spcPct val="0"/>
              </a:spcAft>
            </a:pPr>
            <a:r>
              <a:rPr lang="en-US" sz="2333" dirty="0">
                <a:solidFill>
                  <a:srgbClr val="0066B2"/>
                </a:solidFill>
              </a:rPr>
              <a:t>EV Movement</a:t>
            </a:r>
            <a:endParaRPr lang="en-US" altLang="ja-JP" sz="2333" dirty="0">
              <a:solidFill>
                <a:srgbClr val="0066B2"/>
              </a:solidFill>
              <a:cs typeface="Arial" panose="020B0604020202020204" pitchFamily="34" charset="0"/>
            </a:endParaRPr>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r>
              <a:rPr lang="en-US" sz="667" dirty="0">
                <a:cs typeface="Arial" charset="0"/>
              </a:rPr>
              <a:t>© 2022 Chevron Corporation Confidential  </a:t>
            </a:r>
          </a:p>
        </p:txBody>
      </p:sp>
      <p:sp>
        <p:nvSpPr>
          <p:cNvPr id="13" name="Flowchart: Connector 12">
            <a:extLst>
              <a:ext uri="{FF2B5EF4-FFF2-40B4-BE49-F238E27FC236}">
                <a16:creationId xmlns:a16="http://schemas.microsoft.com/office/drawing/2014/main" id="{0F36A396-27AC-434E-91F8-2B41913CB0F3}"/>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14" name="Graphic 13" descr="Electric car with solid fill">
            <a:extLst>
              <a:ext uri="{FF2B5EF4-FFF2-40B4-BE49-F238E27FC236}">
                <a16:creationId xmlns:a16="http://schemas.microsoft.com/office/drawing/2014/main" id="{B483A1C0-6D0D-4529-8B07-C6265DD5E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sp>
        <p:nvSpPr>
          <p:cNvPr id="5" name="TextBox 4">
            <a:extLst>
              <a:ext uri="{FF2B5EF4-FFF2-40B4-BE49-F238E27FC236}">
                <a16:creationId xmlns:a16="http://schemas.microsoft.com/office/drawing/2014/main" id="{F53799ED-57C2-1C92-BD17-D72CB555BF84}"/>
              </a:ext>
            </a:extLst>
          </p:cNvPr>
          <p:cNvSpPr txBox="1"/>
          <p:nvPr/>
        </p:nvSpPr>
        <p:spPr>
          <a:xfrm>
            <a:off x="614228" y="1443841"/>
            <a:ext cx="10963543" cy="397031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BEV – Battery Electric vehicle: These vehicles operate 100% on a battery charge and electric motor and have no ICE backup.  These units have no internal power generation and must be plugged in for battery charge</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HEV – Hybrid electric vehicle:  These are full hybrid </a:t>
            </a:r>
            <a:r>
              <a:rPr lang="en-US" sz="1800">
                <a:solidFill>
                  <a:srgbClr val="000000"/>
                </a:solidFill>
                <a:effectLst/>
                <a:latin typeface="Calibri" panose="020F0502020204030204" pitchFamily="34" charset="0"/>
                <a:ea typeface="Times New Roman" panose="02020603050405020304" pitchFamily="18" charset="0"/>
              </a:rPr>
              <a:t>vehicles equipped with both a gasoline engine and an electric motor.  The electric moor is fully capable of handling the work load of regular driving and can typically operate for great distances solely on the electric power.  This typically occurs at lower speeds, stop and go conditions.  The battery is charged via internal components, generator / </a:t>
            </a:r>
            <a:r>
              <a:rPr lang="en-US" sz="1800" u="none" strike="noStrike">
                <a:solidFill>
                  <a:srgbClr val="0563C1"/>
                </a:solidFill>
                <a:effectLst/>
                <a:latin typeface="Calibri" panose="020F0502020204030204" pitchFamily="34" charset="0"/>
                <a:ea typeface="Times New Roman" panose="02020603050405020304" pitchFamily="18" charset="0"/>
                <a:hlinkClick r:id="rId4"/>
              </a:rPr>
              <a:t>regenerative braking</a:t>
            </a:r>
            <a:r>
              <a:rPr lang="en-US" sz="1800">
                <a:solidFill>
                  <a:srgbClr val="000000"/>
                </a:solidFill>
                <a:effectLst/>
                <a:latin typeface="Calibri" panose="020F0502020204030204" pitchFamily="34" charset="0"/>
                <a:ea typeface="Times New Roman" panose="02020603050405020304" pitchFamily="18" charset="0"/>
              </a:rPr>
              <a:t>.  The ICE is triggered when the computer requires better efficiencies which can be achieved at higher speeds and longer distances</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Calibri" panose="020F0502020204030204" pitchFamily="34" charset="0"/>
                <a:ea typeface="Times New Roman" panose="02020603050405020304" pitchFamily="18" charset="0"/>
              </a:rPr>
              <a:t>PHEV – Plug in Hybrid vehicle:  PHEV’s are similar to HEV’s, but with one major difference;  the battery charging for the electric motor is both internal (generator / </a:t>
            </a:r>
            <a:r>
              <a:rPr lang="en-US" sz="1800" u="none" strike="noStrike">
                <a:solidFill>
                  <a:srgbClr val="0563C1"/>
                </a:solidFill>
                <a:effectLst/>
                <a:latin typeface="Calibri" panose="020F0502020204030204" pitchFamily="34" charset="0"/>
                <a:ea typeface="Times New Roman" panose="02020603050405020304" pitchFamily="18" charset="0"/>
                <a:hlinkClick r:id="rId4"/>
              </a:rPr>
              <a:t>regenerative braking</a:t>
            </a:r>
            <a:r>
              <a:rPr lang="en-US" sz="1800">
                <a:solidFill>
                  <a:srgbClr val="000000"/>
                </a:solidFill>
                <a:effectLst/>
                <a:latin typeface="Calibri" panose="020F0502020204030204" pitchFamily="34" charset="0"/>
                <a:ea typeface="Times New Roman" panose="02020603050405020304" pitchFamily="18" charset="0"/>
              </a:rPr>
              <a:t>) and external via a plug.  Plug-in hybrids typically have greater electric-only ranges than full hybrids, and serve as a half point model between full BEN and HEV</a:t>
            </a:r>
            <a:endParaRPr lang="en-US"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753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643C-A16E-442A-B470-BD1BD2E3333F}"/>
              </a:ext>
            </a:extLst>
          </p:cNvPr>
          <p:cNvSpPr>
            <a:spLocks noGrp="1"/>
          </p:cNvSpPr>
          <p:nvPr>
            <p:ph type="title"/>
          </p:nvPr>
        </p:nvSpPr>
        <p:spPr/>
        <p:txBody>
          <a:bodyPr/>
          <a:lstStyle/>
          <a:p>
            <a:pPr algn="ctr">
              <a:spcAft>
                <a:spcPct val="0"/>
              </a:spcAft>
            </a:pPr>
            <a:r>
              <a:rPr lang="en-US" sz="2333" dirty="0">
                <a:solidFill>
                  <a:srgbClr val="0066B2"/>
                </a:solidFill>
              </a:rPr>
              <a:t>EV Movement</a:t>
            </a:r>
            <a:endParaRPr lang="en-US" altLang="ja-JP" sz="2333" dirty="0">
              <a:solidFill>
                <a:srgbClr val="0066B2"/>
              </a:solidFill>
              <a:cs typeface="Arial" panose="020B0604020202020204" pitchFamily="34" charset="0"/>
            </a:endParaRPr>
          </a:p>
        </p:txBody>
      </p:sp>
      <p:sp>
        <p:nvSpPr>
          <p:cNvPr id="37" name="TextBox 36">
            <a:extLst>
              <a:ext uri="{FF2B5EF4-FFF2-40B4-BE49-F238E27FC236}">
                <a16:creationId xmlns:a16="http://schemas.microsoft.com/office/drawing/2014/main" id="{8C4BBCB0-D11F-4128-9C57-9FCFD95C0EA1}"/>
              </a:ext>
            </a:extLst>
          </p:cNvPr>
          <p:cNvSpPr txBox="1"/>
          <p:nvPr/>
        </p:nvSpPr>
        <p:spPr>
          <a:xfrm>
            <a:off x="9805307" y="6496657"/>
            <a:ext cx="1891393" cy="194990"/>
          </a:xfrm>
          <a:prstGeom prst="rect">
            <a:avLst/>
          </a:prstGeom>
          <a:noFill/>
        </p:spPr>
        <p:txBody>
          <a:bodyPr wrap="square" rtlCol="0">
            <a:spAutoFit/>
          </a:bodyPr>
          <a:lstStyle/>
          <a:p>
            <a:r>
              <a:rPr lang="en-US" sz="667" dirty="0">
                <a:cs typeface="Arial" charset="0"/>
              </a:rPr>
              <a:t>© 2022 Chevron Corporation Confidential  </a:t>
            </a:r>
          </a:p>
        </p:txBody>
      </p:sp>
      <p:sp>
        <p:nvSpPr>
          <p:cNvPr id="13" name="Flowchart: Connector 12">
            <a:extLst>
              <a:ext uri="{FF2B5EF4-FFF2-40B4-BE49-F238E27FC236}">
                <a16:creationId xmlns:a16="http://schemas.microsoft.com/office/drawing/2014/main" id="{0F36A396-27AC-434E-91F8-2B41913CB0F3}"/>
              </a:ext>
            </a:extLst>
          </p:cNvPr>
          <p:cNvSpPr/>
          <p:nvPr/>
        </p:nvSpPr>
        <p:spPr>
          <a:xfrm>
            <a:off x="10488707" y="240270"/>
            <a:ext cx="597808" cy="611675"/>
          </a:xfrm>
          <a:prstGeom prst="flowChartConnector">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14" name="Graphic 13" descr="Electric car with solid fill">
            <a:extLst>
              <a:ext uri="{FF2B5EF4-FFF2-40B4-BE49-F238E27FC236}">
                <a16:creationId xmlns:a16="http://schemas.microsoft.com/office/drawing/2014/main" id="{B483A1C0-6D0D-4529-8B07-C6265DD5E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824" y="307801"/>
            <a:ext cx="478853" cy="478853"/>
          </a:xfrm>
          <a:prstGeom prst="rect">
            <a:avLst/>
          </a:prstGeom>
        </p:spPr>
      </p:pic>
      <p:sp>
        <p:nvSpPr>
          <p:cNvPr id="5" name="TextBox 4">
            <a:extLst>
              <a:ext uri="{FF2B5EF4-FFF2-40B4-BE49-F238E27FC236}">
                <a16:creationId xmlns:a16="http://schemas.microsoft.com/office/drawing/2014/main" id="{F53799ED-57C2-1C92-BD17-D72CB555BF84}"/>
              </a:ext>
            </a:extLst>
          </p:cNvPr>
          <p:cNvSpPr txBox="1"/>
          <p:nvPr/>
        </p:nvSpPr>
        <p:spPr>
          <a:xfrm>
            <a:off x="679269" y="1165909"/>
            <a:ext cx="10963543" cy="2554545"/>
          </a:xfrm>
          <a:prstGeom prst="rect">
            <a:avLst/>
          </a:prstGeom>
          <a:noFill/>
        </p:spPr>
        <p:txBody>
          <a:bodyPr wrap="square">
            <a:spAutoFit/>
          </a:bodyPr>
          <a:lstStyle/>
          <a:p>
            <a:r>
              <a:rPr lang="en-US" sz="1500" dirty="0">
                <a:solidFill>
                  <a:srgbClr val="000000"/>
                </a:solidFill>
                <a:highlight>
                  <a:srgbClr val="FFFF00"/>
                </a:highlight>
                <a:latin typeface="Calibri" panose="020F0502020204030204" pitchFamily="34" charset="0"/>
                <a:cs typeface="Calibri" panose="020F0502020204030204" pitchFamily="34" charset="0"/>
              </a:rPr>
              <a:t>Because of the noted issues with fast conversion to full BEV Consumer OEMs are now ramping down their estimates and adopting a Hybrid approach similar to Toyota.  </a:t>
            </a:r>
            <a:r>
              <a:rPr lang="en-US" sz="1500" dirty="0">
                <a:solidFill>
                  <a:srgbClr val="000000"/>
                </a:solidFill>
                <a:latin typeface="Calibri" panose="020F0502020204030204" pitchFamily="34" charset="0"/>
                <a:cs typeface="Calibri" panose="020F0502020204030204" pitchFamily="34" charset="0"/>
              </a:rPr>
              <a:t>General Motors has been the last holdout on ramping down the BEV shift estimates, but just recently is willing to discuss a Hybrids strategy.  Although their advertising and direction of technology development budgets would suggest a stern BEV only position</a:t>
            </a:r>
          </a:p>
          <a:p>
            <a:pPr algn="l"/>
            <a:endParaRPr lang="en-US" sz="1500" dirty="0">
              <a:solidFill>
                <a:srgbClr val="000000"/>
              </a:solidFill>
              <a:latin typeface="Calibri" panose="020F0502020204030204" pitchFamily="34" charset="0"/>
              <a:cs typeface="Calibri" panose="020F0502020204030204" pitchFamily="34" charset="0"/>
            </a:endParaRPr>
          </a:p>
          <a:p>
            <a:pPr algn="l"/>
            <a:r>
              <a:rPr lang="en-US" sz="1500" dirty="0">
                <a:solidFill>
                  <a:srgbClr val="000000"/>
                </a:solidFill>
                <a:highlight>
                  <a:srgbClr val="FFFF00"/>
                </a:highlight>
                <a:latin typeface="Calibri" panose="020F0502020204030204" pitchFamily="34" charset="0"/>
                <a:cs typeface="Calibri" panose="020F0502020204030204" pitchFamily="34" charset="0"/>
              </a:rPr>
              <a:t>All of this said, traditional engine oils and drive-line fluids will remain an important part of consumer vehicle builds and maintenance for the next few decades.  The new opportunity will be with Hybrid engine oils, Renewable engine oils, E-Drive, Renewable E-Drive fluids as well as E-Coolants</a:t>
            </a:r>
            <a:endParaRPr lang="en-US" sz="2000" dirty="0">
              <a:solidFill>
                <a:srgbClr val="000000"/>
              </a:solidFill>
              <a:highlight>
                <a:srgbClr val="FFFF00"/>
              </a:highlight>
              <a:latin typeface="Calibri" panose="020F0502020204030204" pitchFamily="34" charset="0"/>
              <a:cs typeface="Calibri" panose="020F0502020204030204" pitchFamily="34" charset="0"/>
            </a:endParaRPr>
          </a:p>
          <a:p>
            <a:pPr algn="l"/>
            <a:endParaRPr lang="en-US" sz="2000" dirty="0">
              <a:solidFill>
                <a:srgbClr val="000000"/>
              </a:solidFill>
              <a:latin typeface="Calibri" panose="020F0502020204030204" pitchFamily="34" charset="0"/>
              <a:cs typeface="Calibri" panose="020F0502020204030204" pitchFamily="34" charset="0"/>
            </a:endParaRPr>
          </a:p>
          <a:p>
            <a:pPr algn="l"/>
            <a:r>
              <a:rPr lang="en-US" sz="2000" dirty="0">
                <a:solidFill>
                  <a:srgbClr val="000000"/>
                </a:solidFill>
                <a:latin typeface="Calibri" panose="020F0502020204030204" pitchFamily="34" charset="0"/>
                <a:cs typeface="Calibri" panose="020F0502020204030204" pitchFamily="34" charset="0"/>
              </a:rPr>
              <a:t>Currently the world-wide car parc of EV’s is less than 1% and is less than 1.5% in California</a:t>
            </a:r>
          </a:p>
        </p:txBody>
      </p:sp>
      <p:pic>
        <p:nvPicPr>
          <p:cNvPr id="2" name="Picture 1">
            <a:extLst>
              <a:ext uri="{FF2B5EF4-FFF2-40B4-BE49-F238E27FC236}">
                <a16:creationId xmlns:a16="http://schemas.microsoft.com/office/drawing/2014/main" id="{CAEA09D2-8B05-02D2-0921-048383697F1F}"/>
              </a:ext>
            </a:extLst>
          </p:cNvPr>
          <p:cNvPicPr>
            <a:picLocks noChangeAspect="1"/>
          </p:cNvPicPr>
          <p:nvPr/>
        </p:nvPicPr>
        <p:blipFill>
          <a:blip r:embed="rId4"/>
          <a:stretch>
            <a:fillRect/>
          </a:stretch>
        </p:blipFill>
        <p:spPr>
          <a:xfrm>
            <a:off x="1418542" y="4045923"/>
            <a:ext cx="3525387" cy="2034756"/>
          </a:xfrm>
          <a:prstGeom prst="rect">
            <a:avLst/>
          </a:prstGeom>
        </p:spPr>
      </p:pic>
      <p:sp>
        <p:nvSpPr>
          <p:cNvPr id="6" name="TextBox 5">
            <a:extLst>
              <a:ext uri="{FF2B5EF4-FFF2-40B4-BE49-F238E27FC236}">
                <a16:creationId xmlns:a16="http://schemas.microsoft.com/office/drawing/2014/main" id="{2197E314-EEA5-EF03-55FF-88308B19F1DE}"/>
              </a:ext>
            </a:extLst>
          </p:cNvPr>
          <p:cNvSpPr txBox="1"/>
          <p:nvPr/>
        </p:nvSpPr>
        <p:spPr>
          <a:xfrm>
            <a:off x="5796643" y="4399643"/>
            <a:ext cx="5218033" cy="553998"/>
          </a:xfrm>
          <a:prstGeom prst="rect">
            <a:avLst/>
          </a:prstGeom>
          <a:noFill/>
        </p:spPr>
        <p:txBody>
          <a:bodyPr wrap="square" rtlCol="0">
            <a:spAutoFit/>
          </a:bodyPr>
          <a:lstStyle/>
          <a:p>
            <a:pPr algn="l"/>
            <a:r>
              <a:rPr lang="en-US" sz="1500" dirty="0">
                <a:solidFill>
                  <a:srgbClr val="000000"/>
                </a:solidFill>
                <a:latin typeface="Calibri" panose="020F0502020204030204" pitchFamily="34" charset="0"/>
                <a:cs typeface="Calibri" panose="020F0502020204030204" pitchFamily="34" charset="0"/>
              </a:rPr>
              <a:t>The next few slides will address Consumer automotive trends and the opportunity's Chevron is prepared to tackle</a:t>
            </a:r>
          </a:p>
        </p:txBody>
      </p:sp>
    </p:spTree>
    <p:extLst>
      <p:ext uri="{BB962C8B-B14F-4D97-AF65-F5344CB8AC3E}">
        <p14:creationId xmlns:p14="http://schemas.microsoft.com/office/powerpoint/2010/main" val="1099044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evron_PPT_WS_White">
  <a:themeElements>
    <a:clrScheme name="chevron">
      <a:dk1>
        <a:sysClr val="windowText" lastClr="000000"/>
      </a:dk1>
      <a:lt1>
        <a:sysClr val="window" lastClr="FFFFFF"/>
      </a:lt1>
      <a:dk2>
        <a:srgbClr val="0B2D71"/>
      </a:dk2>
      <a:lt2>
        <a:srgbClr val="009DD9"/>
      </a:lt2>
      <a:accent1>
        <a:srgbClr val="0066B2"/>
      </a:accent1>
      <a:accent2>
        <a:srgbClr val="00708C"/>
      </a:accent2>
      <a:accent3>
        <a:srgbClr val="769231"/>
      </a:accent3>
      <a:accent4>
        <a:srgbClr val="97002E"/>
      </a:accent4>
      <a:accent5>
        <a:srgbClr val="E5601F"/>
      </a:accent5>
      <a:accent6>
        <a:srgbClr val="751269"/>
      </a:accent6>
      <a:hlink>
        <a:srgbClr val="009DD9"/>
      </a:hlink>
      <a:folHlink>
        <a:srgbClr val="0B2D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Dark blue">
      <a:srgbClr val="0B2D71"/>
    </a:custClr>
    <a:custClr name="Medium blue">
      <a:srgbClr val="0066B2"/>
    </a:custClr>
    <a:custClr name="Light blue">
      <a:srgbClr val="009DD9"/>
    </a:custClr>
    <a:custClr name="Dark teal">
      <a:srgbClr val="003653"/>
    </a:custClr>
    <a:custClr name="Medium teal">
      <a:srgbClr val="00708C"/>
    </a:custClr>
    <a:custClr name="Light teal">
      <a:srgbClr val="00B2BD"/>
    </a:custClr>
    <a:custClr name="Dark green">
      <a:srgbClr val="444B0D"/>
    </a:custClr>
    <a:custClr name="Medium green">
      <a:srgbClr val="769231"/>
    </a:custClr>
    <a:custClr name="Light green">
      <a:srgbClr val="B2CC34"/>
    </a:custClr>
    <a:custClr name="Dark red">
      <a:srgbClr val="58001C"/>
    </a:custClr>
    <a:custClr name="Medium red">
      <a:srgbClr val="97002E"/>
    </a:custClr>
    <a:custClr name="Light red">
      <a:srgbClr val="E21836"/>
    </a:custClr>
    <a:custClr name="Dark orange">
      <a:srgbClr val="711B00"/>
    </a:custClr>
    <a:custClr name="Medium orange">
      <a:srgbClr val="E5601F"/>
    </a:custClr>
    <a:custClr name="Light orange">
      <a:srgbClr val="FAAB18"/>
    </a:custClr>
    <a:custClr name="Dark purple">
      <a:srgbClr val="3A0D36"/>
    </a:custClr>
    <a:custClr name="Medium purple">
      <a:srgbClr val="751269"/>
    </a:custClr>
    <a:custClr name="Light purple">
      <a:srgbClr val="BA3093"/>
    </a:custClr>
    <a:custClr name="Black">
      <a:srgbClr val="000000"/>
    </a:custClr>
    <a:custClr name="Dark gray">
      <a:srgbClr val="6B6D6F"/>
    </a:custClr>
    <a:custClr name="Medium gray">
      <a:srgbClr val="8C8F93"/>
    </a:custClr>
    <a:custClr name="Light gray">
      <a:srgbClr val="DBDCDD"/>
    </a:custClr>
    <a:custClr name="Background gray">
      <a:srgbClr val="EDEDEE"/>
    </a:custClr>
  </a:custClrLst>
  <a:extLst>
    <a:ext uri="{05A4C25C-085E-4340-85A3-A5531E510DB2}">
      <thm15:themeFamily xmlns:thm15="http://schemas.microsoft.com/office/thememl/2012/main" name="Chevron 2020 template new.potx" id="{0420DB09-2888-4BF3-88D8-50499BE38436}" vid="{D5511822-F7D7-4D75-887D-E30F7F01F1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124DC199BAD240AE5C86757F23A378" ma:contentTypeVersion="16" ma:contentTypeDescription="Create a new document." ma:contentTypeScope="" ma:versionID="cb48918adfcef87161ba27b5e1ec65de">
  <xsd:schema xmlns:xsd="http://www.w3.org/2001/XMLSchema" xmlns:xs="http://www.w3.org/2001/XMLSchema" xmlns:p="http://schemas.microsoft.com/office/2006/metadata/properties" xmlns:ns2="53b7c027-e93b-44b7-bf09-830e9f61eaa0" xmlns:ns3="588a2ab9-90a0-4a2d-8135-ab7bfe566fdd" targetNamespace="http://schemas.microsoft.com/office/2006/metadata/properties" ma:root="true" ma:fieldsID="1b3d014525cf0e481e720b9114ae285d" ns2:_="" ns3:_="">
    <xsd:import namespace="53b7c027-e93b-44b7-bf09-830e9f61eaa0"/>
    <xsd:import namespace="588a2ab9-90a0-4a2d-8135-ab7bfe566f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7c027-e93b-44b7-bf09-830e9f61e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2348a0-ce81-4631-ad02-f999ee87ed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8a2ab9-90a0-4a2d-8135-ab7bfe566fd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9ad8cc9-66e7-43da-a634-8e4e674dfcc3}" ma:internalName="TaxCatchAll" ma:showField="CatchAllData" ma:web="588a2ab9-90a0-4a2d-8135-ab7bfe566f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88a2ab9-90a0-4a2d-8135-ab7bfe566fdd" xsi:nil="true"/>
    <lcf76f155ced4ddcb4097134ff3c332f xmlns="53b7c027-e93b-44b7-bf09-830e9f61ea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1C4106-8C70-4AC7-B489-F1154292136E}">
  <ds:schemaRefs>
    <ds:schemaRef ds:uri="http://schemas.microsoft.com/sharepoint/v3/contenttype/forms"/>
  </ds:schemaRefs>
</ds:datastoreItem>
</file>

<file path=customXml/itemProps2.xml><?xml version="1.0" encoding="utf-8"?>
<ds:datastoreItem xmlns:ds="http://schemas.openxmlformats.org/officeDocument/2006/customXml" ds:itemID="{0847D86D-CC15-4DBF-B9C4-41B7CC216095}"/>
</file>

<file path=customXml/itemProps3.xml><?xml version="1.0" encoding="utf-8"?>
<ds:datastoreItem xmlns:ds="http://schemas.openxmlformats.org/officeDocument/2006/customXml" ds:itemID="{F94A5252-8802-4E48-8FAD-001FDEC0A6C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570</TotalTime>
  <Words>1743</Words>
  <Application>Microsoft Office PowerPoint</Application>
  <PresentationFormat>Widescreen</PresentationFormat>
  <Paragraphs>153</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Consolas</vt:lpstr>
      <vt:lpstr>Ebrima</vt:lpstr>
      <vt:lpstr>Symbol</vt:lpstr>
      <vt:lpstr>Office Theme</vt:lpstr>
      <vt:lpstr>Chevron_PPT_WS_White</vt:lpstr>
      <vt:lpstr>Meineke MDA Vendor Appreciation  Orlando, FL 2022</vt:lpstr>
      <vt:lpstr>Meineke Agenda </vt:lpstr>
      <vt:lpstr>2023 New Pricing Structure</vt:lpstr>
      <vt:lpstr>2023 Price Decrease</vt:lpstr>
      <vt:lpstr>PowerPoint Presentation</vt:lpstr>
      <vt:lpstr>EV Movement</vt:lpstr>
      <vt:lpstr>EV Movement</vt:lpstr>
      <vt:lpstr>EV Movement</vt:lpstr>
      <vt:lpstr>EV Movement</vt:lpstr>
      <vt:lpstr>EV Movement</vt:lpstr>
      <vt:lpstr>EV Movement</vt:lpstr>
      <vt:lpstr>EV Movement</vt:lpstr>
      <vt:lpstr>EV Movement</vt:lpstr>
      <vt:lpstr>Future Havoline EV™ Products </vt:lpstr>
      <vt:lpstr>EV Movement</vt:lpstr>
      <vt:lpstr>Thanks for your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Meineke</dc:title>
  <dc:creator>Collins, Steve P</dc:creator>
  <cp:lastModifiedBy>Collins, Steve P</cp:lastModifiedBy>
  <cp:revision>23</cp:revision>
  <dcterms:created xsi:type="dcterms:W3CDTF">2020-07-15T17:22:45Z</dcterms:created>
  <dcterms:modified xsi:type="dcterms:W3CDTF">2022-12-11T20:26:54Z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4db608-ddec-4a44-8ad7-7d5a79b7448e_Enabled">
    <vt:lpwstr>true</vt:lpwstr>
  </property>
  <property fmtid="{D5CDD505-2E9C-101B-9397-08002B2CF9AE}" pid="3" name="MSIP_Label_6e4db608-ddec-4a44-8ad7-7d5a79b7448e_SetDate">
    <vt:lpwstr>2020-11-12T17:02:34Z</vt:lpwstr>
  </property>
  <property fmtid="{D5CDD505-2E9C-101B-9397-08002B2CF9AE}" pid="4" name="MSIP_Label_6e4db608-ddec-4a44-8ad7-7d5a79b7448e_Method">
    <vt:lpwstr>Standard</vt:lpwstr>
  </property>
  <property fmtid="{D5CDD505-2E9C-101B-9397-08002B2CF9AE}" pid="5" name="MSIP_Label_6e4db608-ddec-4a44-8ad7-7d5a79b7448e_Name">
    <vt:lpwstr>Internal</vt:lpwstr>
  </property>
  <property fmtid="{D5CDD505-2E9C-101B-9397-08002B2CF9AE}" pid="6" name="MSIP_Label_6e4db608-ddec-4a44-8ad7-7d5a79b7448e_SiteId">
    <vt:lpwstr>fd799da1-bfc1-4234-a91c-72b3a1cb9e26</vt:lpwstr>
  </property>
  <property fmtid="{D5CDD505-2E9C-101B-9397-08002B2CF9AE}" pid="7" name="MSIP_Label_6e4db608-ddec-4a44-8ad7-7d5a79b7448e_ActionId">
    <vt:lpwstr>bf0772c3-fc8d-4bf5-b4f0-774e07736b38</vt:lpwstr>
  </property>
  <property fmtid="{D5CDD505-2E9C-101B-9397-08002B2CF9AE}" pid="8" name="MSIP_Label_6e4db608-ddec-4a44-8ad7-7d5a79b7448e_ContentBits">
    <vt:lpwstr>0</vt:lpwstr>
  </property>
</Properties>
</file>