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6" r:id="rId5"/>
  </p:sldMasterIdLst>
  <p:notesMasterIdLst>
    <p:notesMasterId r:id="rId24"/>
  </p:notesMasterIdLst>
  <p:handoutMasterIdLst>
    <p:handoutMasterId r:id="rId25"/>
  </p:handoutMasterIdLst>
  <p:sldIdLst>
    <p:sldId id="257" r:id="rId6"/>
    <p:sldId id="2477" r:id="rId7"/>
    <p:sldId id="11005" r:id="rId8"/>
    <p:sldId id="10999" r:id="rId9"/>
    <p:sldId id="2535" r:id="rId10"/>
    <p:sldId id="2486" r:id="rId11"/>
    <p:sldId id="11000" r:id="rId12"/>
    <p:sldId id="11001" r:id="rId13"/>
    <p:sldId id="10955" r:id="rId14"/>
    <p:sldId id="10995" r:id="rId15"/>
    <p:sldId id="10817" r:id="rId16"/>
    <p:sldId id="11002" r:id="rId17"/>
    <p:sldId id="10996" r:id="rId18"/>
    <p:sldId id="11006" r:id="rId19"/>
    <p:sldId id="11007" r:id="rId20"/>
    <p:sldId id="2565" r:id="rId21"/>
    <p:sldId id="10994" r:id="rId22"/>
    <p:sldId id="60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43913A-65B6-4D6B-AC9D-D8490812D6D7}">
          <p14:sldIdLst>
            <p14:sldId id="257"/>
            <p14:sldId id="2477"/>
            <p14:sldId id="11005"/>
            <p14:sldId id="10999"/>
            <p14:sldId id="2535"/>
            <p14:sldId id="2486"/>
            <p14:sldId id="11000"/>
            <p14:sldId id="11001"/>
            <p14:sldId id="10955"/>
            <p14:sldId id="10995"/>
            <p14:sldId id="10817"/>
            <p14:sldId id="11002"/>
            <p14:sldId id="10996"/>
            <p14:sldId id="11006"/>
            <p14:sldId id="11007"/>
            <p14:sldId id="2565"/>
            <p14:sldId id="10994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6400"/>
    <a:srgbClr val="003300"/>
    <a:srgbClr val="225D38"/>
    <a:srgbClr val="969696"/>
    <a:srgbClr val="336600"/>
    <a:srgbClr val="1B8D51"/>
    <a:srgbClr val="4F9E00"/>
    <a:srgbClr val="56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5226" autoAdjust="0"/>
  </p:normalViewPr>
  <p:slideViewPr>
    <p:cSldViewPr snapToGrid="0">
      <p:cViewPr varScale="1">
        <p:scale>
          <a:sx n="143" d="100"/>
          <a:sy n="143" d="100"/>
        </p:scale>
        <p:origin x="594" y="120"/>
      </p:cViewPr>
      <p:guideLst>
        <p:guide orient="horz" pos="1620"/>
        <p:guide pos="2880"/>
        <p:guide pos="158"/>
        <p:guide pos="5602"/>
      </p:guideLst>
    </p:cSldViewPr>
  </p:slideViewPr>
  <p:outlineViewPr>
    <p:cViewPr>
      <p:scale>
        <a:sx n="100" d="100"/>
        <a:sy n="100" d="100"/>
      </p:scale>
      <p:origin x="0" y="-103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3"/>
            </a:solidFill>
            <a:ln>
              <a:solidFill>
                <a:srgbClr val="2C7849"/>
              </a:solidFill>
            </a:ln>
          </c:spPr>
          <c:explosion val="5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rgbClr val="2C78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F-48A0-A657-CE57390EE1A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2C78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F-48A0-A657-CE57390EE1AB}"/>
              </c:ext>
            </c:extLst>
          </c:dPt>
          <c:val>
            <c:numRef>
              <c:f>Sheet1!$A$2:$A$3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7F-48A0-A657-CE57390EE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6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5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9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3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5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8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Marketing_Plan_0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01D94-23F2-4349-B3FB-C3E714F43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81550"/>
            <a:ext cx="1143000" cy="1832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495984-7D24-4D47-8433-DA5812EAE863}"/>
              </a:ext>
            </a:extLst>
          </p:cNvPr>
          <p:cNvSpPr/>
          <p:nvPr userDrawn="1"/>
        </p:nvSpPr>
        <p:spPr>
          <a:xfrm>
            <a:off x="152400" y="4816112"/>
            <a:ext cx="5593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BUDDERFLY  •  Company 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3D5EC-69C7-0847-8646-345C51FA9347}"/>
              </a:ext>
            </a:extLst>
          </p:cNvPr>
          <p:cNvSpPr txBox="1"/>
          <p:nvPr userDrawn="1"/>
        </p:nvSpPr>
        <p:spPr>
          <a:xfrm>
            <a:off x="7391400" y="4839286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122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4533"/>
            <a:ext cx="7772400" cy="745068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85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EFD5-0932-450F-AB22-0F0193AA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9FFF7-7155-414E-B463-A086EDD01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C3E88-ECED-408A-A5A7-C6E6C3F6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480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4533"/>
            <a:ext cx="7772400" cy="745068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0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4533"/>
            <a:ext cx="7772400" cy="745068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674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4533"/>
            <a:ext cx="7772400" cy="745068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80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98517"/>
            <a:ext cx="4038600" cy="37904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8517"/>
            <a:ext cx="4038600" cy="379041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5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194"/>
            <a:ext cx="8229600" cy="348149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28011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7832"/>
            <a:ext cx="4040188" cy="33867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728011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207832"/>
            <a:ext cx="4041775" cy="33867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9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22029" y="4714098"/>
            <a:ext cx="0" cy="27384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AN_4CP.png">
            <a:extLst>
              <a:ext uri="{FF2B5EF4-FFF2-40B4-BE49-F238E27FC236}">
                <a16:creationId xmlns:a16="http://schemas.microsoft.com/office/drawing/2014/main" id="{2F376BC7-5F6E-4EEB-A093-58EB6D236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43" y="4722656"/>
            <a:ext cx="692519" cy="3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81229" y="4714098"/>
            <a:ext cx="0" cy="27384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128" y="4575058"/>
            <a:ext cx="1430989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8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185"/>
            <a:ext cx="5486400" cy="42505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19" y="1100667"/>
            <a:ext cx="8263467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281229" y="4714098"/>
            <a:ext cx="0" cy="27384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128" y="4575058"/>
            <a:ext cx="1430989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ing_Plan_0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9144001" cy="3333750"/>
          </a:xfrm>
          <a:custGeom>
            <a:avLst/>
            <a:gdLst>
              <a:gd name="connsiteX0" fmla="*/ 1 w 9144001"/>
              <a:gd name="connsiteY0" fmla="*/ 0 h 2797810"/>
              <a:gd name="connsiteX1" fmla="*/ 9144000 w 9144001"/>
              <a:gd name="connsiteY1" fmla="*/ 0 h 2797810"/>
              <a:gd name="connsiteX2" fmla="*/ 9144000 w 9144001"/>
              <a:gd name="connsiteY2" fmla="*/ 211122 h 2797810"/>
              <a:gd name="connsiteX3" fmla="*/ 9144001 w 9144001"/>
              <a:gd name="connsiteY3" fmla="*/ 211122 h 2797810"/>
              <a:gd name="connsiteX4" fmla="*/ 9144001 w 9144001"/>
              <a:gd name="connsiteY4" fmla="*/ 2586688 h 2797810"/>
              <a:gd name="connsiteX5" fmla="*/ 9144000 w 9144001"/>
              <a:gd name="connsiteY5" fmla="*/ 2586688 h 2797810"/>
              <a:gd name="connsiteX6" fmla="*/ 9144000 w 9144001"/>
              <a:gd name="connsiteY6" fmla="*/ 2797810 h 2797810"/>
              <a:gd name="connsiteX7" fmla="*/ 1 w 9144001"/>
              <a:gd name="connsiteY7" fmla="*/ 2797810 h 2797810"/>
              <a:gd name="connsiteX8" fmla="*/ 1 w 9144001"/>
              <a:gd name="connsiteY8" fmla="*/ 2586688 h 2797810"/>
              <a:gd name="connsiteX9" fmla="*/ 1 w 9144001"/>
              <a:gd name="connsiteY9" fmla="*/ 1868472 h 2797810"/>
              <a:gd name="connsiteX10" fmla="*/ 0 w 9144001"/>
              <a:gd name="connsiteY10" fmla="*/ 1868472 h 2797810"/>
              <a:gd name="connsiteX11" fmla="*/ 0 w 9144001"/>
              <a:gd name="connsiteY11" fmla="*/ 552435 h 2797810"/>
              <a:gd name="connsiteX12" fmla="*/ 1 w 9144001"/>
              <a:gd name="connsiteY12" fmla="*/ 552435 h 2797810"/>
              <a:gd name="connsiteX13" fmla="*/ 1 w 9144001"/>
              <a:gd name="connsiteY13" fmla="*/ 211122 h 279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1" h="2797810">
                <a:moveTo>
                  <a:pt x="1" y="0"/>
                </a:moveTo>
                <a:lnTo>
                  <a:pt x="9144000" y="0"/>
                </a:lnTo>
                <a:lnTo>
                  <a:pt x="9144000" y="211122"/>
                </a:lnTo>
                <a:lnTo>
                  <a:pt x="9144001" y="211122"/>
                </a:lnTo>
                <a:lnTo>
                  <a:pt x="9144001" y="2586688"/>
                </a:lnTo>
                <a:lnTo>
                  <a:pt x="9144000" y="2586688"/>
                </a:lnTo>
                <a:lnTo>
                  <a:pt x="9144000" y="2797810"/>
                </a:lnTo>
                <a:lnTo>
                  <a:pt x="1" y="2797810"/>
                </a:lnTo>
                <a:lnTo>
                  <a:pt x="1" y="2586688"/>
                </a:lnTo>
                <a:lnTo>
                  <a:pt x="1" y="1868472"/>
                </a:lnTo>
                <a:lnTo>
                  <a:pt x="0" y="1868472"/>
                </a:lnTo>
                <a:lnTo>
                  <a:pt x="0" y="552435"/>
                </a:lnTo>
                <a:lnTo>
                  <a:pt x="1" y="552435"/>
                </a:lnTo>
                <a:lnTo>
                  <a:pt x="1" y="211122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E66AC-1E40-164D-BA9D-C486313D5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81550"/>
            <a:ext cx="1143000" cy="1832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E99C36-EDBC-DC48-BAC0-4A2A015C2F97}"/>
              </a:ext>
            </a:extLst>
          </p:cNvPr>
          <p:cNvSpPr/>
          <p:nvPr userDrawn="1"/>
        </p:nvSpPr>
        <p:spPr>
          <a:xfrm>
            <a:off x="152400" y="4816112"/>
            <a:ext cx="5593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BUDDERFLY  • 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42655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281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9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07F2B-606F-43D2-B917-0AD7A7F851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DD717-A64B-4FD6-B501-969A2C9A4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8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ing_Plan_0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 TWO 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A99C1-BAEF-F244-990A-48899F4AF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81550"/>
            <a:ext cx="1143000" cy="18320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AD2BB5-C2E5-1149-AD63-A62CC96B563B}"/>
              </a:ext>
            </a:extLst>
          </p:cNvPr>
          <p:cNvGrpSpPr/>
          <p:nvPr userDrawn="1"/>
        </p:nvGrpSpPr>
        <p:grpSpPr>
          <a:xfrm>
            <a:off x="4110838" y="1010248"/>
            <a:ext cx="908685" cy="37502"/>
            <a:chOff x="5775554" y="3550610"/>
            <a:chExt cx="1211580" cy="1036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A9613A-4C9F-154D-901B-156E63DCBDE3}"/>
                </a:ext>
              </a:extLst>
            </p:cNvPr>
            <p:cNvSpPr/>
            <p:nvPr/>
          </p:nvSpPr>
          <p:spPr bwMode="auto">
            <a:xfrm rot="10800000">
              <a:off x="5775554" y="3550610"/>
              <a:ext cx="223343" cy="103652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B4889F-C232-7C45-8B7C-3CFAD329D2E7}"/>
                </a:ext>
              </a:extLst>
            </p:cNvPr>
            <p:cNvSpPr/>
            <p:nvPr/>
          </p:nvSpPr>
          <p:spPr bwMode="auto">
            <a:xfrm rot="10800000">
              <a:off x="5973201" y="3550610"/>
              <a:ext cx="223343" cy="103652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49A040-98FD-DA45-ADAE-B5016AE9DAA9}"/>
                </a:ext>
              </a:extLst>
            </p:cNvPr>
            <p:cNvSpPr/>
            <p:nvPr/>
          </p:nvSpPr>
          <p:spPr bwMode="auto">
            <a:xfrm rot="10800000">
              <a:off x="6170848" y="3550610"/>
              <a:ext cx="223343" cy="103652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098B8D-89D7-7143-89F3-AC734FCF5F06}"/>
                </a:ext>
              </a:extLst>
            </p:cNvPr>
            <p:cNvSpPr/>
            <p:nvPr/>
          </p:nvSpPr>
          <p:spPr bwMode="auto">
            <a:xfrm rot="10800000">
              <a:off x="6368495" y="3550610"/>
              <a:ext cx="223343" cy="103652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55CE2F1-B949-0D4F-A877-DFCC2F9BF753}"/>
                </a:ext>
              </a:extLst>
            </p:cNvPr>
            <p:cNvSpPr/>
            <p:nvPr/>
          </p:nvSpPr>
          <p:spPr bwMode="auto">
            <a:xfrm rot="10800000">
              <a:off x="6566142" y="3550610"/>
              <a:ext cx="223343" cy="10365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8D35A1-93F3-7E48-ACF6-6BFD2CF6D27A}"/>
                </a:ext>
              </a:extLst>
            </p:cNvPr>
            <p:cNvSpPr/>
            <p:nvPr/>
          </p:nvSpPr>
          <p:spPr bwMode="auto">
            <a:xfrm rot="10800000">
              <a:off x="6763791" y="3550610"/>
              <a:ext cx="223343" cy="10365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549117-F4DA-0441-ABDD-9199E8D65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2436" y="4740971"/>
            <a:ext cx="733764" cy="2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3912-3DC8-5D45-825F-101929189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58DC0-3B4A-8644-AD3E-619B003E7628}"/>
              </a:ext>
            </a:extLst>
          </p:cNvPr>
          <p:cNvSpPr/>
          <p:nvPr userDrawn="1"/>
        </p:nvSpPr>
        <p:spPr>
          <a:xfrm>
            <a:off x="152400" y="4816112"/>
            <a:ext cx="5593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BUDDERFLY  •  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795566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ing_Plan_00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5029199" y="1637529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2743199" y="1637529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57199" y="1637529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637529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bIns="45720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946A9-E837-F749-9448-B851E7510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81550"/>
            <a:ext cx="1143000" cy="183204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92DC2F1B-99BC-1346-A19C-0E3B49164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C2711-DC9E-3049-AFF3-7A4CADDB8108}"/>
              </a:ext>
            </a:extLst>
          </p:cNvPr>
          <p:cNvGrpSpPr/>
          <p:nvPr userDrawn="1"/>
        </p:nvGrpSpPr>
        <p:grpSpPr>
          <a:xfrm>
            <a:off x="4110838" y="778110"/>
            <a:ext cx="908685" cy="37502"/>
            <a:chOff x="5775554" y="3550610"/>
            <a:chExt cx="1211580" cy="1036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C03337D-CBDF-6C48-8336-D57E00F8F474}"/>
                </a:ext>
              </a:extLst>
            </p:cNvPr>
            <p:cNvSpPr/>
            <p:nvPr/>
          </p:nvSpPr>
          <p:spPr bwMode="auto">
            <a:xfrm rot="10800000">
              <a:off x="5775554" y="3550610"/>
              <a:ext cx="223343" cy="103652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3A65A1-A802-E145-BBE1-B09D6F7EB70A}"/>
                </a:ext>
              </a:extLst>
            </p:cNvPr>
            <p:cNvSpPr/>
            <p:nvPr/>
          </p:nvSpPr>
          <p:spPr bwMode="auto">
            <a:xfrm rot="10800000">
              <a:off x="5973201" y="3550610"/>
              <a:ext cx="223343" cy="103652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0ABB3B-42F7-C441-A81C-A06A5C54339A}"/>
                </a:ext>
              </a:extLst>
            </p:cNvPr>
            <p:cNvSpPr/>
            <p:nvPr/>
          </p:nvSpPr>
          <p:spPr bwMode="auto">
            <a:xfrm rot="10800000">
              <a:off x="6170848" y="3550610"/>
              <a:ext cx="223343" cy="103652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9F9A1F-BA99-6448-B60F-833837E3EB98}"/>
                </a:ext>
              </a:extLst>
            </p:cNvPr>
            <p:cNvSpPr/>
            <p:nvPr/>
          </p:nvSpPr>
          <p:spPr bwMode="auto">
            <a:xfrm rot="10800000">
              <a:off x="6368495" y="3550610"/>
              <a:ext cx="223343" cy="103652"/>
            </a:xfrm>
            <a:prstGeom prst="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9E059F-EBC0-AB43-A59D-D0E7BACFFC2C}"/>
                </a:ext>
              </a:extLst>
            </p:cNvPr>
            <p:cNvSpPr/>
            <p:nvPr/>
          </p:nvSpPr>
          <p:spPr bwMode="auto">
            <a:xfrm rot="10800000">
              <a:off x="6566142" y="3550610"/>
              <a:ext cx="223343" cy="10365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BC4B33-C06F-FF40-9F8E-1C246C42008C}"/>
                </a:ext>
              </a:extLst>
            </p:cNvPr>
            <p:cNvSpPr/>
            <p:nvPr/>
          </p:nvSpPr>
          <p:spPr bwMode="auto">
            <a:xfrm rot="10800000">
              <a:off x="6763791" y="3550610"/>
              <a:ext cx="223343" cy="103652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2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92F4040-EC3E-494C-8AE0-DCB67B90A5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9733"/>
            <a:ext cx="9144000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40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_Office_2.jpg">
            <a:extLst>
              <a:ext uri="{FF2B5EF4-FFF2-40B4-BE49-F238E27FC236}">
                <a16:creationId xmlns:a16="http://schemas.microsoft.com/office/drawing/2014/main" id="{A257CE88-5E1D-4CEB-BD26-CEB2E28C8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391"/>
            <a:ext cx="9155545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1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3912-3DC8-5D45-825F-101929189F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front 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180" y="4738881"/>
            <a:ext cx="281620" cy="2816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871629" y="4714098"/>
            <a:ext cx="0" cy="27384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AN_4CP.png">
            <a:extLst>
              <a:ext uri="{FF2B5EF4-FFF2-40B4-BE49-F238E27FC236}">
                <a16:creationId xmlns:a16="http://schemas.microsoft.com/office/drawing/2014/main" id="{492853C5-3309-4F1D-ACF7-9991A7C53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43" y="4722656"/>
            <a:ext cx="692519" cy="3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5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7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4.tif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926069-8592-3346-B084-40364805B56D}"/>
              </a:ext>
            </a:extLst>
          </p:cNvPr>
          <p:cNvSpPr txBox="1"/>
          <p:nvPr userDrawn="1"/>
        </p:nvSpPr>
        <p:spPr>
          <a:xfrm>
            <a:off x="7391400" y="4839286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705" r:id="rId4"/>
    <p:sldLayoutId id="2147483725" r:id="rId5"/>
  </p:sldLayoutIdLst>
  <p:transition spd="slow">
    <p:push dir="u"/>
  </p:transition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5405"/>
            <a:ext cx="8229600" cy="41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9260"/>
            <a:ext cx="8229600" cy="376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0952" y="4747151"/>
            <a:ext cx="733764" cy="2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3912-3DC8-5D45-825F-101929189F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1200" y="4747149"/>
            <a:ext cx="5535772" cy="289578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F5313-E3B1-4E21-AC70-5F4E7FB2274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8" y="4575058"/>
            <a:ext cx="1430989" cy="6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pn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st Salad Takes Action to Reduce Carbon Footprint by Partnering With  Budderfly on Energy Efficiency Upgrades - Food Industry Execu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229"/>
            <a:ext cx="9144000" cy="55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B8E921-A364-4BEB-84C2-8B1537D029B2}"/>
              </a:ext>
            </a:extLst>
          </p:cNvPr>
          <p:cNvGrpSpPr/>
          <p:nvPr/>
        </p:nvGrpSpPr>
        <p:grpSpPr>
          <a:xfrm>
            <a:off x="0" y="-128468"/>
            <a:ext cx="4035451" cy="3214731"/>
            <a:chOff x="0" y="332509"/>
            <a:chExt cx="4035451" cy="32147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9BF90-ED19-C54F-9CC6-F9BAC7CD8D9B}"/>
                </a:ext>
              </a:extLst>
            </p:cNvPr>
            <p:cNvSpPr/>
            <p:nvPr/>
          </p:nvSpPr>
          <p:spPr>
            <a:xfrm>
              <a:off x="0" y="332509"/>
              <a:ext cx="4035451" cy="32147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0" tIns="0" rIns="0" bIns="144000" anchor="b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REVOLUTIONIZING ENERGY MANAGEMENT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747A95-687B-4C47-933E-D82D94BE8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721" y="1730045"/>
              <a:ext cx="3443777" cy="6778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9A1EBB-42F4-8845-A16C-83DFD12E1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721" y="594722"/>
              <a:ext cx="1389597" cy="1189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>
            <a:extLst>
              <a:ext uri="{FF2B5EF4-FFF2-40B4-BE49-F238E27FC236}">
                <a16:creationId xmlns:a16="http://schemas.microsoft.com/office/drawing/2014/main" id="{2B0C1AE6-CF2D-46B9-986D-294C7D40F24F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>
              <a:spcBef>
                <a:spcPts val="60"/>
              </a:spcBef>
            </a:pP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BUDDERFLY MAKES YOUR EQUIPMENT ENERGY INTELLIGENT</a:t>
            </a:r>
            <a:endParaRPr lang="en-US" sz="24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10AC7-A048-496E-8ED6-2865EE849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786" y="1330526"/>
            <a:ext cx="5627547" cy="2830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5174C-D8C7-4D3E-851A-4EF9E06A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15" y="1571498"/>
            <a:ext cx="2639971" cy="22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64C2-DC1A-4943-860F-D0F2A06524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4953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COMPREHENSIVE PORTFOLIO WITH 25+ SAVINGS COMPONENTS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BC2BE35-C1F8-40EA-9415-1AFF6F13F435}"/>
              </a:ext>
            </a:extLst>
          </p:cNvPr>
          <p:cNvGrpSpPr/>
          <p:nvPr/>
        </p:nvGrpSpPr>
        <p:grpSpPr>
          <a:xfrm>
            <a:off x="330719" y="1127616"/>
            <a:ext cx="888481" cy="852032"/>
            <a:chOff x="457200" y="1347309"/>
            <a:chExt cx="888481" cy="85203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74A4C12-2902-4C1D-9B19-E4E76DCD9796}"/>
                </a:ext>
              </a:extLst>
            </p:cNvPr>
            <p:cNvGrpSpPr/>
            <p:nvPr/>
          </p:nvGrpSpPr>
          <p:grpSpPr>
            <a:xfrm>
              <a:off x="688715" y="1347309"/>
              <a:ext cx="425450" cy="425450"/>
              <a:chOff x="995312" y="1347309"/>
              <a:chExt cx="425450" cy="425450"/>
            </a:xfrm>
          </p:grpSpPr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8D2FC6D2-A57C-0F4E-B96C-C98C903C4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312" y="1347309"/>
                <a:ext cx="425450" cy="425450"/>
              </a:xfrm>
              <a:custGeom>
                <a:avLst/>
                <a:gdLst>
                  <a:gd name="T0" fmla="*/ 213 w 425"/>
                  <a:gd name="T1" fmla="*/ 0 h 425"/>
                  <a:gd name="T2" fmla="*/ 0 w 425"/>
                  <a:gd name="T3" fmla="*/ 213 h 425"/>
                  <a:gd name="T4" fmla="*/ 213 w 425"/>
                  <a:gd name="T5" fmla="*/ 425 h 425"/>
                  <a:gd name="T6" fmla="*/ 425 w 425"/>
                  <a:gd name="T7" fmla="*/ 213 h 425"/>
                  <a:gd name="T8" fmla="*/ 213 w 425"/>
                  <a:gd name="T9" fmla="*/ 0 h 425"/>
                  <a:gd name="T10" fmla="*/ 213 w 425"/>
                  <a:gd name="T11" fmla="*/ 406 h 425"/>
                  <a:gd name="T12" fmla="*/ 19 w 425"/>
                  <a:gd name="T13" fmla="*/ 213 h 425"/>
                  <a:gd name="T14" fmla="*/ 213 w 425"/>
                  <a:gd name="T15" fmla="*/ 19 h 425"/>
                  <a:gd name="T16" fmla="*/ 407 w 425"/>
                  <a:gd name="T17" fmla="*/ 213 h 425"/>
                  <a:gd name="T18" fmla="*/ 213 w 425"/>
                  <a:gd name="T19" fmla="*/ 406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0"/>
                    </a:moveTo>
                    <a:cubicBezTo>
                      <a:pt x="96" y="0"/>
                      <a:pt x="0" y="95"/>
                      <a:pt x="0" y="213"/>
                    </a:cubicBezTo>
                    <a:cubicBezTo>
                      <a:pt x="0" y="330"/>
                      <a:pt x="96" y="425"/>
                      <a:pt x="213" y="425"/>
                    </a:cubicBezTo>
                    <a:cubicBezTo>
                      <a:pt x="330" y="425"/>
                      <a:pt x="425" y="330"/>
                      <a:pt x="425" y="213"/>
                    </a:cubicBezTo>
                    <a:cubicBezTo>
                      <a:pt x="425" y="95"/>
                      <a:pt x="330" y="0"/>
                      <a:pt x="213" y="0"/>
                    </a:cubicBezTo>
                    <a:close/>
                    <a:moveTo>
                      <a:pt x="213" y="406"/>
                    </a:moveTo>
                    <a:cubicBezTo>
                      <a:pt x="106" y="406"/>
                      <a:pt x="19" y="319"/>
                      <a:pt x="19" y="213"/>
                    </a:cubicBezTo>
                    <a:cubicBezTo>
                      <a:pt x="19" y="106"/>
                      <a:pt x="106" y="19"/>
                      <a:pt x="213" y="19"/>
                    </a:cubicBezTo>
                    <a:cubicBezTo>
                      <a:pt x="320" y="19"/>
                      <a:pt x="407" y="106"/>
                      <a:pt x="407" y="213"/>
                    </a:cubicBezTo>
                    <a:cubicBezTo>
                      <a:pt x="407" y="319"/>
                      <a:pt x="320" y="406"/>
                      <a:pt x="213" y="4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1" name="Freeform 74">
                <a:extLst>
                  <a:ext uri="{FF2B5EF4-FFF2-40B4-BE49-F238E27FC236}">
                    <a16:creationId xmlns:a16="http://schemas.microsoft.com/office/drawing/2014/main" id="{1A923533-0E1B-BF4B-91AD-215A9A77A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450" y="1386997"/>
                <a:ext cx="19050" cy="44450"/>
              </a:xfrm>
              <a:custGeom>
                <a:avLst/>
                <a:gdLst>
                  <a:gd name="T0" fmla="*/ 9 w 19"/>
                  <a:gd name="T1" fmla="*/ 45 h 45"/>
                  <a:gd name="T2" fmla="*/ 19 w 19"/>
                  <a:gd name="T3" fmla="*/ 36 h 45"/>
                  <a:gd name="T4" fmla="*/ 19 w 19"/>
                  <a:gd name="T5" fmla="*/ 10 h 45"/>
                  <a:gd name="T6" fmla="*/ 9 w 19"/>
                  <a:gd name="T7" fmla="*/ 0 h 45"/>
                  <a:gd name="T8" fmla="*/ 0 w 19"/>
                  <a:gd name="T9" fmla="*/ 10 h 45"/>
                  <a:gd name="T10" fmla="*/ 0 w 19"/>
                  <a:gd name="T11" fmla="*/ 36 h 45"/>
                  <a:gd name="T12" fmla="*/ 9 w 19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5">
                    <a:moveTo>
                      <a:pt x="9" y="45"/>
                    </a:moveTo>
                    <a:cubicBezTo>
                      <a:pt x="15" y="45"/>
                      <a:pt x="19" y="41"/>
                      <a:pt x="19" y="36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5"/>
                      <a:pt x="15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1"/>
                      <a:pt x="4" y="45"/>
                      <a:pt x="9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2" name="Freeform 75">
                <a:extLst>
                  <a:ext uri="{FF2B5EF4-FFF2-40B4-BE49-F238E27FC236}">
                    <a16:creationId xmlns:a16="http://schemas.microsoft.com/office/drawing/2014/main" id="{8C327E8F-70AA-CF47-BA4E-93FB17F43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587" y="1544159"/>
                <a:ext cx="44450" cy="19050"/>
              </a:xfrm>
              <a:custGeom>
                <a:avLst/>
                <a:gdLst>
                  <a:gd name="T0" fmla="*/ 35 w 45"/>
                  <a:gd name="T1" fmla="*/ 0 h 18"/>
                  <a:gd name="T2" fmla="*/ 9 w 45"/>
                  <a:gd name="T3" fmla="*/ 0 h 18"/>
                  <a:gd name="T4" fmla="*/ 0 w 45"/>
                  <a:gd name="T5" fmla="*/ 9 h 18"/>
                  <a:gd name="T6" fmla="*/ 9 w 45"/>
                  <a:gd name="T7" fmla="*/ 18 h 18"/>
                  <a:gd name="T8" fmla="*/ 35 w 45"/>
                  <a:gd name="T9" fmla="*/ 18 h 18"/>
                  <a:gd name="T10" fmla="*/ 45 w 45"/>
                  <a:gd name="T11" fmla="*/ 9 h 18"/>
                  <a:gd name="T12" fmla="*/ 35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3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40" y="18"/>
                      <a:pt x="45" y="14"/>
                      <a:pt x="45" y="9"/>
                    </a:cubicBezTo>
                    <a:cubicBezTo>
                      <a:pt x="45" y="4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3" name="Freeform 76">
                <a:extLst>
                  <a:ext uri="{FF2B5EF4-FFF2-40B4-BE49-F238E27FC236}">
                    <a16:creationId xmlns:a16="http://schemas.microsoft.com/office/drawing/2014/main" id="{B4424C8B-26A7-9B49-BBF5-ED6AC8987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625" y="1544159"/>
                <a:ext cx="46038" cy="19050"/>
              </a:xfrm>
              <a:custGeom>
                <a:avLst/>
                <a:gdLst>
                  <a:gd name="T0" fmla="*/ 36 w 45"/>
                  <a:gd name="T1" fmla="*/ 0 h 18"/>
                  <a:gd name="T2" fmla="*/ 9 w 45"/>
                  <a:gd name="T3" fmla="*/ 0 h 18"/>
                  <a:gd name="T4" fmla="*/ 0 w 45"/>
                  <a:gd name="T5" fmla="*/ 9 h 18"/>
                  <a:gd name="T6" fmla="*/ 9 w 45"/>
                  <a:gd name="T7" fmla="*/ 18 h 18"/>
                  <a:gd name="T8" fmla="*/ 36 w 45"/>
                  <a:gd name="T9" fmla="*/ 18 h 18"/>
                  <a:gd name="T10" fmla="*/ 45 w 45"/>
                  <a:gd name="T11" fmla="*/ 9 h 18"/>
                  <a:gd name="T12" fmla="*/ 36 w 4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8">
                    <a:moveTo>
                      <a:pt x="3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1" y="18"/>
                      <a:pt x="45" y="14"/>
                      <a:pt x="45" y="9"/>
                    </a:cubicBezTo>
                    <a:cubicBezTo>
                      <a:pt x="45" y="4"/>
                      <a:pt x="41" y="0"/>
                      <a:pt x="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4" name="Freeform 77">
                <a:extLst>
                  <a:ext uri="{FF2B5EF4-FFF2-40B4-BE49-F238E27FC236}">
                    <a16:creationId xmlns:a16="http://schemas.microsoft.com/office/drawing/2014/main" id="{C0C49179-99D7-6149-90FE-41CFAC3BE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037" y="1445734"/>
                <a:ext cx="41275" cy="39688"/>
              </a:xfrm>
              <a:custGeom>
                <a:avLst/>
                <a:gdLst>
                  <a:gd name="T0" fmla="*/ 31 w 41"/>
                  <a:gd name="T1" fmla="*/ 40 h 40"/>
                  <a:gd name="T2" fmla="*/ 37 w 41"/>
                  <a:gd name="T3" fmla="*/ 37 h 40"/>
                  <a:gd name="T4" fmla="*/ 37 w 41"/>
                  <a:gd name="T5" fmla="*/ 24 h 40"/>
                  <a:gd name="T6" fmla="*/ 17 w 41"/>
                  <a:gd name="T7" fmla="*/ 3 h 40"/>
                  <a:gd name="T8" fmla="*/ 3 w 41"/>
                  <a:gd name="T9" fmla="*/ 3 h 40"/>
                  <a:gd name="T10" fmla="*/ 3 w 41"/>
                  <a:gd name="T11" fmla="*/ 16 h 40"/>
                  <a:gd name="T12" fmla="*/ 24 w 41"/>
                  <a:gd name="T13" fmla="*/ 37 h 40"/>
                  <a:gd name="T14" fmla="*/ 31 w 41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0">
                    <a:moveTo>
                      <a:pt x="31" y="40"/>
                    </a:moveTo>
                    <a:cubicBezTo>
                      <a:pt x="33" y="40"/>
                      <a:pt x="35" y="39"/>
                      <a:pt x="37" y="37"/>
                    </a:cubicBezTo>
                    <a:cubicBezTo>
                      <a:pt x="41" y="33"/>
                      <a:pt x="41" y="27"/>
                      <a:pt x="37" y="2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3" y="0"/>
                      <a:pt x="7" y="0"/>
                      <a:pt x="3" y="3"/>
                    </a:cubicBezTo>
                    <a:cubicBezTo>
                      <a:pt x="0" y="7"/>
                      <a:pt x="0" y="13"/>
                      <a:pt x="3" y="16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6" y="39"/>
                      <a:pt x="28" y="40"/>
                      <a:pt x="3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5" name="Freeform 78">
                <a:extLst>
                  <a:ext uri="{FF2B5EF4-FFF2-40B4-BE49-F238E27FC236}">
                    <a16:creationId xmlns:a16="http://schemas.microsoft.com/office/drawing/2014/main" id="{D07AF400-8234-6F49-93D3-E22A816A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937" y="1621947"/>
                <a:ext cx="39688" cy="39688"/>
              </a:xfrm>
              <a:custGeom>
                <a:avLst/>
                <a:gdLst>
                  <a:gd name="T0" fmla="*/ 17 w 40"/>
                  <a:gd name="T1" fmla="*/ 4 h 40"/>
                  <a:gd name="T2" fmla="*/ 3 w 40"/>
                  <a:gd name="T3" fmla="*/ 4 h 40"/>
                  <a:gd name="T4" fmla="*/ 3 w 40"/>
                  <a:gd name="T5" fmla="*/ 17 h 40"/>
                  <a:gd name="T6" fmla="*/ 23 w 40"/>
                  <a:gd name="T7" fmla="*/ 37 h 40"/>
                  <a:gd name="T8" fmla="*/ 30 w 40"/>
                  <a:gd name="T9" fmla="*/ 40 h 40"/>
                  <a:gd name="T10" fmla="*/ 36 w 40"/>
                  <a:gd name="T11" fmla="*/ 37 h 40"/>
                  <a:gd name="T12" fmla="*/ 36 w 40"/>
                  <a:gd name="T13" fmla="*/ 24 h 40"/>
                  <a:gd name="T14" fmla="*/ 17 w 40"/>
                  <a:gd name="T1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17" y="4"/>
                    </a:moveTo>
                    <a:cubicBezTo>
                      <a:pt x="13" y="0"/>
                      <a:pt x="7" y="0"/>
                      <a:pt x="3" y="4"/>
                    </a:cubicBezTo>
                    <a:cubicBezTo>
                      <a:pt x="0" y="8"/>
                      <a:pt x="0" y="14"/>
                      <a:pt x="3" y="1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5" y="39"/>
                      <a:pt x="27" y="40"/>
                      <a:pt x="30" y="40"/>
                    </a:cubicBezTo>
                    <a:cubicBezTo>
                      <a:pt x="32" y="40"/>
                      <a:pt x="35" y="39"/>
                      <a:pt x="36" y="37"/>
                    </a:cubicBezTo>
                    <a:cubicBezTo>
                      <a:pt x="40" y="33"/>
                      <a:pt x="40" y="27"/>
                      <a:pt x="36" y="24"/>
                    </a:cubicBezTo>
                    <a:lnTo>
                      <a:pt x="17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6" name="Freeform 79">
                <a:extLst>
                  <a:ext uri="{FF2B5EF4-FFF2-40B4-BE49-F238E27FC236}">
                    <a16:creationId xmlns:a16="http://schemas.microsoft.com/office/drawing/2014/main" id="{3EFB1BB9-FC10-7647-97B2-DB1ABDA82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00" y="1437797"/>
                <a:ext cx="41275" cy="41275"/>
              </a:xfrm>
              <a:custGeom>
                <a:avLst/>
                <a:gdLst>
                  <a:gd name="T0" fmla="*/ 17 w 41"/>
                  <a:gd name="T1" fmla="*/ 38 h 40"/>
                  <a:gd name="T2" fmla="*/ 38 w 41"/>
                  <a:gd name="T3" fmla="*/ 17 h 40"/>
                  <a:gd name="T4" fmla="*/ 38 w 41"/>
                  <a:gd name="T5" fmla="*/ 4 h 40"/>
                  <a:gd name="T6" fmla="*/ 25 w 41"/>
                  <a:gd name="T7" fmla="*/ 4 h 40"/>
                  <a:gd name="T8" fmla="*/ 4 w 41"/>
                  <a:gd name="T9" fmla="*/ 24 h 40"/>
                  <a:gd name="T10" fmla="*/ 4 w 41"/>
                  <a:gd name="T11" fmla="*/ 38 h 40"/>
                  <a:gd name="T12" fmla="*/ 11 w 41"/>
                  <a:gd name="T13" fmla="*/ 40 h 40"/>
                  <a:gd name="T14" fmla="*/ 17 w 41"/>
                  <a:gd name="T15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40">
                    <a:moveTo>
                      <a:pt x="17" y="38"/>
                    </a:moveTo>
                    <a:cubicBezTo>
                      <a:pt x="38" y="17"/>
                      <a:pt x="38" y="17"/>
                      <a:pt x="38" y="17"/>
                    </a:cubicBezTo>
                    <a:cubicBezTo>
                      <a:pt x="41" y="13"/>
                      <a:pt x="41" y="7"/>
                      <a:pt x="38" y="4"/>
                    </a:cubicBezTo>
                    <a:cubicBezTo>
                      <a:pt x="34" y="0"/>
                      <a:pt x="28" y="0"/>
                      <a:pt x="25" y="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28"/>
                      <a:pt x="0" y="34"/>
                      <a:pt x="4" y="38"/>
                    </a:cubicBezTo>
                    <a:cubicBezTo>
                      <a:pt x="6" y="39"/>
                      <a:pt x="8" y="40"/>
                      <a:pt x="11" y="40"/>
                    </a:cubicBezTo>
                    <a:cubicBezTo>
                      <a:pt x="13" y="40"/>
                      <a:pt x="15" y="39"/>
                      <a:pt x="17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7" name="Freeform 80">
                <a:extLst>
                  <a:ext uri="{FF2B5EF4-FFF2-40B4-BE49-F238E27FC236}">
                    <a16:creationId xmlns:a16="http://schemas.microsoft.com/office/drawing/2014/main" id="{3D513DA1-9794-6041-BE37-7E98E2EEF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387" y="1628297"/>
                <a:ext cx="39688" cy="39688"/>
              </a:xfrm>
              <a:custGeom>
                <a:avLst/>
                <a:gdLst>
                  <a:gd name="T0" fmla="*/ 23 w 40"/>
                  <a:gd name="T1" fmla="*/ 4 h 39"/>
                  <a:gd name="T2" fmla="*/ 4 w 40"/>
                  <a:gd name="T3" fmla="*/ 23 h 39"/>
                  <a:gd name="T4" fmla="*/ 4 w 40"/>
                  <a:gd name="T5" fmla="*/ 37 h 39"/>
                  <a:gd name="T6" fmla="*/ 10 w 40"/>
                  <a:gd name="T7" fmla="*/ 39 h 39"/>
                  <a:gd name="T8" fmla="*/ 17 w 40"/>
                  <a:gd name="T9" fmla="*/ 37 h 39"/>
                  <a:gd name="T10" fmla="*/ 37 w 40"/>
                  <a:gd name="T11" fmla="*/ 17 h 39"/>
                  <a:gd name="T12" fmla="*/ 37 w 40"/>
                  <a:gd name="T13" fmla="*/ 4 h 39"/>
                  <a:gd name="T14" fmla="*/ 23 w 40"/>
                  <a:gd name="T15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9">
                    <a:moveTo>
                      <a:pt x="23" y="4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0" y="27"/>
                      <a:pt x="0" y="33"/>
                      <a:pt x="4" y="37"/>
                    </a:cubicBezTo>
                    <a:cubicBezTo>
                      <a:pt x="6" y="38"/>
                      <a:pt x="8" y="39"/>
                      <a:pt x="10" y="39"/>
                    </a:cubicBezTo>
                    <a:cubicBezTo>
                      <a:pt x="13" y="39"/>
                      <a:pt x="15" y="38"/>
                      <a:pt x="17" y="3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40" y="13"/>
                      <a:pt x="40" y="7"/>
                      <a:pt x="37" y="4"/>
                    </a:cubicBezTo>
                    <a:cubicBezTo>
                      <a:pt x="33" y="0"/>
                      <a:pt x="27" y="0"/>
                      <a:pt x="2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8" name="Freeform 81">
                <a:extLst>
                  <a:ext uri="{FF2B5EF4-FFF2-40B4-BE49-F238E27FC236}">
                    <a16:creationId xmlns:a16="http://schemas.microsoft.com/office/drawing/2014/main" id="{03136D0A-A3F2-054A-9DCC-2CE434A5F0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69937" y="1490184"/>
                <a:ext cx="107950" cy="104775"/>
              </a:xfrm>
              <a:custGeom>
                <a:avLst/>
                <a:gdLst>
                  <a:gd name="T0" fmla="*/ 91 w 108"/>
                  <a:gd name="T1" fmla="*/ 4 h 105"/>
                  <a:gd name="T2" fmla="*/ 56 w 108"/>
                  <a:gd name="T3" fmla="*/ 39 h 105"/>
                  <a:gd name="T4" fmla="*/ 39 w 108"/>
                  <a:gd name="T5" fmla="*/ 34 h 105"/>
                  <a:gd name="T6" fmla="*/ 14 w 108"/>
                  <a:gd name="T7" fmla="*/ 44 h 105"/>
                  <a:gd name="T8" fmla="*/ 14 w 108"/>
                  <a:gd name="T9" fmla="*/ 95 h 105"/>
                  <a:gd name="T10" fmla="*/ 39 w 108"/>
                  <a:gd name="T11" fmla="*/ 105 h 105"/>
                  <a:gd name="T12" fmla="*/ 64 w 108"/>
                  <a:gd name="T13" fmla="*/ 95 h 105"/>
                  <a:gd name="T14" fmla="*/ 74 w 108"/>
                  <a:gd name="T15" fmla="*/ 70 h 105"/>
                  <a:gd name="T16" fmla="*/ 70 w 108"/>
                  <a:gd name="T17" fmla="*/ 52 h 105"/>
                  <a:gd name="T18" fmla="*/ 104 w 108"/>
                  <a:gd name="T19" fmla="*/ 17 h 105"/>
                  <a:gd name="T20" fmla="*/ 104 w 108"/>
                  <a:gd name="T21" fmla="*/ 4 h 105"/>
                  <a:gd name="T22" fmla="*/ 91 w 108"/>
                  <a:gd name="T23" fmla="*/ 4 h 105"/>
                  <a:gd name="T24" fmla="*/ 51 w 108"/>
                  <a:gd name="T25" fmla="*/ 82 h 105"/>
                  <a:gd name="T26" fmla="*/ 39 w 108"/>
                  <a:gd name="T27" fmla="*/ 86 h 105"/>
                  <a:gd name="T28" fmla="*/ 27 w 108"/>
                  <a:gd name="T29" fmla="*/ 82 h 105"/>
                  <a:gd name="T30" fmla="*/ 27 w 108"/>
                  <a:gd name="T31" fmla="*/ 58 h 105"/>
                  <a:gd name="T32" fmla="*/ 39 w 108"/>
                  <a:gd name="T33" fmla="*/ 53 h 105"/>
                  <a:gd name="T34" fmla="*/ 51 w 108"/>
                  <a:gd name="T35" fmla="*/ 58 h 105"/>
                  <a:gd name="T36" fmla="*/ 56 w 108"/>
                  <a:gd name="T37" fmla="*/ 70 h 105"/>
                  <a:gd name="T38" fmla="*/ 51 w 108"/>
                  <a:gd name="T39" fmla="*/ 8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8" h="105">
                    <a:moveTo>
                      <a:pt x="91" y="4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51" y="36"/>
                      <a:pt x="45" y="34"/>
                      <a:pt x="39" y="34"/>
                    </a:cubicBezTo>
                    <a:cubicBezTo>
                      <a:pt x="29" y="34"/>
                      <a:pt x="20" y="38"/>
                      <a:pt x="14" y="44"/>
                    </a:cubicBezTo>
                    <a:cubicBezTo>
                      <a:pt x="0" y="58"/>
                      <a:pt x="0" y="81"/>
                      <a:pt x="14" y="95"/>
                    </a:cubicBezTo>
                    <a:cubicBezTo>
                      <a:pt x="20" y="101"/>
                      <a:pt x="29" y="105"/>
                      <a:pt x="39" y="105"/>
                    </a:cubicBezTo>
                    <a:cubicBezTo>
                      <a:pt x="48" y="105"/>
                      <a:pt x="57" y="101"/>
                      <a:pt x="64" y="95"/>
                    </a:cubicBezTo>
                    <a:cubicBezTo>
                      <a:pt x="71" y="88"/>
                      <a:pt x="74" y="79"/>
                      <a:pt x="74" y="70"/>
                    </a:cubicBezTo>
                    <a:cubicBezTo>
                      <a:pt x="74" y="63"/>
                      <a:pt x="73" y="57"/>
                      <a:pt x="70" y="52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8" y="14"/>
                      <a:pt x="108" y="8"/>
                      <a:pt x="104" y="4"/>
                    </a:cubicBezTo>
                    <a:cubicBezTo>
                      <a:pt x="101" y="0"/>
                      <a:pt x="95" y="0"/>
                      <a:pt x="91" y="4"/>
                    </a:cubicBezTo>
                    <a:close/>
                    <a:moveTo>
                      <a:pt x="51" y="82"/>
                    </a:moveTo>
                    <a:cubicBezTo>
                      <a:pt x="48" y="85"/>
                      <a:pt x="43" y="86"/>
                      <a:pt x="39" y="86"/>
                    </a:cubicBezTo>
                    <a:cubicBezTo>
                      <a:pt x="34" y="86"/>
                      <a:pt x="30" y="85"/>
                      <a:pt x="27" y="82"/>
                    </a:cubicBezTo>
                    <a:cubicBezTo>
                      <a:pt x="20" y="75"/>
                      <a:pt x="20" y="64"/>
                      <a:pt x="27" y="58"/>
                    </a:cubicBezTo>
                    <a:cubicBezTo>
                      <a:pt x="30" y="55"/>
                      <a:pt x="34" y="53"/>
                      <a:pt x="39" y="53"/>
                    </a:cubicBezTo>
                    <a:cubicBezTo>
                      <a:pt x="43" y="53"/>
                      <a:pt x="48" y="55"/>
                      <a:pt x="51" y="58"/>
                    </a:cubicBezTo>
                    <a:cubicBezTo>
                      <a:pt x="54" y="61"/>
                      <a:pt x="56" y="65"/>
                      <a:pt x="56" y="70"/>
                    </a:cubicBezTo>
                    <a:cubicBezTo>
                      <a:pt x="56" y="74"/>
                      <a:pt x="54" y="78"/>
                      <a:pt x="51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9" name="Freeform 82">
                <a:extLst>
                  <a:ext uri="{FF2B5EF4-FFF2-40B4-BE49-F238E27FC236}">
                    <a16:creationId xmlns:a16="http://schemas.microsoft.com/office/drawing/2014/main" id="{518A8AFD-74B7-E24A-B68F-0BCEB6EF9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1362" y="1663222"/>
                <a:ext cx="134938" cy="57150"/>
              </a:xfrm>
              <a:custGeom>
                <a:avLst/>
                <a:gdLst>
                  <a:gd name="T0" fmla="*/ 114 w 136"/>
                  <a:gd name="T1" fmla="*/ 0 h 58"/>
                  <a:gd name="T2" fmla="*/ 22 w 136"/>
                  <a:gd name="T3" fmla="*/ 0 h 58"/>
                  <a:gd name="T4" fmla="*/ 0 w 136"/>
                  <a:gd name="T5" fmla="*/ 22 h 58"/>
                  <a:gd name="T6" fmla="*/ 0 w 136"/>
                  <a:gd name="T7" fmla="*/ 35 h 58"/>
                  <a:gd name="T8" fmla="*/ 22 w 136"/>
                  <a:gd name="T9" fmla="*/ 58 h 58"/>
                  <a:gd name="T10" fmla="*/ 114 w 136"/>
                  <a:gd name="T11" fmla="*/ 58 h 58"/>
                  <a:gd name="T12" fmla="*/ 136 w 136"/>
                  <a:gd name="T13" fmla="*/ 35 h 58"/>
                  <a:gd name="T14" fmla="*/ 136 w 136"/>
                  <a:gd name="T15" fmla="*/ 22 h 58"/>
                  <a:gd name="T16" fmla="*/ 114 w 136"/>
                  <a:gd name="T17" fmla="*/ 0 h 58"/>
                  <a:gd name="T18" fmla="*/ 117 w 136"/>
                  <a:gd name="T19" fmla="*/ 35 h 58"/>
                  <a:gd name="T20" fmla="*/ 114 w 136"/>
                  <a:gd name="T21" fmla="*/ 39 h 58"/>
                  <a:gd name="T22" fmla="*/ 22 w 136"/>
                  <a:gd name="T23" fmla="*/ 39 h 58"/>
                  <a:gd name="T24" fmla="*/ 18 w 136"/>
                  <a:gd name="T25" fmla="*/ 35 h 58"/>
                  <a:gd name="T26" fmla="*/ 18 w 136"/>
                  <a:gd name="T27" fmla="*/ 22 h 58"/>
                  <a:gd name="T28" fmla="*/ 22 w 136"/>
                  <a:gd name="T29" fmla="*/ 18 h 58"/>
                  <a:gd name="T30" fmla="*/ 114 w 136"/>
                  <a:gd name="T31" fmla="*/ 18 h 58"/>
                  <a:gd name="T32" fmla="*/ 117 w 136"/>
                  <a:gd name="T33" fmla="*/ 22 h 58"/>
                  <a:gd name="T34" fmla="*/ 117 w 136"/>
                  <a:gd name="T35" fmla="*/ 3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6" h="58">
                    <a:moveTo>
                      <a:pt x="11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9" y="0"/>
                      <a:pt x="0" y="9"/>
                      <a:pt x="0" y="2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8"/>
                      <a:pt x="9" y="58"/>
                      <a:pt x="22" y="58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26" y="58"/>
                      <a:pt x="136" y="48"/>
                      <a:pt x="136" y="35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6" y="9"/>
                      <a:pt x="126" y="0"/>
                      <a:pt x="114" y="0"/>
                    </a:cubicBezTo>
                    <a:close/>
                    <a:moveTo>
                      <a:pt x="117" y="35"/>
                    </a:moveTo>
                    <a:cubicBezTo>
                      <a:pt x="117" y="35"/>
                      <a:pt x="117" y="39"/>
                      <a:pt x="114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18" y="39"/>
                      <a:pt x="18" y="35"/>
                      <a:pt x="18" y="35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0"/>
                      <a:pt x="19" y="18"/>
                      <a:pt x="22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6" y="18"/>
                      <a:pt x="117" y="20"/>
                      <a:pt x="117" y="22"/>
                    </a:cubicBezTo>
                    <a:lnTo>
                      <a:pt x="117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43949CC-853A-394D-B68E-F0DAEAF51206}"/>
                </a:ext>
              </a:extLst>
            </p:cNvPr>
            <p:cNvSpPr txBox="1"/>
            <p:nvPr/>
          </p:nvSpPr>
          <p:spPr>
            <a:xfrm>
              <a:off x="457200" y="1768454"/>
              <a:ext cx="8884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PLATFORM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3493BF-F499-4921-B5C3-4E5E8BD76BF7}"/>
              </a:ext>
            </a:extLst>
          </p:cNvPr>
          <p:cNvGrpSpPr/>
          <p:nvPr/>
        </p:nvGrpSpPr>
        <p:grpSpPr>
          <a:xfrm>
            <a:off x="2209800" y="1158296"/>
            <a:ext cx="888481" cy="821352"/>
            <a:chOff x="2311919" y="1371600"/>
            <a:chExt cx="888481" cy="821352"/>
          </a:xfrm>
        </p:grpSpPr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F2B06AF9-762D-004F-B034-13ADFAC85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7084" y="1371600"/>
              <a:ext cx="438150" cy="374027"/>
            </a:xfrm>
            <a:custGeom>
              <a:avLst/>
              <a:gdLst>
                <a:gd name="T0" fmla="*/ 260 w 260"/>
                <a:gd name="T1" fmla="*/ 73 h 230"/>
                <a:gd name="T2" fmla="*/ 241 w 260"/>
                <a:gd name="T3" fmla="*/ 91 h 230"/>
                <a:gd name="T4" fmla="*/ 18 w 260"/>
                <a:gd name="T5" fmla="*/ 91 h 230"/>
                <a:gd name="T6" fmla="*/ 0 w 260"/>
                <a:gd name="T7" fmla="*/ 73 h 230"/>
                <a:gd name="T8" fmla="*/ 260 w 260"/>
                <a:gd name="T9" fmla="*/ 73 h 230"/>
                <a:gd name="T10" fmla="*/ 223 w 260"/>
                <a:gd name="T11" fmla="*/ 110 h 230"/>
                <a:gd name="T12" fmla="*/ 204 w 260"/>
                <a:gd name="T13" fmla="*/ 129 h 230"/>
                <a:gd name="T14" fmla="*/ 56 w 260"/>
                <a:gd name="T15" fmla="*/ 129 h 230"/>
                <a:gd name="T16" fmla="*/ 37 w 260"/>
                <a:gd name="T17" fmla="*/ 110 h 230"/>
                <a:gd name="T18" fmla="*/ 223 w 260"/>
                <a:gd name="T19" fmla="*/ 110 h 230"/>
                <a:gd name="T20" fmla="*/ 186 w 260"/>
                <a:gd name="T21" fmla="*/ 148 h 230"/>
                <a:gd name="T22" fmla="*/ 167 w 260"/>
                <a:gd name="T23" fmla="*/ 166 h 230"/>
                <a:gd name="T24" fmla="*/ 93 w 260"/>
                <a:gd name="T25" fmla="*/ 166 h 230"/>
                <a:gd name="T26" fmla="*/ 74 w 260"/>
                <a:gd name="T27" fmla="*/ 148 h 230"/>
                <a:gd name="T28" fmla="*/ 186 w 260"/>
                <a:gd name="T29" fmla="*/ 148 h 230"/>
                <a:gd name="T30" fmla="*/ 156 w 260"/>
                <a:gd name="T31" fmla="*/ 204 h 230"/>
                <a:gd name="T32" fmla="*/ 130 w 260"/>
                <a:gd name="T33" fmla="*/ 230 h 230"/>
                <a:gd name="T34" fmla="*/ 104 w 260"/>
                <a:gd name="T35" fmla="*/ 204 h 230"/>
                <a:gd name="T36" fmla="*/ 130 w 260"/>
                <a:gd name="T37" fmla="*/ 177 h 230"/>
                <a:gd name="T38" fmla="*/ 156 w 260"/>
                <a:gd name="T39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230">
                  <a:moveTo>
                    <a:pt x="260" y="73"/>
                  </a:moveTo>
                  <a:cubicBezTo>
                    <a:pt x="241" y="91"/>
                    <a:pt x="241" y="91"/>
                    <a:pt x="241" y="91"/>
                  </a:cubicBezTo>
                  <a:cubicBezTo>
                    <a:pt x="180" y="29"/>
                    <a:pt x="80" y="29"/>
                    <a:pt x="18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2" y="0"/>
                    <a:pt x="188" y="0"/>
                    <a:pt x="260" y="73"/>
                  </a:cubicBezTo>
                  <a:close/>
                  <a:moveTo>
                    <a:pt x="223" y="110"/>
                  </a:moveTo>
                  <a:cubicBezTo>
                    <a:pt x="204" y="129"/>
                    <a:pt x="204" y="129"/>
                    <a:pt x="204" y="129"/>
                  </a:cubicBezTo>
                  <a:cubicBezTo>
                    <a:pt x="163" y="88"/>
                    <a:pt x="97" y="88"/>
                    <a:pt x="56" y="129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88" y="58"/>
                    <a:pt x="172" y="58"/>
                    <a:pt x="223" y="110"/>
                  </a:cubicBezTo>
                  <a:close/>
                  <a:moveTo>
                    <a:pt x="186" y="148"/>
                  </a:moveTo>
                  <a:cubicBezTo>
                    <a:pt x="167" y="166"/>
                    <a:pt x="167" y="166"/>
                    <a:pt x="167" y="166"/>
                  </a:cubicBezTo>
                  <a:cubicBezTo>
                    <a:pt x="147" y="145"/>
                    <a:pt x="113" y="145"/>
                    <a:pt x="93" y="166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105" y="116"/>
                    <a:pt x="155" y="116"/>
                    <a:pt x="186" y="148"/>
                  </a:cubicBezTo>
                  <a:close/>
                  <a:moveTo>
                    <a:pt x="156" y="204"/>
                  </a:moveTo>
                  <a:cubicBezTo>
                    <a:pt x="156" y="219"/>
                    <a:pt x="145" y="230"/>
                    <a:pt x="130" y="230"/>
                  </a:cubicBezTo>
                  <a:cubicBezTo>
                    <a:pt x="116" y="230"/>
                    <a:pt x="104" y="219"/>
                    <a:pt x="104" y="204"/>
                  </a:cubicBezTo>
                  <a:cubicBezTo>
                    <a:pt x="104" y="189"/>
                    <a:pt x="116" y="177"/>
                    <a:pt x="130" y="177"/>
                  </a:cubicBezTo>
                  <a:cubicBezTo>
                    <a:pt x="145" y="177"/>
                    <a:pt x="156" y="189"/>
                    <a:pt x="156" y="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6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29AB8E-D1A4-9047-86EF-8585B18C693A}"/>
                </a:ext>
              </a:extLst>
            </p:cNvPr>
            <p:cNvSpPr txBox="1"/>
            <p:nvPr/>
          </p:nvSpPr>
          <p:spPr>
            <a:xfrm>
              <a:off x="2311919" y="1777454"/>
              <a:ext cx="8884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SMART IOT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DEVICES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160EA4D-DD07-4764-B7D2-1AB1BB022207}"/>
              </a:ext>
            </a:extLst>
          </p:cNvPr>
          <p:cNvGrpSpPr/>
          <p:nvPr/>
        </p:nvGrpSpPr>
        <p:grpSpPr>
          <a:xfrm>
            <a:off x="4915606" y="2370932"/>
            <a:ext cx="951794" cy="804692"/>
            <a:chOff x="4724109" y="2524479"/>
            <a:chExt cx="951794" cy="8046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032FDA-793F-6B40-97EE-57EE17F84823}"/>
                </a:ext>
              </a:extLst>
            </p:cNvPr>
            <p:cNvGrpSpPr/>
            <p:nvPr/>
          </p:nvGrpSpPr>
          <p:grpSpPr>
            <a:xfrm>
              <a:off x="5025594" y="2524479"/>
              <a:ext cx="348824" cy="348824"/>
              <a:chOff x="3149600" y="1962150"/>
              <a:chExt cx="406400" cy="406400"/>
            </a:xfrm>
            <a:solidFill>
              <a:schemeClr val="bg1"/>
            </a:solidFill>
          </p:grpSpPr>
          <p:sp>
            <p:nvSpPr>
              <p:cNvPr id="11" name="Freeform 166">
                <a:extLst>
                  <a:ext uri="{FF2B5EF4-FFF2-40B4-BE49-F238E27FC236}">
                    <a16:creationId xmlns:a16="http://schemas.microsoft.com/office/drawing/2014/main" id="{6D73C3F0-9705-D240-8C82-01AEB90C4C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1962150"/>
                <a:ext cx="127000" cy="406400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0" y="2"/>
                  </a:cxn>
                  <a:cxn ang="0">
                    <a:pos x="30" y="2"/>
                  </a:cxn>
                  <a:cxn ang="0">
                    <a:pos x="16" y="24"/>
                  </a:cxn>
                  <a:cxn ang="0">
                    <a:pos x="10" y="54"/>
                  </a:cxn>
                  <a:cxn ang="0">
                    <a:pos x="0" y="80"/>
                  </a:cxn>
                  <a:cxn ang="0">
                    <a:pos x="4" y="98"/>
                  </a:cxn>
                  <a:cxn ang="0">
                    <a:pos x="16" y="232"/>
                  </a:cxn>
                  <a:cxn ang="0">
                    <a:pos x="24" y="248"/>
                  </a:cxn>
                  <a:cxn ang="0">
                    <a:pos x="40" y="256"/>
                  </a:cxn>
                  <a:cxn ang="0">
                    <a:pos x="62" y="242"/>
                  </a:cxn>
                  <a:cxn ang="0">
                    <a:pos x="64" y="112"/>
                  </a:cxn>
                  <a:cxn ang="0">
                    <a:pos x="78" y="90"/>
                  </a:cxn>
                  <a:cxn ang="0">
                    <a:pos x="78" y="70"/>
                  </a:cxn>
                  <a:cxn ang="0">
                    <a:pos x="64" y="48"/>
                  </a:cxn>
                  <a:cxn ang="0">
                    <a:pos x="32" y="20"/>
                  </a:cxn>
                  <a:cxn ang="0">
                    <a:pos x="40" y="16"/>
                  </a:cxn>
                  <a:cxn ang="0">
                    <a:pos x="46" y="18"/>
                  </a:cxn>
                  <a:cxn ang="0">
                    <a:pos x="48" y="40"/>
                  </a:cxn>
                  <a:cxn ang="0">
                    <a:pos x="40" y="40"/>
                  </a:cxn>
                  <a:cxn ang="0">
                    <a:pos x="48" y="232"/>
                  </a:cxn>
                  <a:cxn ang="0">
                    <a:pos x="46" y="238"/>
                  </a:cxn>
                  <a:cxn ang="0">
                    <a:pos x="40" y="240"/>
                  </a:cxn>
                  <a:cxn ang="0">
                    <a:pos x="32" y="236"/>
                  </a:cxn>
                  <a:cxn ang="0">
                    <a:pos x="32" y="120"/>
                  </a:cxn>
                  <a:cxn ang="0">
                    <a:pos x="48" y="120"/>
                  </a:cxn>
                  <a:cxn ang="0">
                    <a:pos x="62" y="86"/>
                  </a:cxn>
                  <a:cxn ang="0">
                    <a:pos x="60" y="94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2"/>
                  </a:cxn>
                  <a:cxn ang="0">
                    <a:pos x="32" y="102"/>
                  </a:cxn>
                  <a:cxn ang="0">
                    <a:pos x="26" y="100"/>
                  </a:cxn>
                  <a:cxn ang="0">
                    <a:pos x="20" y="94"/>
                  </a:cxn>
                  <a:cxn ang="0">
                    <a:pos x="20" y="94"/>
                  </a:cxn>
                  <a:cxn ang="0">
                    <a:pos x="18" y="86"/>
                  </a:cxn>
                  <a:cxn ang="0">
                    <a:pos x="16" y="80"/>
                  </a:cxn>
                  <a:cxn ang="0">
                    <a:pos x="18" y="72"/>
                  </a:cxn>
                  <a:cxn ang="0">
                    <a:pos x="20" y="66"/>
                  </a:cxn>
                  <a:cxn ang="0">
                    <a:pos x="26" y="60"/>
                  </a:cxn>
                  <a:cxn ang="0">
                    <a:pos x="26" y="60"/>
                  </a:cxn>
                  <a:cxn ang="0">
                    <a:pos x="40" y="56"/>
                  </a:cxn>
                  <a:cxn ang="0">
                    <a:pos x="48" y="58"/>
                  </a:cxn>
                  <a:cxn ang="0">
                    <a:pos x="54" y="60"/>
                  </a:cxn>
                  <a:cxn ang="0">
                    <a:pos x="60" y="66"/>
                  </a:cxn>
                  <a:cxn ang="0">
                    <a:pos x="62" y="72"/>
                  </a:cxn>
                  <a:cxn ang="0">
                    <a:pos x="62" y="74"/>
                  </a:cxn>
                  <a:cxn ang="0">
                    <a:pos x="62" y="86"/>
                  </a:cxn>
                </a:cxnLst>
                <a:rect l="0" t="0" r="r" b="b"/>
                <a:pathLst>
                  <a:path w="80" h="256">
                    <a:moveTo>
                      <a:pt x="64" y="48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62" y="14"/>
                    </a:lnTo>
                    <a:lnTo>
                      <a:pt x="56" y="8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62"/>
                    </a:lnTo>
                    <a:lnTo>
                      <a:pt x="2" y="7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0"/>
                    </a:lnTo>
                    <a:lnTo>
                      <a:pt x="4" y="98"/>
                    </a:lnTo>
                    <a:lnTo>
                      <a:pt x="10" y="106"/>
                    </a:lnTo>
                    <a:lnTo>
                      <a:pt x="16" y="11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42"/>
                    </a:lnTo>
                    <a:lnTo>
                      <a:pt x="24" y="248"/>
                    </a:lnTo>
                    <a:lnTo>
                      <a:pt x="30" y="254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50" y="254"/>
                    </a:lnTo>
                    <a:lnTo>
                      <a:pt x="56" y="248"/>
                    </a:lnTo>
                    <a:lnTo>
                      <a:pt x="62" y="242"/>
                    </a:lnTo>
                    <a:lnTo>
                      <a:pt x="64" y="232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70" y="106"/>
                    </a:lnTo>
                    <a:lnTo>
                      <a:pt x="76" y="98"/>
                    </a:lnTo>
                    <a:lnTo>
                      <a:pt x="78" y="9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78" y="70"/>
                    </a:lnTo>
                    <a:lnTo>
                      <a:pt x="76" y="62"/>
                    </a:lnTo>
                    <a:lnTo>
                      <a:pt x="70" y="54"/>
                    </a:lnTo>
                    <a:lnTo>
                      <a:pt x="64" y="48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32" y="24"/>
                    </a:lnTo>
                    <a:close/>
                    <a:moveTo>
                      <a:pt x="48" y="232"/>
                    </a:moveTo>
                    <a:lnTo>
                      <a:pt x="48" y="232"/>
                    </a:lnTo>
                    <a:lnTo>
                      <a:pt x="48" y="236"/>
                    </a:lnTo>
                    <a:lnTo>
                      <a:pt x="46" y="238"/>
                    </a:lnTo>
                    <a:lnTo>
                      <a:pt x="44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2" y="236"/>
                    </a:lnTo>
                    <a:lnTo>
                      <a:pt x="32" y="23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232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716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4" name="Freeform 171">
                <a:extLst>
                  <a:ext uri="{FF2B5EF4-FFF2-40B4-BE49-F238E27FC236}">
                    <a16:creationId xmlns:a16="http://schemas.microsoft.com/office/drawing/2014/main" id="{3AA8FA55-8D50-164D-9EFB-CD96CB65B7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9000" y="1962150"/>
                <a:ext cx="127000" cy="406400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0" y="2"/>
                  </a:cxn>
                  <a:cxn ang="0">
                    <a:pos x="30" y="2"/>
                  </a:cxn>
                  <a:cxn ang="0">
                    <a:pos x="16" y="24"/>
                  </a:cxn>
                  <a:cxn ang="0">
                    <a:pos x="10" y="54"/>
                  </a:cxn>
                  <a:cxn ang="0">
                    <a:pos x="0" y="80"/>
                  </a:cxn>
                  <a:cxn ang="0">
                    <a:pos x="4" y="98"/>
                  </a:cxn>
                  <a:cxn ang="0">
                    <a:pos x="16" y="232"/>
                  </a:cxn>
                  <a:cxn ang="0">
                    <a:pos x="24" y="248"/>
                  </a:cxn>
                  <a:cxn ang="0">
                    <a:pos x="40" y="256"/>
                  </a:cxn>
                  <a:cxn ang="0">
                    <a:pos x="62" y="242"/>
                  </a:cxn>
                  <a:cxn ang="0">
                    <a:pos x="64" y="112"/>
                  </a:cxn>
                  <a:cxn ang="0">
                    <a:pos x="78" y="90"/>
                  </a:cxn>
                  <a:cxn ang="0">
                    <a:pos x="78" y="70"/>
                  </a:cxn>
                  <a:cxn ang="0">
                    <a:pos x="64" y="48"/>
                  </a:cxn>
                  <a:cxn ang="0">
                    <a:pos x="32" y="20"/>
                  </a:cxn>
                  <a:cxn ang="0">
                    <a:pos x="40" y="16"/>
                  </a:cxn>
                  <a:cxn ang="0">
                    <a:pos x="46" y="18"/>
                  </a:cxn>
                  <a:cxn ang="0">
                    <a:pos x="48" y="40"/>
                  </a:cxn>
                  <a:cxn ang="0">
                    <a:pos x="40" y="40"/>
                  </a:cxn>
                  <a:cxn ang="0">
                    <a:pos x="48" y="232"/>
                  </a:cxn>
                  <a:cxn ang="0">
                    <a:pos x="46" y="238"/>
                  </a:cxn>
                  <a:cxn ang="0">
                    <a:pos x="40" y="240"/>
                  </a:cxn>
                  <a:cxn ang="0">
                    <a:pos x="32" y="236"/>
                  </a:cxn>
                  <a:cxn ang="0">
                    <a:pos x="32" y="120"/>
                  </a:cxn>
                  <a:cxn ang="0">
                    <a:pos x="48" y="120"/>
                  </a:cxn>
                  <a:cxn ang="0">
                    <a:pos x="62" y="86"/>
                  </a:cxn>
                  <a:cxn ang="0">
                    <a:pos x="60" y="94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2"/>
                  </a:cxn>
                  <a:cxn ang="0">
                    <a:pos x="32" y="102"/>
                  </a:cxn>
                  <a:cxn ang="0">
                    <a:pos x="26" y="100"/>
                  </a:cxn>
                  <a:cxn ang="0">
                    <a:pos x="20" y="94"/>
                  </a:cxn>
                  <a:cxn ang="0">
                    <a:pos x="20" y="94"/>
                  </a:cxn>
                  <a:cxn ang="0">
                    <a:pos x="18" y="86"/>
                  </a:cxn>
                  <a:cxn ang="0">
                    <a:pos x="16" y="80"/>
                  </a:cxn>
                  <a:cxn ang="0">
                    <a:pos x="18" y="72"/>
                  </a:cxn>
                  <a:cxn ang="0">
                    <a:pos x="20" y="66"/>
                  </a:cxn>
                  <a:cxn ang="0">
                    <a:pos x="26" y="60"/>
                  </a:cxn>
                  <a:cxn ang="0">
                    <a:pos x="26" y="60"/>
                  </a:cxn>
                  <a:cxn ang="0">
                    <a:pos x="40" y="56"/>
                  </a:cxn>
                  <a:cxn ang="0">
                    <a:pos x="48" y="58"/>
                  </a:cxn>
                  <a:cxn ang="0">
                    <a:pos x="54" y="60"/>
                  </a:cxn>
                  <a:cxn ang="0">
                    <a:pos x="60" y="66"/>
                  </a:cxn>
                  <a:cxn ang="0">
                    <a:pos x="62" y="72"/>
                  </a:cxn>
                  <a:cxn ang="0">
                    <a:pos x="62" y="74"/>
                  </a:cxn>
                  <a:cxn ang="0">
                    <a:pos x="62" y="86"/>
                  </a:cxn>
                </a:cxnLst>
                <a:rect l="0" t="0" r="r" b="b"/>
                <a:pathLst>
                  <a:path w="80" h="256">
                    <a:moveTo>
                      <a:pt x="64" y="48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62" y="14"/>
                    </a:lnTo>
                    <a:lnTo>
                      <a:pt x="56" y="8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62"/>
                    </a:lnTo>
                    <a:lnTo>
                      <a:pt x="2" y="7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0"/>
                    </a:lnTo>
                    <a:lnTo>
                      <a:pt x="4" y="98"/>
                    </a:lnTo>
                    <a:lnTo>
                      <a:pt x="10" y="106"/>
                    </a:lnTo>
                    <a:lnTo>
                      <a:pt x="16" y="11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42"/>
                    </a:lnTo>
                    <a:lnTo>
                      <a:pt x="24" y="248"/>
                    </a:lnTo>
                    <a:lnTo>
                      <a:pt x="30" y="254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50" y="254"/>
                    </a:lnTo>
                    <a:lnTo>
                      <a:pt x="56" y="248"/>
                    </a:lnTo>
                    <a:lnTo>
                      <a:pt x="62" y="242"/>
                    </a:lnTo>
                    <a:lnTo>
                      <a:pt x="64" y="232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70" y="106"/>
                    </a:lnTo>
                    <a:lnTo>
                      <a:pt x="76" y="98"/>
                    </a:lnTo>
                    <a:lnTo>
                      <a:pt x="78" y="9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78" y="70"/>
                    </a:lnTo>
                    <a:lnTo>
                      <a:pt x="76" y="62"/>
                    </a:lnTo>
                    <a:lnTo>
                      <a:pt x="70" y="54"/>
                    </a:lnTo>
                    <a:lnTo>
                      <a:pt x="64" y="48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32" y="24"/>
                    </a:lnTo>
                    <a:close/>
                    <a:moveTo>
                      <a:pt x="48" y="232"/>
                    </a:moveTo>
                    <a:lnTo>
                      <a:pt x="48" y="232"/>
                    </a:lnTo>
                    <a:lnTo>
                      <a:pt x="48" y="236"/>
                    </a:lnTo>
                    <a:lnTo>
                      <a:pt x="46" y="238"/>
                    </a:lnTo>
                    <a:lnTo>
                      <a:pt x="44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2" y="236"/>
                    </a:lnTo>
                    <a:lnTo>
                      <a:pt x="32" y="23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232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716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5" name="Freeform 176">
                <a:extLst>
                  <a:ext uri="{FF2B5EF4-FFF2-40B4-BE49-F238E27FC236}">
                    <a16:creationId xmlns:a16="http://schemas.microsoft.com/office/drawing/2014/main" id="{80E22516-6908-5642-B5B4-1B18E2BE6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9300" y="1962150"/>
                <a:ext cx="127000" cy="406400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0" y="2"/>
                  </a:cxn>
                  <a:cxn ang="0">
                    <a:pos x="30" y="2"/>
                  </a:cxn>
                  <a:cxn ang="0">
                    <a:pos x="16" y="24"/>
                  </a:cxn>
                  <a:cxn ang="0">
                    <a:pos x="10" y="150"/>
                  </a:cxn>
                  <a:cxn ang="0">
                    <a:pos x="0" y="176"/>
                  </a:cxn>
                  <a:cxn ang="0">
                    <a:pos x="4" y="194"/>
                  </a:cxn>
                  <a:cxn ang="0">
                    <a:pos x="16" y="232"/>
                  </a:cxn>
                  <a:cxn ang="0">
                    <a:pos x="24" y="248"/>
                  </a:cxn>
                  <a:cxn ang="0">
                    <a:pos x="40" y="256"/>
                  </a:cxn>
                  <a:cxn ang="0">
                    <a:pos x="62" y="242"/>
                  </a:cxn>
                  <a:cxn ang="0">
                    <a:pos x="64" y="208"/>
                  </a:cxn>
                  <a:cxn ang="0">
                    <a:pos x="78" y="186"/>
                  </a:cxn>
                  <a:cxn ang="0">
                    <a:pos x="78" y="166"/>
                  </a:cxn>
                  <a:cxn ang="0">
                    <a:pos x="64" y="144"/>
                  </a:cxn>
                  <a:cxn ang="0">
                    <a:pos x="32" y="20"/>
                  </a:cxn>
                  <a:cxn ang="0">
                    <a:pos x="40" y="16"/>
                  </a:cxn>
                  <a:cxn ang="0">
                    <a:pos x="46" y="18"/>
                  </a:cxn>
                  <a:cxn ang="0">
                    <a:pos x="48" y="136"/>
                  </a:cxn>
                  <a:cxn ang="0">
                    <a:pos x="40" y="136"/>
                  </a:cxn>
                  <a:cxn ang="0">
                    <a:pos x="48" y="232"/>
                  </a:cxn>
                  <a:cxn ang="0">
                    <a:pos x="46" y="238"/>
                  </a:cxn>
                  <a:cxn ang="0">
                    <a:pos x="40" y="240"/>
                  </a:cxn>
                  <a:cxn ang="0">
                    <a:pos x="32" y="236"/>
                  </a:cxn>
                  <a:cxn ang="0">
                    <a:pos x="32" y="216"/>
                  </a:cxn>
                  <a:cxn ang="0">
                    <a:pos x="48" y="216"/>
                  </a:cxn>
                  <a:cxn ang="0">
                    <a:pos x="62" y="182"/>
                  </a:cxn>
                  <a:cxn ang="0">
                    <a:pos x="60" y="190"/>
                  </a:cxn>
                  <a:cxn ang="0">
                    <a:pos x="60" y="190"/>
                  </a:cxn>
                  <a:cxn ang="0">
                    <a:pos x="54" y="196"/>
                  </a:cxn>
                  <a:cxn ang="0">
                    <a:pos x="48" y="198"/>
                  </a:cxn>
                  <a:cxn ang="0">
                    <a:pos x="32" y="198"/>
                  </a:cxn>
                  <a:cxn ang="0">
                    <a:pos x="26" y="196"/>
                  </a:cxn>
                  <a:cxn ang="0">
                    <a:pos x="20" y="190"/>
                  </a:cxn>
                  <a:cxn ang="0">
                    <a:pos x="20" y="190"/>
                  </a:cxn>
                  <a:cxn ang="0">
                    <a:pos x="18" y="182"/>
                  </a:cxn>
                  <a:cxn ang="0">
                    <a:pos x="16" y="176"/>
                  </a:cxn>
                  <a:cxn ang="0">
                    <a:pos x="18" y="168"/>
                  </a:cxn>
                  <a:cxn ang="0">
                    <a:pos x="20" y="162"/>
                  </a:cxn>
                  <a:cxn ang="0">
                    <a:pos x="26" y="156"/>
                  </a:cxn>
                  <a:cxn ang="0">
                    <a:pos x="26" y="156"/>
                  </a:cxn>
                  <a:cxn ang="0">
                    <a:pos x="40" y="152"/>
                  </a:cxn>
                  <a:cxn ang="0">
                    <a:pos x="48" y="154"/>
                  </a:cxn>
                  <a:cxn ang="0">
                    <a:pos x="54" y="156"/>
                  </a:cxn>
                  <a:cxn ang="0">
                    <a:pos x="60" y="162"/>
                  </a:cxn>
                  <a:cxn ang="0">
                    <a:pos x="62" y="168"/>
                  </a:cxn>
                  <a:cxn ang="0">
                    <a:pos x="62" y="170"/>
                  </a:cxn>
                  <a:cxn ang="0">
                    <a:pos x="62" y="182"/>
                  </a:cxn>
                </a:cxnLst>
                <a:rect l="0" t="0" r="r" b="b"/>
                <a:pathLst>
                  <a:path w="80" h="256">
                    <a:moveTo>
                      <a:pt x="64" y="144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62" y="14"/>
                    </a:lnTo>
                    <a:lnTo>
                      <a:pt x="56" y="8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6" y="24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0" y="150"/>
                    </a:lnTo>
                    <a:lnTo>
                      <a:pt x="4" y="158"/>
                    </a:lnTo>
                    <a:lnTo>
                      <a:pt x="2" y="16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86"/>
                    </a:lnTo>
                    <a:lnTo>
                      <a:pt x="4" y="194"/>
                    </a:lnTo>
                    <a:lnTo>
                      <a:pt x="10" y="202"/>
                    </a:lnTo>
                    <a:lnTo>
                      <a:pt x="16" y="208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42"/>
                    </a:lnTo>
                    <a:lnTo>
                      <a:pt x="24" y="248"/>
                    </a:lnTo>
                    <a:lnTo>
                      <a:pt x="30" y="254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50" y="254"/>
                    </a:lnTo>
                    <a:lnTo>
                      <a:pt x="56" y="248"/>
                    </a:lnTo>
                    <a:lnTo>
                      <a:pt x="62" y="242"/>
                    </a:lnTo>
                    <a:lnTo>
                      <a:pt x="64" y="23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70" y="202"/>
                    </a:lnTo>
                    <a:lnTo>
                      <a:pt x="76" y="194"/>
                    </a:lnTo>
                    <a:lnTo>
                      <a:pt x="78" y="186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78" y="166"/>
                    </a:lnTo>
                    <a:lnTo>
                      <a:pt x="76" y="158"/>
                    </a:lnTo>
                    <a:lnTo>
                      <a:pt x="70" y="150"/>
                    </a:lnTo>
                    <a:lnTo>
                      <a:pt x="64" y="144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136"/>
                    </a:lnTo>
                    <a:lnTo>
                      <a:pt x="48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32" y="136"/>
                    </a:lnTo>
                    <a:lnTo>
                      <a:pt x="32" y="24"/>
                    </a:lnTo>
                    <a:close/>
                    <a:moveTo>
                      <a:pt x="48" y="232"/>
                    </a:moveTo>
                    <a:lnTo>
                      <a:pt x="48" y="232"/>
                    </a:lnTo>
                    <a:lnTo>
                      <a:pt x="48" y="236"/>
                    </a:lnTo>
                    <a:lnTo>
                      <a:pt x="46" y="238"/>
                    </a:lnTo>
                    <a:lnTo>
                      <a:pt x="44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2" y="236"/>
                    </a:lnTo>
                    <a:lnTo>
                      <a:pt x="32" y="232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8" y="216"/>
                    </a:lnTo>
                    <a:lnTo>
                      <a:pt x="48" y="232"/>
                    </a:lnTo>
                    <a:close/>
                    <a:moveTo>
                      <a:pt x="62" y="182"/>
                    </a:moveTo>
                    <a:lnTo>
                      <a:pt x="62" y="182"/>
                    </a:lnTo>
                    <a:lnTo>
                      <a:pt x="62" y="184"/>
                    </a:lnTo>
                    <a:lnTo>
                      <a:pt x="62" y="184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32" y="198"/>
                    </a:lnTo>
                    <a:lnTo>
                      <a:pt x="32" y="198"/>
                    </a:lnTo>
                    <a:lnTo>
                      <a:pt x="26" y="196"/>
                    </a:lnTo>
                    <a:lnTo>
                      <a:pt x="26" y="196"/>
                    </a:lnTo>
                    <a:lnTo>
                      <a:pt x="26" y="196"/>
                    </a:lnTo>
                    <a:lnTo>
                      <a:pt x="26" y="196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2"/>
                    </a:lnTo>
                    <a:lnTo>
                      <a:pt x="18" y="182"/>
                    </a:lnTo>
                    <a:lnTo>
                      <a:pt x="16" y="176"/>
                    </a:lnTo>
                    <a:lnTo>
                      <a:pt x="16" y="176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48" y="154"/>
                    </a:lnTo>
                    <a:lnTo>
                      <a:pt x="48" y="154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716" b="0" i="0" u="none" strike="noStrike" kern="120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23DBEF-C876-6040-B699-FB4F4D3440C4}"/>
                </a:ext>
              </a:extLst>
            </p:cNvPr>
            <p:cNvSpPr txBox="1"/>
            <p:nvPr/>
          </p:nvSpPr>
          <p:spPr>
            <a:xfrm>
              <a:off x="4724109" y="2913673"/>
              <a:ext cx="9517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INTELLIGENT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PROFILES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D67681C-597E-4337-AA6B-4702ED4F5B19}"/>
              </a:ext>
            </a:extLst>
          </p:cNvPr>
          <p:cNvGrpSpPr/>
          <p:nvPr/>
        </p:nvGrpSpPr>
        <p:grpSpPr>
          <a:xfrm>
            <a:off x="5898195" y="2288142"/>
            <a:ext cx="1036005" cy="887482"/>
            <a:chOff x="5692712" y="2443162"/>
            <a:chExt cx="1036005" cy="887482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F3899F1-0B36-9A4B-AF73-3A621DCC3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020" y="2443162"/>
              <a:ext cx="433388" cy="433388"/>
            </a:xfrm>
            <a:custGeom>
              <a:avLst/>
              <a:gdLst>
                <a:gd name="T0" fmla="*/ 89 w 353"/>
                <a:gd name="T1" fmla="*/ 128 h 353"/>
                <a:gd name="T2" fmla="*/ 129 w 353"/>
                <a:gd name="T3" fmla="*/ 88 h 353"/>
                <a:gd name="T4" fmla="*/ 89 w 353"/>
                <a:gd name="T5" fmla="*/ 48 h 353"/>
                <a:gd name="T6" fmla="*/ 48 w 353"/>
                <a:gd name="T7" fmla="*/ 88 h 353"/>
                <a:gd name="T8" fmla="*/ 89 w 353"/>
                <a:gd name="T9" fmla="*/ 128 h 353"/>
                <a:gd name="T10" fmla="*/ 89 w 353"/>
                <a:gd name="T11" fmla="*/ 64 h 353"/>
                <a:gd name="T12" fmla="*/ 113 w 353"/>
                <a:gd name="T13" fmla="*/ 88 h 353"/>
                <a:gd name="T14" fmla="*/ 89 w 353"/>
                <a:gd name="T15" fmla="*/ 112 h 353"/>
                <a:gd name="T16" fmla="*/ 64 w 353"/>
                <a:gd name="T17" fmla="*/ 88 h 353"/>
                <a:gd name="T18" fmla="*/ 89 w 353"/>
                <a:gd name="T19" fmla="*/ 64 h 353"/>
                <a:gd name="T20" fmla="*/ 305 w 353"/>
                <a:gd name="T21" fmla="*/ 294 h 353"/>
                <a:gd name="T22" fmla="*/ 305 w 353"/>
                <a:gd name="T23" fmla="*/ 294 h 353"/>
                <a:gd name="T24" fmla="*/ 303 w 353"/>
                <a:gd name="T25" fmla="*/ 291 h 353"/>
                <a:gd name="T26" fmla="*/ 232 w 353"/>
                <a:gd name="T27" fmla="*/ 189 h 353"/>
                <a:gd name="T28" fmla="*/ 232 w 353"/>
                <a:gd name="T29" fmla="*/ 189 h 353"/>
                <a:gd name="T30" fmla="*/ 225 w 353"/>
                <a:gd name="T31" fmla="*/ 184 h 353"/>
                <a:gd name="T32" fmla="*/ 219 w 353"/>
                <a:gd name="T33" fmla="*/ 187 h 353"/>
                <a:gd name="T34" fmla="*/ 186 w 353"/>
                <a:gd name="T35" fmla="*/ 220 h 353"/>
                <a:gd name="T36" fmla="*/ 144 w 353"/>
                <a:gd name="T37" fmla="*/ 157 h 353"/>
                <a:gd name="T38" fmla="*/ 137 w 353"/>
                <a:gd name="T39" fmla="*/ 152 h 353"/>
                <a:gd name="T40" fmla="*/ 130 w 353"/>
                <a:gd name="T41" fmla="*/ 156 h 353"/>
                <a:gd name="T42" fmla="*/ 130 w 353"/>
                <a:gd name="T43" fmla="*/ 156 h 353"/>
                <a:gd name="T44" fmla="*/ 50 w 353"/>
                <a:gd name="T45" fmla="*/ 292 h 353"/>
                <a:gd name="T46" fmla="*/ 50 w 353"/>
                <a:gd name="T47" fmla="*/ 292 h 353"/>
                <a:gd name="T48" fmla="*/ 48 w 353"/>
                <a:gd name="T49" fmla="*/ 297 h 353"/>
                <a:gd name="T50" fmla="*/ 56 w 353"/>
                <a:gd name="T51" fmla="*/ 305 h 353"/>
                <a:gd name="T52" fmla="*/ 297 w 353"/>
                <a:gd name="T53" fmla="*/ 305 h 353"/>
                <a:gd name="T54" fmla="*/ 305 w 353"/>
                <a:gd name="T55" fmla="*/ 297 h 353"/>
                <a:gd name="T56" fmla="*/ 305 w 353"/>
                <a:gd name="T57" fmla="*/ 294 h 353"/>
                <a:gd name="T58" fmla="*/ 70 w 353"/>
                <a:gd name="T59" fmla="*/ 289 h 353"/>
                <a:gd name="T60" fmla="*/ 137 w 353"/>
                <a:gd name="T61" fmla="*/ 175 h 353"/>
                <a:gd name="T62" fmla="*/ 177 w 353"/>
                <a:gd name="T63" fmla="*/ 236 h 353"/>
                <a:gd name="T64" fmla="*/ 179 w 353"/>
                <a:gd name="T65" fmla="*/ 238 h 353"/>
                <a:gd name="T66" fmla="*/ 179 w 353"/>
                <a:gd name="T67" fmla="*/ 238 h 353"/>
                <a:gd name="T68" fmla="*/ 185 w 353"/>
                <a:gd name="T69" fmla="*/ 241 h 353"/>
                <a:gd name="T70" fmla="*/ 191 w 353"/>
                <a:gd name="T71" fmla="*/ 238 h 353"/>
                <a:gd name="T72" fmla="*/ 224 w 353"/>
                <a:gd name="T73" fmla="*/ 205 h 353"/>
                <a:gd name="T74" fmla="*/ 282 w 353"/>
                <a:gd name="T75" fmla="*/ 289 h 353"/>
                <a:gd name="T76" fmla="*/ 70 w 353"/>
                <a:gd name="T77" fmla="*/ 289 h 353"/>
                <a:gd name="T78" fmla="*/ 321 w 353"/>
                <a:gd name="T79" fmla="*/ 0 h 353"/>
                <a:gd name="T80" fmla="*/ 32 w 353"/>
                <a:gd name="T81" fmla="*/ 0 h 353"/>
                <a:gd name="T82" fmla="*/ 0 w 353"/>
                <a:gd name="T83" fmla="*/ 32 h 353"/>
                <a:gd name="T84" fmla="*/ 0 w 353"/>
                <a:gd name="T85" fmla="*/ 321 h 353"/>
                <a:gd name="T86" fmla="*/ 32 w 353"/>
                <a:gd name="T87" fmla="*/ 353 h 353"/>
                <a:gd name="T88" fmla="*/ 321 w 353"/>
                <a:gd name="T89" fmla="*/ 353 h 353"/>
                <a:gd name="T90" fmla="*/ 353 w 353"/>
                <a:gd name="T91" fmla="*/ 321 h 353"/>
                <a:gd name="T92" fmla="*/ 353 w 353"/>
                <a:gd name="T93" fmla="*/ 32 h 353"/>
                <a:gd name="T94" fmla="*/ 321 w 353"/>
                <a:gd name="T95" fmla="*/ 0 h 353"/>
                <a:gd name="T96" fmla="*/ 337 w 353"/>
                <a:gd name="T97" fmla="*/ 321 h 353"/>
                <a:gd name="T98" fmla="*/ 321 w 353"/>
                <a:gd name="T99" fmla="*/ 337 h 353"/>
                <a:gd name="T100" fmla="*/ 32 w 353"/>
                <a:gd name="T101" fmla="*/ 337 h 353"/>
                <a:gd name="T102" fmla="*/ 16 w 353"/>
                <a:gd name="T103" fmla="*/ 321 h 353"/>
                <a:gd name="T104" fmla="*/ 16 w 353"/>
                <a:gd name="T105" fmla="*/ 32 h 353"/>
                <a:gd name="T106" fmla="*/ 32 w 353"/>
                <a:gd name="T107" fmla="*/ 16 h 353"/>
                <a:gd name="T108" fmla="*/ 321 w 353"/>
                <a:gd name="T109" fmla="*/ 16 h 353"/>
                <a:gd name="T110" fmla="*/ 337 w 353"/>
                <a:gd name="T111" fmla="*/ 32 h 353"/>
                <a:gd name="T112" fmla="*/ 337 w 353"/>
                <a:gd name="T113" fmla="*/ 32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3" h="353">
                  <a:moveTo>
                    <a:pt x="89" y="128"/>
                  </a:moveTo>
                  <a:cubicBezTo>
                    <a:pt x="111" y="128"/>
                    <a:pt x="129" y="110"/>
                    <a:pt x="129" y="88"/>
                  </a:cubicBezTo>
                  <a:cubicBezTo>
                    <a:pt x="129" y="66"/>
                    <a:pt x="111" y="48"/>
                    <a:pt x="89" y="48"/>
                  </a:cubicBezTo>
                  <a:cubicBezTo>
                    <a:pt x="66" y="48"/>
                    <a:pt x="48" y="66"/>
                    <a:pt x="48" y="88"/>
                  </a:cubicBezTo>
                  <a:cubicBezTo>
                    <a:pt x="48" y="110"/>
                    <a:pt x="66" y="128"/>
                    <a:pt x="89" y="128"/>
                  </a:cubicBezTo>
                  <a:moveTo>
                    <a:pt x="89" y="64"/>
                  </a:moveTo>
                  <a:cubicBezTo>
                    <a:pt x="102" y="64"/>
                    <a:pt x="113" y="75"/>
                    <a:pt x="113" y="88"/>
                  </a:cubicBezTo>
                  <a:cubicBezTo>
                    <a:pt x="113" y="101"/>
                    <a:pt x="102" y="112"/>
                    <a:pt x="89" y="112"/>
                  </a:cubicBezTo>
                  <a:cubicBezTo>
                    <a:pt x="75" y="112"/>
                    <a:pt x="64" y="101"/>
                    <a:pt x="64" y="88"/>
                  </a:cubicBezTo>
                  <a:cubicBezTo>
                    <a:pt x="64" y="75"/>
                    <a:pt x="75" y="64"/>
                    <a:pt x="89" y="64"/>
                  </a:cubicBezTo>
                  <a:moveTo>
                    <a:pt x="305" y="294"/>
                  </a:moveTo>
                  <a:cubicBezTo>
                    <a:pt x="305" y="294"/>
                    <a:pt x="305" y="294"/>
                    <a:pt x="305" y="294"/>
                  </a:cubicBezTo>
                  <a:cubicBezTo>
                    <a:pt x="304" y="293"/>
                    <a:pt x="304" y="292"/>
                    <a:pt x="303" y="291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1" y="187"/>
                    <a:pt x="228" y="184"/>
                    <a:pt x="225" y="184"/>
                  </a:cubicBezTo>
                  <a:cubicBezTo>
                    <a:pt x="223" y="184"/>
                    <a:pt x="221" y="185"/>
                    <a:pt x="219" y="187"/>
                  </a:cubicBezTo>
                  <a:cubicBezTo>
                    <a:pt x="186" y="220"/>
                    <a:pt x="186" y="220"/>
                    <a:pt x="186" y="220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3" y="154"/>
                    <a:pt x="140" y="152"/>
                    <a:pt x="137" y="152"/>
                  </a:cubicBezTo>
                  <a:cubicBezTo>
                    <a:pt x="134" y="152"/>
                    <a:pt x="132" y="154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50" y="292"/>
                    <a:pt x="50" y="292"/>
                    <a:pt x="50" y="292"/>
                  </a:cubicBezTo>
                  <a:cubicBezTo>
                    <a:pt x="50" y="292"/>
                    <a:pt x="50" y="292"/>
                    <a:pt x="50" y="292"/>
                  </a:cubicBezTo>
                  <a:cubicBezTo>
                    <a:pt x="49" y="294"/>
                    <a:pt x="48" y="295"/>
                    <a:pt x="48" y="297"/>
                  </a:cubicBezTo>
                  <a:cubicBezTo>
                    <a:pt x="48" y="301"/>
                    <a:pt x="52" y="305"/>
                    <a:pt x="56" y="305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302" y="305"/>
                    <a:pt x="305" y="301"/>
                    <a:pt x="305" y="297"/>
                  </a:cubicBezTo>
                  <a:cubicBezTo>
                    <a:pt x="305" y="296"/>
                    <a:pt x="305" y="295"/>
                    <a:pt x="305" y="294"/>
                  </a:cubicBezTo>
                  <a:close/>
                  <a:moveTo>
                    <a:pt x="70" y="289"/>
                  </a:moveTo>
                  <a:cubicBezTo>
                    <a:pt x="137" y="175"/>
                    <a:pt x="137" y="175"/>
                    <a:pt x="137" y="175"/>
                  </a:cubicBezTo>
                  <a:cubicBezTo>
                    <a:pt x="177" y="236"/>
                    <a:pt x="177" y="236"/>
                    <a:pt x="177" y="236"/>
                  </a:cubicBezTo>
                  <a:cubicBezTo>
                    <a:pt x="178" y="237"/>
                    <a:pt x="178" y="237"/>
                    <a:pt x="179" y="238"/>
                  </a:cubicBezTo>
                  <a:cubicBezTo>
                    <a:pt x="179" y="238"/>
                    <a:pt x="179" y="238"/>
                    <a:pt x="179" y="238"/>
                  </a:cubicBezTo>
                  <a:cubicBezTo>
                    <a:pt x="181" y="240"/>
                    <a:pt x="183" y="241"/>
                    <a:pt x="185" y="241"/>
                  </a:cubicBezTo>
                  <a:cubicBezTo>
                    <a:pt x="187" y="241"/>
                    <a:pt x="189" y="240"/>
                    <a:pt x="191" y="238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82" y="289"/>
                    <a:pt x="282" y="289"/>
                    <a:pt x="282" y="289"/>
                  </a:cubicBezTo>
                  <a:lnTo>
                    <a:pt x="70" y="289"/>
                  </a:lnTo>
                  <a:close/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339"/>
                    <a:pt x="15" y="353"/>
                    <a:pt x="32" y="353"/>
                  </a:cubicBezTo>
                  <a:cubicBezTo>
                    <a:pt x="321" y="353"/>
                    <a:pt x="321" y="353"/>
                    <a:pt x="321" y="353"/>
                  </a:cubicBezTo>
                  <a:cubicBezTo>
                    <a:pt x="339" y="353"/>
                    <a:pt x="353" y="339"/>
                    <a:pt x="353" y="321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9" y="0"/>
                    <a:pt x="321" y="0"/>
                  </a:cubicBezTo>
                  <a:moveTo>
                    <a:pt x="337" y="321"/>
                  </a:moveTo>
                  <a:cubicBezTo>
                    <a:pt x="337" y="330"/>
                    <a:pt x="330" y="337"/>
                    <a:pt x="321" y="337"/>
                  </a:cubicBezTo>
                  <a:cubicBezTo>
                    <a:pt x="32" y="337"/>
                    <a:pt x="32" y="337"/>
                    <a:pt x="32" y="337"/>
                  </a:cubicBezTo>
                  <a:cubicBezTo>
                    <a:pt x="23" y="337"/>
                    <a:pt x="16" y="330"/>
                    <a:pt x="16" y="32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30" y="16"/>
                    <a:pt x="337" y="23"/>
                    <a:pt x="337" y="32"/>
                  </a:cubicBezTo>
                  <a:lnTo>
                    <a:pt x="337" y="3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6A757DF-21E6-EC41-A002-C83140EC9D26}"/>
                </a:ext>
              </a:extLst>
            </p:cNvPr>
            <p:cNvSpPr txBox="1"/>
            <p:nvPr/>
          </p:nvSpPr>
          <p:spPr>
            <a:xfrm>
              <a:off x="5692712" y="2915146"/>
              <a:ext cx="10360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PEAK DEMAND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MGMT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F674B30-C76B-4504-9560-D9D847A18B57}"/>
              </a:ext>
            </a:extLst>
          </p:cNvPr>
          <p:cNvGrpSpPr/>
          <p:nvPr/>
        </p:nvGrpSpPr>
        <p:grpSpPr>
          <a:xfrm>
            <a:off x="6973006" y="2281409"/>
            <a:ext cx="951794" cy="894215"/>
            <a:chOff x="6815581" y="2455695"/>
            <a:chExt cx="951794" cy="894215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D357DAB1-38FB-9E43-A23E-9FB9D2D3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7153" y="2455695"/>
              <a:ext cx="448650" cy="420855"/>
            </a:xfrm>
            <a:custGeom>
              <a:avLst/>
              <a:gdLst>
                <a:gd name="T0" fmla="*/ 29 w 209"/>
                <a:gd name="T1" fmla="*/ 21 h 208"/>
                <a:gd name="T2" fmla="*/ 29 w 209"/>
                <a:gd name="T3" fmla="*/ 106 h 208"/>
                <a:gd name="T4" fmla="*/ 29 w 209"/>
                <a:gd name="T5" fmla="*/ 148 h 208"/>
                <a:gd name="T6" fmla="*/ 104 w 209"/>
                <a:gd name="T7" fmla="*/ 85 h 208"/>
                <a:gd name="T8" fmla="*/ 200 w 209"/>
                <a:gd name="T9" fmla="*/ 36 h 208"/>
                <a:gd name="T10" fmla="*/ 102 w 209"/>
                <a:gd name="T11" fmla="*/ 106 h 208"/>
                <a:gd name="T12" fmla="*/ 40 w 209"/>
                <a:gd name="T13" fmla="*/ 21 h 208"/>
                <a:gd name="T14" fmla="*/ 40 w 209"/>
                <a:gd name="T15" fmla="*/ 106 h 208"/>
                <a:gd name="T16" fmla="*/ 40 w 209"/>
                <a:gd name="T17" fmla="*/ 148 h 208"/>
                <a:gd name="T18" fmla="*/ 53 w 209"/>
                <a:gd name="T19" fmla="*/ 65 h 208"/>
                <a:gd name="T20" fmla="*/ 53 w 209"/>
                <a:gd name="T21" fmla="*/ 145 h 208"/>
                <a:gd name="T22" fmla="*/ 60 w 209"/>
                <a:gd name="T23" fmla="*/ 21 h 208"/>
                <a:gd name="T24" fmla="*/ 60 w 209"/>
                <a:gd name="T25" fmla="*/ 44 h 208"/>
                <a:gd name="T26" fmla="*/ 60 w 209"/>
                <a:gd name="T27" fmla="*/ 54 h 208"/>
                <a:gd name="T28" fmla="*/ 63 w 209"/>
                <a:gd name="T29" fmla="*/ 75 h 208"/>
                <a:gd name="T30" fmla="*/ 63 w 209"/>
                <a:gd name="T31" fmla="*/ 93 h 208"/>
                <a:gd name="T32" fmla="*/ 60 w 209"/>
                <a:gd name="T33" fmla="*/ 135 h 208"/>
                <a:gd name="T34" fmla="*/ 60 w 209"/>
                <a:gd name="T35" fmla="*/ 158 h 208"/>
                <a:gd name="T36" fmla="*/ 60 w 209"/>
                <a:gd name="T37" fmla="*/ 166 h 208"/>
                <a:gd name="T38" fmla="*/ 73 w 209"/>
                <a:gd name="T39" fmla="*/ 23 h 208"/>
                <a:gd name="T40" fmla="*/ 73 w 209"/>
                <a:gd name="T41" fmla="*/ 145 h 208"/>
                <a:gd name="T42" fmla="*/ 81 w 209"/>
                <a:gd name="T43" fmla="*/ 62 h 208"/>
                <a:gd name="T44" fmla="*/ 81 w 209"/>
                <a:gd name="T45" fmla="*/ 148 h 208"/>
                <a:gd name="T46" fmla="*/ 92 w 209"/>
                <a:gd name="T47" fmla="*/ 23 h 208"/>
                <a:gd name="T48" fmla="*/ 94 w 209"/>
                <a:gd name="T49" fmla="*/ 106 h 208"/>
                <a:gd name="T50" fmla="*/ 104 w 209"/>
                <a:gd name="T51" fmla="*/ 10 h 208"/>
                <a:gd name="T52" fmla="*/ 102 w 209"/>
                <a:gd name="T53" fmla="*/ 31 h 208"/>
                <a:gd name="T54" fmla="*/ 102 w 209"/>
                <a:gd name="T55" fmla="*/ 54 h 208"/>
                <a:gd name="T56" fmla="*/ 102 w 209"/>
                <a:gd name="T57" fmla="*/ 65 h 208"/>
                <a:gd name="T58" fmla="*/ 104 w 209"/>
                <a:gd name="T59" fmla="*/ 117 h 208"/>
                <a:gd name="T60" fmla="*/ 104 w 209"/>
                <a:gd name="T61" fmla="*/ 135 h 208"/>
                <a:gd name="T62" fmla="*/ 102 w 209"/>
                <a:gd name="T63" fmla="*/ 156 h 208"/>
                <a:gd name="T64" fmla="*/ 102 w 209"/>
                <a:gd name="T65" fmla="*/ 176 h 208"/>
                <a:gd name="T66" fmla="*/ 112 w 209"/>
                <a:gd name="T67" fmla="*/ 23 h 208"/>
                <a:gd name="T68" fmla="*/ 115 w 209"/>
                <a:gd name="T69" fmla="*/ 148 h 208"/>
                <a:gd name="T70" fmla="*/ 125 w 209"/>
                <a:gd name="T71" fmla="*/ 62 h 208"/>
                <a:gd name="T72" fmla="*/ 133 w 209"/>
                <a:gd name="T73" fmla="*/ 21 h 208"/>
                <a:gd name="T74" fmla="*/ 133 w 209"/>
                <a:gd name="T75" fmla="*/ 148 h 208"/>
                <a:gd name="T76" fmla="*/ 143 w 209"/>
                <a:gd name="T77" fmla="*/ 13 h 208"/>
                <a:gd name="T78" fmla="*/ 146 w 209"/>
                <a:gd name="T79" fmla="*/ 34 h 208"/>
                <a:gd name="T80" fmla="*/ 146 w 209"/>
                <a:gd name="T81" fmla="*/ 52 h 208"/>
                <a:gd name="T82" fmla="*/ 143 w 209"/>
                <a:gd name="T83" fmla="*/ 72 h 208"/>
                <a:gd name="T84" fmla="*/ 143 w 209"/>
                <a:gd name="T85" fmla="*/ 117 h 208"/>
                <a:gd name="T86" fmla="*/ 143 w 209"/>
                <a:gd name="T87" fmla="*/ 127 h 208"/>
                <a:gd name="T88" fmla="*/ 146 w 209"/>
                <a:gd name="T89" fmla="*/ 148 h 208"/>
                <a:gd name="T90" fmla="*/ 146 w 209"/>
                <a:gd name="T91" fmla="*/ 169 h 208"/>
                <a:gd name="T92" fmla="*/ 154 w 209"/>
                <a:gd name="T93" fmla="*/ 21 h 208"/>
                <a:gd name="T94" fmla="*/ 154 w 209"/>
                <a:gd name="T95" fmla="*/ 106 h 208"/>
                <a:gd name="T96" fmla="*/ 154 w 209"/>
                <a:gd name="T97" fmla="*/ 148 h 208"/>
                <a:gd name="T98" fmla="*/ 167 w 209"/>
                <a:gd name="T99" fmla="*/ 65 h 208"/>
                <a:gd name="T100" fmla="*/ 167 w 209"/>
                <a:gd name="T101" fmla="*/ 145 h 208"/>
                <a:gd name="T102" fmla="*/ 175 w 209"/>
                <a:gd name="T103" fmla="*/ 104 h 208"/>
                <a:gd name="T104" fmla="*/ 185 w 209"/>
                <a:gd name="T105" fmla="*/ 13 h 208"/>
                <a:gd name="T106" fmla="*/ 185 w 209"/>
                <a:gd name="T107" fmla="*/ 23 h 208"/>
                <a:gd name="T108" fmla="*/ 188 w 209"/>
                <a:gd name="T109" fmla="*/ 44 h 208"/>
                <a:gd name="T110" fmla="*/ 188 w 209"/>
                <a:gd name="T111" fmla="*/ 83 h 208"/>
                <a:gd name="T112" fmla="*/ 185 w 209"/>
                <a:gd name="T113" fmla="*/ 104 h 208"/>
                <a:gd name="T114" fmla="*/ 185 w 209"/>
                <a:gd name="T115" fmla="*/ 127 h 208"/>
                <a:gd name="T116" fmla="*/ 185 w 209"/>
                <a:gd name="T117" fmla="*/ 137 h 208"/>
                <a:gd name="T118" fmla="*/ 188 w 209"/>
                <a:gd name="T119" fmla="*/ 158 h 208"/>
                <a:gd name="T120" fmla="*/ 188 w 209"/>
                <a:gd name="T121" fmla="*/ 179 h 208"/>
                <a:gd name="T122" fmla="*/ 196 w 209"/>
                <a:gd name="T123" fmla="*/ 62 h 208"/>
                <a:gd name="T124" fmla="*/ 196 w 209"/>
                <a:gd name="T125" fmla="*/ 14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208">
                  <a:moveTo>
                    <a:pt x="0" y="2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09" y="187"/>
                    <a:pt x="209" y="187"/>
                    <a:pt x="209" y="187"/>
                  </a:cubicBezTo>
                  <a:cubicBezTo>
                    <a:pt x="209" y="208"/>
                    <a:pt x="209" y="208"/>
                    <a:pt x="209" y="208"/>
                  </a:cubicBezTo>
                  <a:lnTo>
                    <a:pt x="0" y="208"/>
                  </a:lnTo>
                  <a:close/>
                  <a:moveTo>
                    <a:pt x="29" y="23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2" y="23"/>
                    <a:pt x="32" y="23"/>
                  </a:cubicBezTo>
                  <a:lnTo>
                    <a:pt x="29" y="23"/>
                  </a:lnTo>
                  <a:close/>
                  <a:moveTo>
                    <a:pt x="29" y="65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2" y="65"/>
                    <a:pt x="32" y="65"/>
                  </a:cubicBezTo>
                  <a:lnTo>
                    <a:pt x="29" y="65"/>
                  </a:lnTo>
                  <a:close/>
                  <a:moveTo>
                    <a:pt x="29" y="106"/>
                  </a:moveTo>
                  <a:cubicBezTo>
                    <a:pt x="29" y="104"/>
                    <a:pt x="29" y="104"/>
                    <a:pt x="29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6"/>
                    <a:pt x="32" y="106"/>
                    <a:pt x="32" y="106"/>
                  </a:cubicBezTo>
                  <a:lnTo>
                    <a:pt x="29" y="106"/>
                  </a:lnTo>
                  <a:close/>
                  <a:moveTo>
                    <a:pt x="29" y="148"/>
                  </a:moveTo>
                  <a:cubicBezTo>
                    <a:pt x="29" y="145"/>
                    <a:pt x="29" y="145"/>
                    <a:pt x="29" y="145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2" y="148"/>
                    <a:pt x="32" y="148"/>
                    <a:pt x="32" y="148"/>
                  </a:cubicBezTo>
                  <a:lnTo>
                    <a:pt x="29" y="148"/>
                  </a:lnTo>
                  <a:close/>
                  <a:moveTo>
                    <a:pt x="32" y="133"/>
                  </a:moveTo>
                  <a:cubicBezTo>
                    <a:pt x="32" y="130"/>
                    <a:pt x="33" y="128"/>
                    <a:pt x="35" y="12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77"/>
                    <a:pt x="86" y="75"/>
                    <a:pt x="89" y="75"/>
                  </a:cubicBezTo>
                  <a:cubicBezTo>
                    <a:pt x="92" y="75"/>
                    <a:pt x="93" y="76"/>
                    <a:pt x="95" y="78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7"/>
                    <a:pt x="199" y="36"/>
                    <a:pt x="200" y="36"/>
                  </a:cubicBezTo>
                  <a:cubicBezTo>
                    <a:pt x="201" y="36"/>
                    <a:pt x="203" y="36"/>
                    <a:pt x="204" y="36"/>
                  </a:cubicBezTo>
                  <a:cubicBezTo>
                    <a:pt x="205" y="37"/>
                    <a:pt x="206" y="38"/>
                    <a:pt x="207" y="39"/>
                  </a:cubicBezTo>
                  <a:cubicBezTo>
                    <a:pt x="208" y="40"/>
                    <a:pt x="209" y="41"/>
                    <a:pt x="209" y="43"/>
                  </a:cubicBezTo>
                  <a:cubicBezTo>
                    <a:pt x="209" y="45"/>
                    <a:pt x="208" y="47"/>
                    <a:pt x="206" y="48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29" y="126"/>
                    <a:pt x="127" y="126"/>
                    <a:pt x="125" y="126"/>
                  </a:cubicBezTo>
                  <a:cubicBezTo>
                    <a:pt x="123" y="126"/>
                    <a:pt x="121" y="125"/>
                    <a:pt x="120" y="12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9"/>
                    <a:pt x="42" y="139"/>
                    <a:pt x="42" y="140"/>
                  </a:cubicBezTo>
                  <a:cubicBezTo>
                    <a:pt x="41" y="140"/>
                    <a:pt x="40" y="140"/>
                    <a:pt x="39" y="140"/>
                  </a:cubicBezTo>
                  <a:cubicBezTo>
                    <a:pt x="37" y="140"/>
                    <a:pt x="35" y="139"/>
                    <a:pt x="34" y="138"/>
                  </a:cubicBezTo>
                  <a:cubicBezTo>
                    <a:pt x="32" y="137"/>
                    <a:pt x="32" y="135"/>
                    <a:pt x="32" y="133"/>
                  </a:cubicBezTo>
                  <a:close/>
                  <a:moveTo>
                    <a:pt x="40" y="23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40" y="23"/>
                  </a:lnTo>
                  <a:close/>
                  <a:moveTo>
                    <a:pt x="40" y="65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5"/>
                    <a:pt x="42" y="65"/>
                    <a:pt x="42" y="65"/>
                  </a:cubicBezTo>
                  <a:lnTo>
                    <a:pt x="40" y="65"/>
                  </a:lnTo>
                  <a:close/>
                  <a:moveTo>
                    <a:pt x="40" y="106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2" y="106"/>
                    <a:pt x="42" y="106"/>
                  </a:cubicBezTo>
                  <a:lnTo>
                    <a:pt x="40" y="106"/>
                  </a:lnTo>
                  <a:close/>
                  <a:moveTo>
                    <a:pt x="40" y="148"/>
                  </a:moveTo>
                  <a:cubicBezTo>
                    <a:pt x="40" y="145"/>
                    <a:pt x="40" y="145"/>
                    <a:pt x="40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0" y="148"/>
                  </a:lnTo>
                  <a:close/>
                  <a:moveTo>
                    <a:pt x="50" y="23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3"/>
                    <a:pt x="53" y="23"/>
                    <a:pt x="53" y="23"/>
                  </a:cubicBezTo>
                  <a:lnTo>
                    <a:pt x="50" y="23"/>
                  </a:lnTo>
                  <a:close/>
                  <a:moveTo>
                    <a:pt x="50" y="65"/>
                  </a:moveTo>
                  <a:cubicBezTo>
                    <a:pt x="50" y="62"/>
                    <a:pt x="50" y="62"/>
                    <a:pt x="5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50" y="65"/>
                  </a:lnTo>
                  <a:close/>
                  <a:moveTo>
                    <a:pt x="50" y="106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3" y="106"/>
                    <a:pt x="53" y="106"/>
                    <a:pt x="53" y="106"/>
                  </a:cubicBezTo>
                  <a:lnTo>
                    <a:pt x="50" y="106"/>
                  </a:lnTo>
                  <a:close/>
                  <a:moveTo>
                    <a:pt x="50" y="148"/>
                  </a:moveTo>
                  <a:cubicBezTo>
                    <a:pt x="50" y="145"/>
                    <a:pt x="50" y="145"/>
                    <a:pt x="50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8"/>
                    <a:pt x="53" y="148"/>
                    <a:pt x="53" y="148"/>
                  </a:cubicBezTo>
                  <a:lnTo>
                    <a:pt x="50" y="148"/>
                  </a:lnTo>
                  <a:close/>
                  <a:moveTo>
                    <a:pt x="60" y="13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0" y="13"/>
                  </a:lnTo>
                  <a:close/>
                  <a:moveTo>
                    <a:pt x="60" y="23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3"/>
                    <a:pt x="63" y="23"/>
                    <a:pt x="63" y="23"/>
                  </a:cubicBezTo>
                  <a:lnTo>
                    <a:pt x="60" y="23"/>
                  </a:lnTo>
                  <a:close/>
                  <a:moveTo>
                    <a:pt x="60" y="34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0" y="34"/>
                  </a:lnTo>
                  <a:close/>
                  <a:moveTo>
                    <a:pt x="60" y="44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0" y="44"/>
                  </a:lnTo>
                  <a:close/>
                  <a:moveTo>
                    <a:pt x="60" y="54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60" y="54"/>
                  </a:lnTo>
                  <a:close/>
                  <a:moveTo>
                    <a:pt x="60" y="65"/>
                  </a:moveTo>
                  <a:cubicBezTo>
                    <a:pt x="60" y="62"/>
                    <a:pt x="60" y="62"/>
                    <a:pt x="60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5"/>
                    <a:pt x="63" y="65"/>
                    <a:pt x="63" y="65"/>
                  </a:cubicBezTo>
                  <a:lnTo>
                    <a:pt x="60" y="65"/>
                  </a:lnTo>
                  <a:close/>
                  <a:moveTo>
                    <a:pt x="60" y="75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0" y="75"/>
                  </a:lnTo>
                  <a:close/>
                  <a:moveTo>
                    <a:pt x="60" y="85"/>
                  </a:move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3" y="85"/>
                    <a:pt x="63" y="85"/>
                  </a:cubicBezTo>
                  <a:lnTo>
                    <a:pt x="60" y="85"/>
                  </a:lnTo>
                  <a:close/>
                  <a:moveTo>
                    <a:pt x="60" y="96"/>
                  </a:moveTo>
                  <a:cubicBezTo>
                    <a:pt x="60" y="93"/>
                    <a:pt x="60" y="93"/>
                    <a:pt x="60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60" y="96"/>
                  </a:lnTo>
                  <a:close/>
                  <a:moveTo>
                    <a:pt x="60" y="127"/>
                  </a:moveTo>
                  <a:cubicBezTo>
                    <a:pt x="60" y="124"/>
                    <a:pt x="60" y="124"/>
                    <a:pt x="60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7"/>
                    <a:pt x="63" y="127"/>
                    <a:pt x="63" y="127"/>
                  </a:cubicBezTo>
                  <a:lnTo>
                    <a:pt x="60" y="127"/>
                  </a:lnTo>
                  <a:close/>
                  <a:moveTo>
                    <a:pt x="60" y="137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3" y="137"/>
                    <a:pt x="63" y="137"/>
                    <a:pt x="63" y="137"/>
                  </a:cubicBezTo>
                  <a:lnTo>
                    <a:pt x="60" y="137"/>
                  </a:lnTo>
                  <a:close/>
                  <a:moveTo>
                    <a:pt x="60" y="148"/>
                  </a:moveTo>
                  <a:cubicBezTo>
                    <a:pt x="60" y="145"/>
                    <a:pt x="60" y="145"/>
                    <a:pt x="60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3" y="148"/>
                    <a:pt x="63" y="148"/>
                    <a:pt x="63" y="148"/>
                  </a:cubicBezTo>
                  <a:lnTo>
                    <a:pt x="60" y="148"/>
                  </a:lnTo>
                  <a:close/>
                  <a:moveTo>
                    <a:pt x="60" y="158"/>
                  </a:moveTo>
                  <a:cubicBezTo>
                    <a:pt x="60" y="156"/>
                    <a:pt x="60" y="156"/>
                    <a:pt x="60" y="156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58"/>
                    <a:pt x="63" y="158"/>
                    <a:pt x="63" y="158"/>
                  </a:cubicBezTo>
                  <a:lnTo>
                    <a:pt x="60" y="158"/>
                  </a:lnTo>
                  <a:close/>
                  <a:moveTo>
                    <a:pt x="60" y="166"/>
                  </a:moveTo>
                  <a:cubicBezTo>
                    <a:pt x="63" y="166"/>
                    <a:pt x="63" y="166"/>
                    <a:pt x="63" y="166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60" y="169"/>
                    <a:pt x="60" y="169"/>
                    <a:pt x="60" y="169"/>
                  </a:cubicBezTo>
                  <a:lnTo>
                    <a:pt x="60" y="166"/>
                  </a:lnTo>
                  <a:close/>
                  <a:moveTo>
                    <a:pt x="60" y="176"/>
                  </a:moveTo>
                  <a:cubicBezTo>
                    <a:pt x="63" y="176"/>
                    <a:pt x="63" y="176"/>
                    <a:pt x="63" y="176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60" y="179"/>
                    <a:pt x="60" y="179"/>
                    <a:pt x="60" y="179"/>
                  </a:cubicBezTo>
                  <a:lnTo>
                    <a:pt x="60" y="176"/>
                  </a:lnTo>
                  <a:close/>
                  <a:moveTo>
                    <a:pt x="71" y="2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3"/>
                    <a:pt x="73" y="23"/>
                    <a:pt x="73" y="23"/>
                  </a:cubicBezTo>
                  <a:lnTo>
                    <a:pt x="71" y="23"/>
                  </a:lnTo>
                  <a:close/>
                  <a:moveTo>
                    <a:pt x="71" y="65"/>
                  </a:move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1" y="65"/>
                  </a:lnTo>
                  <a:close/>
                  <a:moveTo>
                    <a:pt x="71" y="148"/>
                  </a:moveTo>
                  <a:cubicBezTo>
                    <a:pt x="71" y="145"/>
                    <a:pt x="71" y="145"/>
                    <a:pt x="71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8"/>
                    <a:pt x="73" y="148"/>
                    <a:pt x="73" y="148"/>
                  </a:cubicBezTo>
                  <a:lnTo>
                    <a:pt x="71" y="148"/>
                  </a:lnTo>
                  <a:close/>
                  <a:moveTo>
                    <a:pt x="81" y="23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3"/>
                    <a:pt x="84" y="23"/>
                    <a:pt x="84" y="23"/>
                  </a:cubicBezTo>
                  <a:lnTo>
                    <a:pt x="81" y="23"/>
                  </a:lnTo>
                  <a:close/>
                  <a:moveTo>
                    <a:pt x="81" y="65"/>
                  </a:moveTo>
                  <a:cubicBezTo>
                    <a:pt x="81" y="62"/>
                    <a:pt x="81" y="62"/>
                    <a:pt x="81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5"/>
                    <a:pt x="84" y="65"/>
                    <a:pt x="84" y="65"/>
                  </a:cubicBezTo>
                  <a:lnTo>
                    <a:pt x="81" y="65"/>
                  </a:lnTo>
                  <a:close/>
                  <a:moveTo>
                    <a:pt x="81" y="106"/>
                  </a:moveTo>
                  <a:cubicBezTo>
                    <a:pt x="81" y="104"/>
                    <a:pt x="81" y="104"/>
                    <a:pt x="81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6"/>
                    <a:pt x="84" y="106"/>
                    <a:pt x="84" y="106"/>
                  </a:cubicBezTo>
                  <a:lnTo>
                    <a:pt x="81" y="106"/>
                  </a:lnTo>
                  <a:close/>
                  <a:moveTo>
                    <a:pt x="81" y="148"/>
                  </a:moveTo>
                  <a:cubicBezTo>
                    <a:pt x="81" y="145"/>
                    <a:pt x="81" y="145"/>
                    <a:pt x="81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4" y="148"/>
                    <a:pt x="84" y="148"/>
                    <a:pt x="84" y="148"/>
                  </a:cubicBezTo>
                  <a:lnTo>
                    <a:pt x="81" y="148"/>
                  </a:lnTo>
                  <a:close/>
                  <a:moveTo>
                    <a:pt x="92" y="23"/>
                  </a:moveTo>
                  <a:cubicBezTo>
                    <a:pt x="92" y="21"/>
                    <a:pt x="92" y="21"/>
                    <a:pt x="92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92" y="23"/>
                  </a:lnTo>
                  <a:close/>
                  <a:moveTo>
                    <a:pt x="92" y="65"/>
                  </a:moveTo>
                  <a:cubicBezTo>
                    <a:pt x="92" y="62"/>
                    <a:pt x="92" y="62"/>
                    <a:pt x="92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5"/>
                    <a:pt x="94" y="65"/>
                    <a:pt x="94" y="65"/>
                  </a:cubicBezTo>
                  <a:lnTo>
                    <a:pt x="92" y="65"/>
                  </a:lnTo>
                  <a:close/>
                  <a:moveTo>
                    <a:pt x="92" y="106"/>
                  </a:moveTo>
                  <a:cubicBezTo>
                    <a:pt x="92" y="104"/>
                    <a:pt x="92" y="104"/>
                    <a:pt x="92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6"/>
                    <a:pt x="94" y="106"/>
                    <a:pt x="94" y="106"/>
                  </a:cubicBezTo>
                  <a:lnTo>
                    <a:pt x="92" y="106"/>
                  </a:lnTo>
                  <a:close/>
                  <a:moveTo>
                    <a:pt x="92" y="148"/>
                  </a:moveTo>
                  <a:cubicBezTo>
                    <a:pt x="92" y="145"/>
                    <a:pt x="92" y="145"/>
                    <a:pt x="92" y="145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48"/>
                    <a:pt x="94" y="148"/>
                    <a:pt x="94" y="148"/>
                  </a:cubicBezTo>
                  <a:lnTo>
                    <a:pt x="92" y="148"/>
                  </a:lnTo>
                  <a:close/>
                  <a:moveTo>
                    <a:pt x="102" y="13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3"/>
                    <a:pt x="104" y="13"/>
                    <a:pt x="104" y="13"/>
                  </a:cubicBezTo>
                  <a:lnTo>
                    <a:pt x="102" y="13"/>
                  </a:lnTo>
                  <a:close/>
                  <a:moveTo>
                    <a:pt x="102" y="23"/>
                  </a:moveTo>
                  <a:cubicBezTo>
                    <a:pt x="102" y="21"/>
                    <a:pt x="102" y="21"/>
                    <a:pt x="102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3"/>
                    <a:pt x="104" y="23"/>
                    <a:pt x="104" y="23"/>
                  </a:cubicBezTo>
                  <a:lnTo>
                    <a:pt x="102" y="23"/>
                  </a:lnTo>
                  <a:close/>
                  <a:moveTo>
                    <a:pt x="102" y="34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4"/>
                    <a:pt x="104" y="34"/>
                    <a:pt x="104" y="34"/>
                  </a:cubicBezTo>
                  <a:lnTo>
                    <a:pt x="102" y="34"/>
                  </a:lnTo>
                  <a:close/>
                  <a:moveTo>
                    <a:pt x="102" y="44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2" y="44"/>
                  </a:lnTo>
                  <a:close/>
                  <a:moveTo>
                    <a:pt x="102" y="54"/>
                  </a:moveTo>
                  <a:cubicBezTo>
                    <a:pt x="102" y="52"/>
                    <a:pt x="102" y="52"/>
                    <a:pt x="102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4"/>
                    <a:pt x="104" y="54"/>
                    <a:pt x="104" y="54"/>
                  </a:cubicBezTo>
                  <a:lnTo>
                    <a:pt x="102" y="54"/>
                  </a:lnTo>
                  <a:close/>
                  <a:moveTo>
                    <a:pt x="102" y="65"/>
                  </a:moveTo>
                  <a:cubicBezTo>
                    <a:pt x="102" y="62"/>
                    <a:pt x="102" y="62"/>
                    <a:pt x="102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5"/>
                    <a:pt x="104" y="65"/>
                    <a:pt x="104" y="65"/>
                  </a:cubicBezTo>
                  <a:lnTo>
                    <a:pt x="102" y="65"/>
                  </a:lnTo>
                  <a:close/>
                  <a:moveTo>
                    <a:pt x="102" y="75"/>
                  </a:moveTo>
                  <a:cubicBezTo>
                    <a:pt x="102" y="72"/>
                    <a:pt x="102" y="72"/>
                    <a:pt x="102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5"/>
                    <a:pt x="104" y="75"/>
                    <a:pt x="104" y="75"/>
                  </a:cubicBezTo>
                  <a:lnTo>
                    <a:pt x="102" y="75"/>
                  </a:lnTo>
                  <a:close/>
                  <a:moveTo>
                    <a:pt x="102" y="117"/>
                  </a:moveTo>
                  <a:cubicBezTo>
                    <a:pt x="102" y="114"/>
                    <a:pt x="102" y="114"/>
                    <a:pt x="102" y="114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4" y="117"/>
                    <a:pt x="104" y="117"/>
                    <a:pt x="104" y="117"/>
                  </a:cubicBezTo>
                  <a:lnTo>
                    <a:pt x="102" y="117"/>
                  </a:lnTo>
                  <a:close/>
                  <a:moveTo>
                    <a:pt x="102" y="127"/>
                  </a:moveTo>
                  <a:cubicBezTo>
                    <a:pt x="102" y="124"/>
                    <a:pt x="102" y="124"/>
                    <a:pt x="102" y="124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4" y="127"/>
                    <a:pt x="104" y="127"/>
                    <a:pt x="104" y="127"/>
                  </a:cubicBezTo>
                  <a:lnTo>
                    <a:pt x="102" y="127"/>
                  </a:lnTo>
                  <a:close/>
                  <a:moveTo>
                    <a:pt x="102" y="137"/>
                  </a:moveTo>
                  <a:cubicBezTo>
                    <a:pt x="102" y="135"/>
                    <a:pt x="102" y="135"/>
                    <a:pt x="102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7"/>
                    <a:pt x="104" y="137"/>
                    <a:pt x="104" y="137"/>
                  </a:cubicBezTo>
                  <a:lnTo>
                    <a:pt x="102" y="137"/>
                  </a:lnTo>
                  <a:close/>
                  <a:moveTo>
                    <a:pt x="102" y="148"/>
                  </a:moveTo>
                  <a:cubicBezTo>
                    <a:pt x="102" y="145"/>
                    <a:pt x="102" y="145"/>
                    <a:pt x="102" y="145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4" y="148"/>
                    <a:pt x="104" y="148"/>
                    <a:pt x="104" y="148"/>
                  </a:cubicBezTo>
                  <a:lnTo>
                    <a:pt x="102" y="148"/>
                  </a:lnTo>
                  <a:close/>
                  <a:moveTo>
                    <a:pt x="102" y="158"/>
                  </a:moveTo>
                  <a:cubicBezTo>
                    <a:pt x="102" y="156"/>
                    <a:pt x="102" y="156"/>
                    <a:pt x="102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8"/>
                    <a:pt x="104" y="158"/>
                    <a:pt x="104" y="158"/>
                  </a:cubicBezTo>
                  <a:lnTo>
                    <a:pt x="102" y="158"/>
                  </a:lnTo>
                  <a:close/>
                  <a:moveTo>
                    <a:pt x="102" y="166"/>
                  </a:moveTo>
                  <a:cubicBezTo>
                    <a:pt x="104" y="166"/>
                    <a:pt x="104" y="166"/>
                    <a:pt x="104" y="166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9"/>
                    <a:pt x="102" y="169"/>
                    <a:pt x="102" y="169"/>
                  </a:cubicBezTo>
                  <a:lnTo>
                    <a:pt x="102" y="166"/>
                  </a:lnTo>
                  <a:close/>
                  <a:moveTo>
                    <a:pt x="102" y="176"/>
                  </a:moveTo>
                  <a:cubicBezTo>
                    <a:pt x="104" y="176"/>
                    <a:pt x="104" y="176"/>
                    <a:pt x="104" y="176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2" y="179"/>
                    <a:pt x="102" y="179"/>
                    <a:pt x="102" y="179"/>
                  </a:cubicBezTo>
                  <a:lnTo>
                    <a:pt x="102" y="176"/>
                  </a:lnTo>
                  <a:close/>
                  <a:moveTo>
                    <a:pt x="112" y="23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3"/>
                    <a:pt x="115" y="23"/>
                    <a:pt x="115" y="23"/>
                  </a:cubicBezTo>
                  <a:lnTo>
                    <a:pt x="112" y="23"/>
                  </a:lnTo>
                  <a:close/>
                  <a:moveTo>
                    <a:pt x="112" y="65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5" y="65"/>
                    <a:pt x="115" y="65"/>
                    <a:pt x="115" y="65"/>
                  </a:cubicBezTo>
                  <a:lnTo>
                    <a:pt x="112" y="65"/>
                  </a:lnTo>
                  <a:close/>
                  <a:moveTo>
                    <a:pt x="112" y="148"/>
                  </a:moveTo>
                  <a:cubicBezTo>
                    <a:pt x="112" y="145"/>
                    <a:pt x="112" y="145"/>
                    <a:pt x="112" y="145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15" y="148"/>
                    <a:pt x="115" y="148"/>
                    <a:pt x="115" y="148"/>
                  </a:cubicBezTo>
                  <a:lnTo>
                    <a:pt x="112" y="148"/>
                  </a:lnTo>
                  <a:close/>
                  <a:moveTo>
                    <a:pt x="123" y="23"/>
                  </a:move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3"/>
                    <a:pt x="125" y="23"/>
                    <a:pt x="125" y="23"/>
                  </a:cubicBezTo>
                  <a:lnTo>
                    <a:pt x="123" y="23"/>
                  </a:lnTo>
                  <a:close/>
                  <a:moveTo>
                    <a:pt x="123" y="65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23" y="65"/>
                  </a:lnTo>
                  <a:close/>
                  <a:moveTo>
                    <a:pt x="123" y="148"/>
                  </a:moveTo>
                  <a:cubicBezTo>
                    <a:pt x="123" y="145"/>
                    <a:pt x="123" y="145"/>
                    <a:pt x="123" y="14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5" y="148"/>
                    <a:pt x="125" y="148"/>
                    <a:pt x="125" y="148"/>
                  </a:cubicBezTo>
                  <a:lnTo>
                    <a:pt x="123" y="148"/>
                  </a:lnTo>
                  <a:close/>
                  <a:moveTo>
                    <a:pt x="133" y="23"/>
                  </a:moveTo>
                  <a:cubicBezTo>
                    <a:pt x="133" y="21"/>
                    <a:pt x="133" y="21"/>
                    <a:pt x="133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3"/>
                    <a:pt x="136" y="23"/>
                    <a:pt x="136" y="23"/>
                  </a:cubicBezTo>
                  <a:lnTo>
                    <a:pt x="133" y="23"/>
                  </a:lnTo>
                  <a:close/>
                  <a:moveTo>
                    <a:pt x="133" y="65"/>
                  </a:moveTo>
                  <a:cubicBezTo>
                    <a:pt x="133" y="62"/>
                    <a:pt x="133" y="62"/>
                    <a:pt x="133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5"/>
                    <a:pt x="136" y="65"/>
                    <a:pt x="136" y="65"/>
                  </a:cubicBezTo>
                  <a:lnTo>
                    <a:pt x="133" y="65"/>
                  </a:lnTo>
                  <a:close/>
                  <a:moveTo>
                    <a:pt x="133" y="148"/>
                  </a:moveTo>
                  <a:cubicBezTo>
                    <a:pt x="133" y="145"/>
                    <a:pt x="133" y="145"/>
                    <a:pt x="133" y="145"/>
                  </a:cubicBezTo>
                  <a:cubicBezTo>
                    <a:pt x="136" y="145"/>
                    <a:pt x="136" y="145"/>
                    <a:pt x="136" y="145"/>
                  </a:cubicBezTo>
                  <a:cubicBezTo>
                    <a:pt x="136" y="148"/>
                    <a:pt x="136" y="148"/>
                    <a:pt x="136" y="148"/>
                  </a:cubicBezTo>
                  <a:lnTo>
                    <a:pt x="133" y="148"/>
                  </a:lnTo>
                  <a:close/>
                  <a:moveTo>
                    <a:pt x="143" y="13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3"/>
                    <a:pt x="146" y="13"/>
                    <a:pt x="146" y="13"/>
                  </a:cubicBezTo>
                  <a:lnTo>
                    <a:pt x="143" y="13"/>
                  </a:lnTo>
                  <a:close/>
                  <a:moveTo>
                    <a:pt x="143" y="23"/>
                  </a:moveTo>
                  <a:cubicBezTo>
                    <a:pt x="143" y="21"/>
                    <a:pt x="143" y="21"/>
                    <a:pt x="14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3" y="23"/>
                  </a:lnTo>
                  <a:close/>
                  <a:moveTo>
                    <a:pt x="143" y="34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4"/>
                    <a:pt x="146" y="34"/>
                    <a:pt x="146" y="34"/>
                  </a:cubicBezTo>
                  <a:lnTo>
                    <a:pt x="143" y="34"/>
                  </a:lnTo>
                  <a:close/>
                  <a:moveTo>
                    <a:pt x="143" y="44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4"/>
                    <a:pt x="146" y="44"/>
                    <a:pt x="146" y="44"/>
                  </a:cubicBezTo>
                  <a:lnTo>
                    <a:pt x="143" y="44"/>
                  </a:lnTo>
                  <a:close/>
                  <a:moveTo>
                    <a:pt x="143" y="54"/>
                  </a:moveTo>
                  <a:cubicBezTo>
                    <a:pt x="143" y="52"/>
                    <a:pt x="143" y="52"/>
                    <a:pt x="143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4"/>
                    <a:pt x="146" y="54"/>
                    <a:pt x="146" y="54"/>
                  </a:cubicBezTo>
                  <a:lnTo>
                    <a:pt x="143" y="54"/>
                  </a:lnTo>
                  <a:close/>
                  <a:moveTo>
                    <a:pt x="143" y="65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65"/>
                    <a:pt x="146" y="65"/>
                    <a:pt x="146" y="65"/>
                  </a:cubicBezTo>
                  <a:lnTo>
                    <a:pt x="143" y="65"/>
                  </a:lnTo>
                  <a:close/>
                  <a:moveTo>
                    <a:pt x="143" y="75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5"/>
                    <a:pt x="146" y="75"/>
                    <a:pt x="146" y="75"/>
                  </a:cubicBezTo>
                  <a:lnTo>
                    <a:pt x="143" y="75"/>
                  </a:lnTo>
                  <a:close/>
                  <a:moveTo>
                    <a:pt x="143" y="85"/>
                  </a:moveTo>
                  <a:cubicBezTo>
                    <a:pt x="143" y="83"/>
                    <a:pt x="143" y="83"/>
                    <a:pt x="143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5"/>
                    <a:pt x="146" y="85"/>
                    <a:pt x="146" y="85"/>
                  </a:cubicBezTo>
                  <a:lnTo>
                    <a:pt x="143" y="85"/>
                  </a:lnTo>
                  <a:close/>
                  <a:moveTo>
                    <a:pt x="143" y="117"/>
                  </a:moveTo>
                  <a:cubicBezTo>
                    <a:pt x="143" y="114"/>
                    <a:pt x="143" y="114"/>
                    <a:pt x="143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3" y="117"/>
                  </a:lnTo>
                  <a:close/>
                  <a:moveTo>
                    <a:pt x="143" y="127"/>
                  </a:moveTo>
                  <a:cubicBezTo>
                    <a:pt x="143" y="124"/>
                    <a:pt x="143" y="124"/>
                    <a:pt x="143" y="124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6" y="127"/>
                    <a:pt x="146" y="127"/>
                    <a:pt x="146" y="127"/>
                  </a:cubicBezTo>
                  <a:lnTo>
                    <a:pt x="143" y="127"/>
                  </a:lnTo>
                  <a:close/>
                  <a:moveTo>
                    <a:pt x="143" y="137"/>
                  </a:moveTo>
                  <a:cubicBezTo>
                    <a:pt x="143" y="135"/>
                    <a:pt x="143" y="135"/>
                    <a:pt x="143" y="135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46" y="137"/>
                    <a:pt x="146" y="137"/>
                    <a:pt x="146" y="137"/>
                  </a:cubicBezTo>
                  <a:lnTo>
                    <a:pt x="143" y="137"/>
                  </a:lnTo>
                  <a:close/>
                  <a:moveTo>
                    <a:pt x="143" y="148"/>
                  </a:moveTo>
                  <a:cubicBezTo>
                    <a:pt x="143" y="145"/>
                    <a:pt x="143" y="145"/>
                    <a:pt x="143" y="145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8"/>
                    <a:pt x="146" y="148"/>
                    <a:pt x="146" y="148"/>
                  </a:cubicBezTo>
                  <a:lnTo>
                    <a:pt x="143" y="148"/>
                  </a:lnTo>
                  <a:close/>
                  <a:moveTo>
                    <a:pt x="143" y="158"/>
                  </a:moveTo>
                  <a:cubicBezTo>
                    <a:pt x="143" y="156"/>
                    <a:pt x="143" y="156"/>
                    <a:pt x="143" y="156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6" y="158"/>
                    <a:pt x="146" y="158"/>
                    <a:pt x="146" y="158"/>
                  </a:cubicBezTo>
                  <a:lnTo>
                    <a:pt x="143" y="158"/>
                  </a:lnTo>
                  <a:close/>
                  <a:moveTo>
                    <a:pt x="143" y="166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143" y="169"/>
                    <a:pt x="143" y="169"/>
                    <a:pt x="143" y="169"/>
                  </a:cubicBezTo>
                  <a:lnTo>
                    <a:pt x="143" y="166"/>
                  </a:lnTo>
                  <a:close/>
                  <a:moveTo>
                    <a:pt x="143" y="176"/>
                  </a:moveTo>
                  <a:cubicBezTo>
                    <a:pt x="146" y="176"/>
                    <a:pt x="146" y="176"/>
                    <a:pt x="146" y="176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3" y="179"/>
                    <a:pt x="143" y="179"/>
                    <a:pt x="143" y="179"/>
                  </a:cubicBezTo>
                  <a:lnTo>
                    <a:pt x="143" y="176"/>
                  </a:lnTo>
                  <a:close/>
                  <a:moveTo>
                    <a:pt x="154" y="23"/>
                  </a:moveTo>
                  <a:cubicBezTo>
                    <a:pt x="154" y="21"/>
                    <a:pt x="154" y="21"/>
                    <a:pt x="154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6" y="23"/>
                    <a:pt x="156" y="23"/>
                    <a:pt x="156" y="23"/>
                  </a:cubicBezTo>
                  <a:lnTo>
                    <a:pt x="154" y="23"/>
                  </a:lnTo>
                  <a:close/>
                  <a:moveTo>
                    <a:pt x="154" y="65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6" y="65"/>
                    <a:pt x="156" y="65"/>
                  </a:cubicBezTo>
                  <a:lnTo>
                    <a:pt x="154" y="65"/>
                  </a:lnTo>
                  <a:close/>
                  <a:moveTo>
                    <a:pt x="154" y="106"/>
                  </a:moveTo>
                  <a:cubicBezTo>
                    <a:pt x="154" y="104"/>
                    <a:pt x="154" y="104"/>
                    <a:pt x="154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6"/>
                    <a:pt x="156" y="106"/>
                    <a:pt x="156" y="106"/>
                  </a:cubicBezTo>
                  <a:lnTo>
                    <a:pt x="154" y="106"/>
                  </a:lnTo>
                  <a:close/>
                  <a:moveTo>
                    <a:pt x="154" y="148"/>
                  </a:moveTo>
                  <a:cubicBezTo>
                    <a:pt x="154" y="145"/>
                    <a:pt x="154" y="145"/>
                    <a:pt x="154" y="145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6" y="148"/>
                    <a:pt x="156" y="148"/>
                    <a:pt x="156" y="148"/>
                  </a:cubicBezTo>
                  <a:lnTo>
                    <a:pt x="154" y="148"/>
                  </a:lnTo>
                  <a:close/>
                  <a:moveTo>
                    <a:pt x="164" y="23"/>
                  </a:moveTo>
                  <a:cubicBezTo>
                    <a:pt x="164" y="21"/>
                    <a:pt x="164" y="21"/>
                    <a:pt x="164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3"/>
                    <a:pt x="167" y="23"/>
                    <a:pt x="167" y="23"/>
                  </a:cubicBezTo>
                  <a:lnTo>
                    <a:pt x="164" y="23"/>
                  </a:lnTo>
                  <a:close/>
                  <a:moveTo>
                    <a:pt x="164" y="65"/>
                  </a:moveTo>
                  <a:cubicBezTo>
                    <a:pt x="164" y="62"/>
                    <a:pt x="164" y="62"/>
                    <a:pt x="164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5"/>
                    <a:pt x="167" y="65"/>
                    <a:pt x="167" y="65"/>
                  </a:cubicBezTo>
                  <a:lnTo>
                    <a:pt x="164" y="65"/>
                  </a:lnTo>
                  <a:close/>
                  <a:moveTo>
                    <a:pt x="164" y="106"/>
                  </a:moveTo>
                  <a:cubicBezTo>
                    <a:pt x="164" y="104"/>
                    <a:pt x="164" y="104"/>
                    <a:pt x="164" y="104"/>
                  </a:cubicBezTo>
                  <a:cubicBezTo>
                    <a:pt x="167" y="104"/>
                    <a:pt x="167" y="104"/>
                    <a:pt x="167" y="104"/>
                  </a:cubicBezTo>
                  <a:cubicBezTo>
                    <a:pt x="167" y="106"/>
                    <a:pt x="167" y="106"/>
                    <a:pt x="167" y="106"/>
                  </a:cubicBezTo>
                  <a:lnTo>
                    <a:pt x="164" y="106"/>
                  </a:lnTo>
                  <a:close/>
                  <a:moveTo>
                    <a:pt x="164" y="148"/>
                  </a:moveTo>
                  <a:cubicBezTo>
                    <a:pt x="164" y="145"/>
                    <a:pt x="164" y="145"/>
                    <a:pt x="164" y="145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7" y="148"/>
                    <a:pt x="167" y="148"/>
                    <a:pt x="167" y="148"/>
                  </a:cubicBezTo>
                  <a:lnTo>
                    <a:pt x="164" y="148"/>
                  </a:lnTo>
                  <a:close/>
                  <a:moveTo>
                    <a:pt x="175" y="23"/>
                  </a:moveTo>
                  <a:cubicBezTo>
                    <a:pt x="175" y="21"/>
                    <a:pt x="175" y="21"/>
                    <a:pt x="175" y="21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23"/>
                    <a:pt x="177" y="23"/>
                    <a:pt x="177" y="23"/>
                  </a:cubicBezTo>
                  <a:lnTo>
                    <a:pt x="175" y="23"/>
                  </a:lnTo>
                  <a:close/>
                  <a:moveTo>
                    <a:pt x="175" y="106"/>
                  </a:moveTo>
                  <a:cubicBezTo>
                    <a:pt x="175" y="104"/>
                    <a:pt x="175" y="104"/>
                    <a:pt x="175" y="104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6"/>
                    <a:pt x="177" y="106"/>
                    <a:pt x="177" y="106"/>
                  </a:cubicBezTo>
                  <a:lnTo>
                    <a:pt x="175" y="106"/>
                  </a:lnTo>
                  <a:close/>
                  <a:moveTo>
                    <a:pt x="175" y="148"/>
                  </a:moveTo>
                  <a:cubicBezTo>
                    <a:pt x="175" y="145"/>
                    <a:pt x="175" y="145"/>
                    <a:pt x="175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7" y="148"/>
                    <a:pt x="177" y="148"/>
                    <a:pt x="177" y="148"/>
                  </a:cubicBezTo>
                  <a:lnTo>
                    <a:pt x="175" y="148"/>
                  </a:lnTo>
                  <a:close/>
                  <a:moveTo>
                    <a:pt x="185" y="13"/>
                  </a:moveTo>
                  <a:cubicBezTo>
                    <a:pt x="185" y="10"/>
                    <a:pt x="185" y="10"/>
                    <a:pt x="185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3"/>
                    <a:pt x="188" y="13"/>
                    <a:pt x="188" y="13"/>
                  </a:cubicBezTo>
                  <a:lnTo>
                    <a:pt x="185" y="13"/>
                  </a:lnTo>
                  <a:close/>
                  <a:moveTo>
                    <a:pt x="185" y="23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3"/>
                    <a:pt x="188" y="23"/>
                    <a:pt x="188" y="23"/>
                  </a:cubicBezTo>
                  <a:lnTo>
                    <a:pt x="185" y="23"/>
                  </a:lnTo>
                  <a:close/>
                  <a:moveTo>
                    <a:pt x="185" y="34"/>
                  </a:moveTo>
                  <a:cubicBezTo>
                    <a:pt x="185" y="31"/>
                    <a:pt x="185" y="31"/>
                    <a:pt x="185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4"/>
                    <a:pt x="188" y="34"/>
                    <a:pt x="188" y="34"/>
                  </a:cubicBezTo>
                  <a:lnTo>
                    <a:pt x="185" y="34"/>
                  </a:lnTo>
                  <a:close/>
                  <a:moveTo>
                    <a:pt x="185" y="44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4"/>
                    <a:pt x="188" y="44"/>
                    <a:pt x="188" y="44"/>
                  </a:cubicBezTo>
                  <a:lnTo>
                    <a:pt x="185" y="44"/>
                  </a:lnTo>
                  <a:close/>
                  <a:moveTo>
                    <a:pt x="185" y="75"/>
                  </a:moveTo>
                  <a:cubicBezTo>
                    <a:pt x="185" y="72"/>
                    <a:pt x="185" y="72"/>
                    <a:pt x="185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5"/>
                    <a:pt x="188" y="75"/>
                    <a:pt x="188" y="75"/>
                  </a:cubicBezTo>
                  <a:lnTo>
                    <a:pt x="185" y="75"/>
                  </a:lnTo>
                  <a:close/>
                  <a:moveTo>
                    <a:pt x="185" y="85"/>
                  </a:moveTo>
                  <a:cubicBezTo>
                    <a:pt x="185" y="83"/>
                    <a:pt x="185" y="83"/>
                    <a:pt x="185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5"/>
                    <a:pt x="188" y="85"/>
                    <a:pt x="188" y="85"/>
                  </a:cubicBezTo>
                  <a:lnTo>
                    <a:pt x="185" y="85"/>
                  </a:lnTo>
                  <a:close/>
                  <a:moveTo>
                    <a:pt x="185" y="96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8" y="96"/>
                    <a:pt x="188" y="96"/>
                    <a:pt x="188" y="96"/>
                  </a:cubicBezTo>
                  <a:lnTo>
                    <a:pt x="185" y="96"/>
                  </a:lnTo>
                  <a:close/>
                  <a:moveTo>
                    <a:pt x="185" y="106"/>
                  </a:moveTo>
                  <a:cubicBezTo>
                    <a:pt x="185" y="104"/>
                    <a:pt x="185" y="104"/>
                    <a:pt x="185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5" y="106"/>
                  </a:lnTo>
                  <a:close/>
                  <a:moveTo>
                    <a:pt x="185" y="117"/>
                  </a:moveTo>
                  <a:cubicBezTo>
                    <a:pt x="185" y="114"/>
                    <a:pt x="185" y="114"/>
                    <a:pt x="185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7"/>
                    <a:pt x="188" y="117"/>
                    <a:pt x="188" y="117"/>
                  </a:cubicBezTo>
                  <a:lnTo>
                    <a:pt x="185" y="117"/>
                  </a:lnTo>
                  <a:close/>
                  <a:moveTo>
                    <a:pt x="185" y="127"/>
                  </a:moveTo>
                  <a:cubicBezTo>
                    <a:pt x="185" y="124"/>
                    <a:pt x="185" y="124"/>
                    <a:pt x="185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7"/>
                    <a:pt x="188" y="127"/>
                    <a:pt x="188" y="127"/>
                  </a:cubicBezTo>
                  <a:lnTo>
                    <a:pt x="185" y="127"/>
                  </a:lnTo>
                  <a:close/>
                  <a:moveTo>
                    <a:pt x="185" y="137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7"/>
                    <a:pt x="188" y="137"/>
                    <a:pt x="188" y="137"/>
                  </a:cubicBezTo>
                  <a:lnTo>
                    <a:pt x="185" y="137"/>
                  </a:lnTo>
                  <a:close/>
                  <a:moveTo>
                    <a:pt x="185" y="148"/>
                  </a:moveTo>
                  <a:cubicBezTo>
                    <a:pt x="185" y="145"/>
                    <a:pt x="185" y="145"/>
                    <a:pt x="185" y="145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8" y="148"/>
                    <a:pt x="188" y="148"/>
                    <a:pt x="188" y="148"/>
                  </a:cubicBezTo>
                  <a:lnTo>
                    <a:pt x="185" y="148"/>
                  </a:lnTo>
                  <a:close/>
                  <a:moveTo>
                    <a:pt x="185" y="158"/>
                  </a:moveTo>
                  <a:cubicBezTo>
                    <a:pt x="185" y="156"/>
                    <a:pt x="185" y="156"/>
                    <a:pt x="185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8" y="158"/>
                    <a:pt x="188" y="158"/>
                    <a:pt x="188" y="158"/>
                  </a:cubicBezTo>
                  <a:lnTo>
                    <a:pt x="185" y="158"/>
                  </a:lnTo>
                  <a:close/>
                  <a:moveTo>
                    <a:pt x="185" y="166"/>
                  </a:moveTo>
                  <a:cubicBezTo>
                    <a:pt x="188" y="166"/>
                    <a:pt x="188" y="166"/>
                    <a:pt x="188" y="166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5" y="169"/>
                    <a:pt x="185" y="169"/>
                    <a:pt x="185" y="169"/>
                  </a:cubicBezTo>
                  <a:lnTo>
                    <a:pt x="185" y="166"/>
                  </a:lnTo>
                  <a:close/>
                  <a:moveTo>
                    <a:pt x="185" y="176"/>
                  </a:moveTo>
                  <a:cubicBezTo>
                    <a:pt x="188" y="176"/>
                    <a:pt x="188" y="176"/>
                    <a:pt x="188" y="176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5" y="179"/>
                    <a:pt x="185" y="179"/>
                    <a:pt x="185" y="179"/>
                  </a:cubicBezTo>
                  <a:lnTo>
                    <a:pt x="185" y="176"/>
                  </a:lnTo>
                  <a:close/>
                  <a:moveTo>
                    <a:pt x="196" y="23"/>
                  </a:moveTo>
                  <a:cubicBezTo>
                    <a:pt x="196" y="21"/>
                    <a:pt x="196" y="21"/>
                    <a:pt x="196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3"/>
                    <a:pt x="198" y="23"/>
                    <a:pt x="198" y="23"/>
                  </a:cubicBezTo>
                  <a:lnTo>
                    <a:pt x="196" y="23"/>
                  </a:lnTo>
                  <a:close/>
                  <a:moveTo>
                    <a:pt x="196" y="65"/>
                  </a:moveTo>
                  <a:cubicBezTo>
                    <a:pt x="196" y="62"/>
                    <a:pt x="196" y="62"/>
                    <a:pt x="196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8" y="65"/>
                    <a:pt x="198" y="65"/>
                    <a:pt x="198" y="65"/>
                  </a:cubicBezTo>
                  <a:lnTo>
                    <a:pt x="196" y="65"/>
                  </a:lnTo>
                  <a:close/>
                  <a:moveTo>
                    <a:pt x="196" y="106"/>
                  </a:moveTo>
                  <a:cubicBezTo>
                    <a:pt x="196" y="104"/>
                    <a:pt x="196" y="104"/>
                    <a:pt x="196" y="104"/>
                  </a:cubicBezTo>
                  <a:cubicBezTo>
                    <a:pt x="198" y="104"/>
                    <a:pt x="198" y="104"/>
                    <a:pt x="198" y="104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6" y="106"/>
                  </a:lnTo>
                  <a:close/>
                  <a:moveTo>
                    <a:pt x="196" y="148"/>
                  </a:moveTo>
                  <a:cubicBezTo>
                    <a:pt x="196" y="145"/>
                    <a:pt x="196" y="145"/>
                    <a:pt x="196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8"/>
                    <a:pt x="198" y="148"/>
                    <a:pt x="198" y="148"/>
                  </a:cubicBezTo>
                  <a:lnTo>
                    <a:pt x="196" y="1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6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D459EE-77B1-FE41-B56D-3F80C982A56D}"/>
                </a:ext>
              </a:extLst>
            </p:cNvPr>
            <p:cNvSpPr txBox="1"/>
            <p:nvPr/>
          </p:nvSpPr>
          <p:spPr>
            <a:xfrm>
              <a:off x="6815581" y="2934412"/>
              <a:ext cx="9517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DEMAND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RESPONSE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7800CB9-A6B6-4A9D-BEF9-644612EC9AFB}"/>
              </a:ext>
            </a:extLst>
          </p:cNvPr>
          <p:cNvGrpSpPr/>
          <p:nvPr/>
        </p:nvGrpSpPr>
        <p:grpSpPr>
          <a:xfrm>
            <a:off x="7897173" y="2269885"/>
            <a:ext cx="1018227" cy="905739"/>
            <a:chOff x="7802839" y="2435483"/>
            <a:chExt cx="1018227" cy="90573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BC14409-C634-244B-B6FB-376363F4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1317" y="2435483"/>
              <a:ext cx="481271" cy="44987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9A82C05-CEA3-4F4D-AD3C-6484860F73D1}"/>
                </a:ext>
              </a:extLst>
            </p:cNvPr>
            <p:cNvSpPr txBox="1"/>
            <p:nvPr/>
          </p:nvSpPr>
          <p:spPr>
            <a:xfrm>
              <a:off x="7802839" y="2925724"/>
              <a:ext cx="10182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CAPACITY TAG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MGMT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612D38-B4F0-43E0-93BD-E074C97EF4A1}"/>
              </a:ext>
            </a:extLst>
          </p:cNvPr>
          <p:cNvGrpSpPr/>
          <p:nvPr/>
        </p:nvGrpSpPr>
        <p:grpSpPr>
          <a:xfrm>
            <a:off x="6729045" y="1230361"/>
            <a:ext cx="960041" cy="749287"/>
            <a:chOff x="7117159" y="1444488"/>
            <a:chExt cx="960041" cy="74928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28428AB-313F-4A40-A7EE-56E948342206}"/>
                </a:ext>
              </a:extLst>
            </p:cNvPr>
            <p:cNvGrpSpPr/>
            <p:nvPr/>
          </p:nvGrpSpPr>
          <p:grpSpPr>
            <a:xfrm>
              <a:off x="7308190" y="1444488"/>
              <a:ext cx="578535" cy="317817"/>
              <a:chOff x="7386509" y="1416257"/>
              <a:chExt cx="578535" cy="317817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71BFA07-4A5C-0B4C-9C2D-F19AEA096373}"/>
                  </a:ext>
                </a:extLst>
              </p:cNvPr>
              <p:cNvGrpSpPr/>
              <p:nvPr/>
            </p:nvGrpSpPr>
            <p:grpSpPr>
              <a:xfrm>
                <a:off x="7386509" y="1444060"/>
                <a:ext cx="266793" cy="266793"/>
                <a:chOff x="1406525" y="3005436"/>
                <a:chExt cx="425450" cy="425449"/>
              </a:xfrm>
              <a:solidFill>
                <a:schemeClr val="bg1"/>
              </a:solidFill>
            </p:grpSpPr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35B811D2-36BF-344D-AF0A-1C1295C631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06525" y="3005436"/>
                  <a:ext cx="425450" cy="425449"/>
                </a:xfrm>
                <a:custGeom>
                  <a:avLst/>
                  <a:gdLst>
                    <a:gd name="T0" fmla="*/ 213 w 425"/>
                    <a:gd name="T1" fmla="*/ 0 h 425"/>
                    <a:gd name="T2" fmla="*/ 0 w 425"/>
                    <a:gd name="T3" fmla="*/ 213 h 425"/>
                    <a:gd name="T4" fmla="*/ 213 w 425"/>
                    <a:gd name="T5" fmla="*/ 425 h 425"/>
                    <a:gd name="T6" fmla="*/ 425 w 425"/>
                    <a:gd name="T7" fmla="*/ 213 h 425"/>
                    <a:gd name="T8" fmla="*/ 213 w 425"/>
                    <a:gd name="T9" fmla="*/ 0 h 425"/>
                    <a:gd name="T10" fmla="*/ 213 w 425"/>
                    <a:gd name="T11" fmla="*/ 406 h 425"/>
                    <a:gd name="T12" fmla="*/ 19 w 425"/>
                    <a:gd name="T13" fmla="*/ 213 h 425"/>
                    <a:gd name="T14" fmla="*/ 213 w 425"/>
                    <a:gd name="T15" fmla="*/ 19 h 425"/>
                    <a:gd name="T16" fmla="*/ 407 w 425"/>
                    <a:gd name="T17" fmla="*/ 213 h 425"/>
                    <a:gd name="T18" fmla="*/ 213 w 425"/>
                    <a:gd name="T19" fmla="*/ 40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5" h="425">
                      <a:moveTo>
                        <a:pt x="213" y="0"/>
                      </a:moveTo>
                      <a:cubicBezTo>
                        <a:pt x="96" y="0"/>
                        <a:pt x="0" y="95"/>
                        <a:pt x="0" y="213"/>
                      </a:cubicBezTo>
                      <a:cubicBezTo>
                        <a:pt x="0" y="330"/>
                        <a:pt x="96" y="425"/>
                        <a:pt x="213" y="425"/>
                      </a:cubicBezTo>
                      <a:cubicBezTo>
                        <a:pt x="330" y="425"/>
                        <a:pt x="425" y="330"/>
                        <a:pt x="425" y="213"/>
                      </a:cubicBezTo>
                      <a:cubicBezTo>
                        <a:pt x="425" y="95"/>
                        <a:pt x="330" y="0"/>
                        <a:pt x="213" y="0"/>
                      </a:cubicBezTo>
                      <a:close/>
                      <a:moveTo>
                        <a:pt x="213" y="406"/>
                      </a:moveTo>
                      <a:cubicBezTo>
                        <a:pt x="106" y="406"/>
                        <a:pt x="19" y="319"/>
                        <a:pt x="19" y="213"/>
                      </a:cubicBezTo>
                      <a:cubicBezTo>
                        <a:pt x="19" y="106"/>
                        <a:pt x="106" y="19"/>
                        <a:pt x="213" y="19"/>
                      </a:cubicBezTo>
                      <a:cubicBezTo>
                        <a:pt x="320" y="19"/>
                        <a:pt x="407" y="106"/>
                        <a:pt x="407" y="213"/>
                      </a:cubicBezTo>
                      <a:cubicBezTo>
                        <a:pt x="407" y="319"/>
                        <a:pt x="320" y="406"/>
                        <a:pt x="213" y="4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CB8D188-CF6C-AF4E-8828-9BF4CB4A9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7662" y="3045131"/>
                  <a:ext cx="19050" cy="44450"/>
                </a:xfrm>
                <a:custGeom>
                  <a:avLst/>
                  <a:gdLst>
                    <a:gd name="T0" fmla="*/ 9 w 19"/>
                    <a:gd name="T1" fmla="*/ 45 h 45"/>
                    <a:gd name="T2" fmla="*/ 19 w 19"/>
                    <a:gd name="T3" fmla="*/ 36 h 45"/>
                    <a:gd name="T4" fmla="*/ 19 w 19"/>
                    <a:gd name="T5" fmla="*/ 10 h 45"/>
                    <a:gd name="T6" fmla="*/ 9 w 19"/>
                    <a:gd name="T7" fmla="*/ 0 h 45"/>
                    <a:gd name="T8" fmla="*/ 0 w 19"/>
                    <a:gd name="T9" fmla="*/ 10 h 45"/>
                    <a:gd name="T10" fmla="*/ 0 w 19"/>
                    <a:gd name="T11" fmla="*/ 36 h 45"/>
                    <a:gd name="T12" fmla="*/ 9 w 19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45">
                      <a:moveTo>
                        <a:pt x="9" y="45"/>
                      </a:moveTo>
                      <a:cubicBezTo>
                        <a:pt x="15" y="45"/>
                        <a:pt x="19" y="41"/>
                        <a:pt x="19" y="36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5"/>
                        <a:pt x="15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41"/>
                        <a:pt x="4" y="45"/>
                        <a:pt x="9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2CABC7F-3DE1-D54B-BA2D-51BD0665BF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7800" y="3202293"/>
                  <a:ext cx="44450" cy="19050"/>
                </a:xfrm>
                <a:custGeom>
                  <a:avLst/>
                  <a:gdLst>
                    <a:gd name="T0" fmla="*/ 35 w 45"/>
                    <a:gd name="T1" fmla="*/ 0 h 18"/>
                    <a:gd name="T2" fmla="*/ 9 w 45"/>
                    <a:gd name="T3" fmla="*/ 0 h 18"/>
                    <a:gd name="T4" fmla="*/ 0 w 45"/>
                    <a:gd name="T5" fmla="*/ 9 h 18"/>
                    <a:gd name="T6" fmla="*/ 9 w 45"/>
                    <a:gd name="T7" fmla="*/ 18 h 18"/>
                    <a:gd name="T8" fmla="*/ 35 w 45"/>
                    <a:gd name="T9" fmla="*/ 18 h 18"/>
                    <a:gd name="T10" fmla="*/ 45 w 45"/>
                    <a:gd name="T11" fmla="*/ 9 h 18"/>
                    <a:gd name="T12" fmla="*/ 35 w 4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8">
                      <a:moveTo>
                        <a:pt x="3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4"/>
                        <a:pt x="4" y="18"/>
                        <a:pt x="9" y="18"/>
                      </a:cubicBez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40" y="18"/>
                        <a:pt x="45" y="14"/>
                        <a:pt x="45" y="9"/>
                      </a:cubicBezTo>
                      <a:cubicBezTo>
                        <a:pt x="45" y="4"/>
                        <a:pt x="40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B834890B-68AC-AA42-B72A-740DF4694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7838" y="3202293"/>
                  <a:ext cx="46038" cy="19050"/>
                </a:xfrm>
                <a:custGeom>
                  <a:avLst/>
                  <a:gdLst>
                    <a:gd name="T0" fmla="*/ 36 w 45"/>
                    <a:gd name="T1" fmla="*/ 0 h 18"/>
                    <a:gd name="T2" fmla="*/ 9 w 45"/>
                    <a:gd name="T3" fmla="*/ 0 h 18"/>
                    <a:gd name="T4" fmla="*/ 0 w 45"/>
                    <a:gd name="T5" fmla="*/ 9 h 18"/>
                    <a:gd name="T6" fmla="*/ 9 w 45"/>
                    <a:gd name="T7" fmla="*/ 18 h 18"/>
                    <a:gd name="T8" fmla="*/ 36 w 45"/>
                    <a:gd name="T9" fmla="*/ 18 h 18"/>
                    <a:gd name="T10" fmla="*/ 45 w 45"/>
                    <a:gd name="T11" fmla="*/ 9 h 18"/>
                    <a:gd name="T12" fmla="*/ 36 w 4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8">
                      <a:moveTo>
                        <a:pt x="36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4"/>
                        <a:pt x="4" y="18"/>
                        <a:pt x="9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41" y="18"/>
                        <a:pt x="45" y="14"/>
                        <a:pt x="45" y="9"/>
                      </a:cubicBezTo>
                      <a:cubicBezTo>
                        <a:pt x="45" y="4"/>
                        <a:pt x="41" y="0"/>
                        <a:pt x="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DB3512BF-07C3-D446-93A0-747674E4A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250" y="3103869"/>
                  <a:ext cx="41275" cy="39688"/>
                </a:xfrm>
                <a:custGeom>
                  <a:avLst/>
                  <a:gdLst>
                    <a:gd name="T0" fmla="*/ 31 w 41"/>
                    <a:gd name="T1" fmla="*/ 40 h 40"/>
                    <a:gd name="T2" fmla="*/ 37 w 41"/>
                    <a:gd name="T3" fmla="*/ 37 h 40"/>
                    <a:gd name="T4" fmla="*/ 37 w 41"/>
                    <a:gd name="T5" fmla="*/ 24 h 40"/>
                    <a:gd name="T6" fmla="*/ 17 w 41"/>
                    <a:gd name="T7" fmla="*/ 3 h 40"/>
                    <a:gd name="T8" fmla="*/ 3 w 41"/>
                    <a:gd name="T9" fmla="*/ 3 h 40"/>
                    <a:gd name="T10" fmla="*/ 3 w 41"/>
                    <a:gd name="T11" fmla="*/ 16 h 40"/>
                    <a:gd name="T12" fmla="*/ 24 w 41"/>
                    <a:gd name="T13" fmla="*/ 37 h 40"/>
                    <a:gd name="T14" fmla="*/ 31 w 41"/>
                    <a:gd name="T1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40">
                      <a:moveTo>
                        <a:pt x="31" y="40"/>
                      </a:moveTo>
                      <a:cubicBezTo>
                        <a:pt x="33" y="40"/>
                        <a:pt x="35" y="39"/>
                        <a:pt x="37" y="37"/>
                      </a:cubicBezTo>
                      <a:cubicBezTo>
                        <a:pt x="41" y="33"/>
                        <a:pt x="41" y="27"/>
                        <a:pt x="37" y="2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3" y="0"/>
                        <a:pt x="7" y="0"/>
                        <a:pt x="3" y="3"/>
                      </a:cubicBezTo>
                      <a:cubicBezTo>
                        <a:pt x="0" y="7"/>
                        <a:pt x="0" y="13"/>
                        <a:pt x="3" y="16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cubicBezTo>
                        <a:pt x="26" y="39"/>
                        <a:pt x="28" y="40"/>
                        <a:pt x="3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9CDDC7FC-6162-7C4E-8495-E127943A3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8150" y="3280080"/>
                  <a:ext cx="39688" cy="39688"/>
                </a:xfrm>
                <a:custGeom>
                  <a:avLst/>
                  <a:gdLst>
                    <a:gd name="T0" fmla="*/ 17 w 40"/>
                    <a:gd name="T1" fmla="*/ 4 h 40"/>
                    <a:gd name="T2" fmla="*/ 3 w 40"/>
                    <a:gd name="T3" fmla="*/ 4 h 40"/>
                    <a:gd name="T4" fmla="*/ 3 w 40"/>
                    <a:gd name="T5" fmla="*/ 17 h 40"/>
                    <a:gd name="T6" fmla="*/ 23 w 40"/>
                    <a:gd name="T7" fmla="*/ 37 h 40"/>
                    <a:gd name="T8" fmla="*/ 30 w 40"/>
                    <a:gd name="T9" fmla="*/ 40 h 40"/>
                    <a:gd name="T10" fmla="*/ 36 w 40"/>
                    <a:gd name="T11" fmla="*/ 37 h 40"/>
                    <a:gd name="T12" fmla="*/ 36 w 40"/>
                    <a:gd name="T13" fmla="*/ 24 h 40"/>
                    <a:gd name="T14" fmla="*/ 17 w 40"/>
                    <a:gd name="T15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40">
                      <a:moveTo>
                        <a:pt x="17" y="4"/>
                      </a:moveTo>
                      <a:cubicBezTo>
                        <a:pt x="13" y="0"/>
                        <a:pt x="7" y="0"/>
                        <a:pt x="3" y="4"/>
                      </a:cubicBezTo>
                      <a:cubicBezTo>
                        <a:pt x="0" y="8"/>
                        <a:pt x="0" y="14"/>
                        <a:pt x="3" y="1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5" y="39"/>
                        <a:pt x="27" y="40"/>
                        <a:pt x="30" y="40"/>
                      </a:cubicBezTo>
                      <a:cubicBezTo>
                        <a:pt x="32" y="40"/>
                        <a:pt x="35" y="39"/>
                        <a:pt x="36" y="37"/>
                      </a:cubicBezTo>
                      <a:cubicBezTo>
                        <a:pt x="40" y="33"/>
                        <a:pt x="40" y="27"/>
                        <a:pt x="36" y="24"/>
                      </a:cubicBezTo>
                      <a:lnTo>
                        <a:pt x="17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24A53599-7B25-3047-AD7D-5D7D5E72D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0213" y="3095929"/>
                  <a:ext cx="41275" cy="41275"/>
                </a:xfrm>
                <a:custGeom>
                  <a:avLst/>
                  <a:gdLst>
                    <a:gd name="T0" fmla="*/ 17 w 41"/>
                    <a:gd name="T1" fmla="*/ 38 h 40"/>
                    <a:gd name="T2" fmla="*/ 38 w 41"/>
                    <a:gd name="T3" fmla="*/ 17 h 40"/>
                    <a:gd name="T4" fmla="*/ 38 w 41"/>
                    <a:gd name="T5" fmla="*/ 4 h 40"/>
                    <a:gd name="T6" fmla="*/ 25 w 41"/>
                    <a:gd name="T7" fmla="*/ 4 h 40"/>
                    <a:gd name="T8" fmla="*/ 4 w 41"/>
                    <a:gd name="T9" fmla="*/ 24 h 40"/>
                    <a:gd name="T10" fmla="*/ 4 w 41"/>
                    <a:gd name="T11" fmla="*/ 38 h 40"/>
                    <a:gd name="T12" fmla="*/ 11 w 41"/>
                    <a:gd name="T13" fmla="*/ 40 h 40"/>
                    <a:gd name="T14" fmla="*/ 17 w 41"/>
                    <a:gd name="T15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40">
                      <a:moveTo>
                        <a:pt x="17" y="38"/>
                      </a:move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41" y="13"/>
                        <a:pt x="41" y="7"/>
                        <a:pt x="38" y="4"/>
                      </a:cubicBezTo>
                      <a:cubicBezTo>
                        <a:pt x="34" y="0"/>
                        <a:pt x="28" y="0"/>
                        <a:pt x="25" y="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0" y="28"/>
                        <a:pt x="0" y="34"/>
                        <a:pt x="4" y="38"/>
                      </a:cubicBezTo>
                      <a:cubicBezTo>
                        <a:pt x="6" y="39"/>
                        <a:pt x="8" y="40"/>
                        <a:pt x="11" y="40"/>
                      </a:cubicBezTo>
                      <a:cubicBezTo>
                        <a:pt x="13" y="40"/>
                        <a:pt x="15" y="39"/>
                        <a:pt x="17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5D636BB6-E033-A649-9FB6-289259402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8600" y="3286431"/>
                  <a:ext cx="39688" cy="39688"/>
                </a:xfrm>
                <a:custGeom>
                  <a:avLst/>
                  <a:gdLst>
                    <a:gd name="T0" fmla="*/ 23 w 40"/>
                    <a:gd name="T1" fmla="*/ 4 h 39"/>
                    <a:gd name="T2" fmla="*/ 4 w 40"/>
                    <a:gd name="T3" fmla="*/ 23 h 39"/>
                    <a:gd name="T4" fmla="*/ 4 w 40"/>
                    <a:gd name="T5" fmla="*/ 37 h 39"/>
                    <a:gd name="T6" fmla="*/ 10 w 40"/>
                    <a:gd name="T7" fmla="*/ 39 h 39"/>
                    <a:gd name="T8" fmla="*/ 17 w 40"/>
                    <a:gd name="T9" fmla="*/ 37 h 39"/>
                    <a:gd name="T10" fmla="*/ 37 w 40"/>
                    <a:gd name="T11" fmla="*/ 17 h 39"/>
                    <a:gd name="T12" fmla="*/ 37 w 40"/>
                    <a:gd name="T13" fmla="*/ 4 h 39"/>
                    <a:gd name="T14" fmla="*/ 23 w 40"/>
                    <a:gd name="T15" fmla="*/ 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39">
                      <a:moveTo>
                        <a:pt x="23" y="4"/>
                      </a:move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0" y="27"/>
                        <a:pt x="0" y="33"/>
                        <a:pt x="4" y="37"/>
                      </a:cubicBezTo>
                      <a:cubicBezTo>
                        <a:pt x="6" y="38"/>
                        <a:pt x="8" y="39"/>
                        <a:pt x="10" y="39"/>
                      </a:cubicBezTo>
                      <a:cubicBezTo>
                        <a:pt x="13" y="39"/>
                        <a:pt x="15" y="38"/>
                        <a:pt x="17" y="3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40" y="13"/>
                        <a:pt x="40" y="7"/>
                        <a:pt x="37" y="4"/>
                      </a:cubicBezTo>
                      <a:cubicBezTo>
                        <a:pt x="33" y="0"/>
                        <a:pt x="27" y="0"/>
                        <a:pt x="2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34F1BF7B-409B-3B48-AD6D-0344CE0DDE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1151" y="3148318"/>
                  <a:ext cx="107950" cy="104775"/>
                </a:xfrm>
                <a:custGeom>
                  <a:avLst/>
                  <a:gdLst>
                    <a:gd name="T0" fmla="*/ 91 w 108"/>
                    <a:gd name="T1" fmla="*/ 4 h 105"/>
                    <a:gd name="T2" fmla="*/ 56 w 108"/>
                    <a:gd name="T3" fmla="*/ 39 h 105"/>
                    <a:gd name="T4" fmla="*/ 39 w 108"/>
                    <a:gd name="T5" fmla="*/ 34 h 105"/>
                    <a:gd name="T6" fmla="*/ 14 w 108"/>
                    <a:gd name="T7" fmla="*/ 44 h 105"/>
                    <a:gd name="T8" fmla="*/ 14 w 108"/>
                    <a:gd name="T9" fmla="*/ 95 h 105"/>
                    <a:gd name="T10" fmla="*/ 39 w 108"/>
                    <a:gd name="T11" fmla="*/ 105 h 105"/>
                    <a:gd name="T12" fmla="*/ 64 w 108"/>
                    <a:gd name="T13" fmla="*/ 95 h 105"/>
                    <a:gd name="T14" fmla="*/ 74 w 108"/>
                    <a:gd name="T15" fmla="*/ 70 h 105"/>
                    <a:gd name="T16" fmla="*/ 70 w 108"/>
                    <a:gd name="T17" fmla="*/ 52 h 105"/>
                    <a:gd name="T18" fmla="*/ 104 w 108"/>
                    <a:gd name="T19" fmla="*/ 17 h 105"/>
                    <a:gd name="T20" fmla="*/ 104 w 108"/>
                    <a:gd name="T21" fmla="*/ 4 h 105"/>
                    <a:gd name="T22" fmla="*/ 91 w 108"/>
                    <a:gd name="T23" fmla="*/ 4 h 105"/>
                    <a:gd name="T24" fmla="*/ 51 w 108"/>
                    <a:gd name="T25" fmla="*/ 82 h 105"/>
                    <a:gd name="T26" fmla="*/ 39 w 108"/>
                    <a:gd name="T27" fmla="*/ 86 h 105"/>
                    <a:gd name="T28" fmla="*/ 27 w 108"/>
                    <a:gd name="T29" fmla="*/ 82 h 105"/>
                    <a:gd name="T30" fmla="*/ 27 w 108"/>
                    <a:gd name="T31" fmla="*/ 58 h 105"/>
                    <a:gd name="T32" fmla="*/ 39 w 108"/>
                    <a:gd name="T33" fmla="*/ 53 h 105"/>
                    <a:gd name="T34" fmla="*/ 51 w 108"/>
                    <a:gd name="T35" fmla="*/ 58 h 105"/>
                    <a:gd name="T36" fmla="*/ 56 w 108"/>
                    <a:gd name="T37" fmla="*/ 70 h 105"/>
                    <a:gd name="T38" fmla="*/ 51 w 108"/>
                    <a:gd name="T39" fmla="*/ 8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8" h="105">
                      <a:moveTo>
                        <a:pt x="91" y="4"/>
                      </a:moveTo>
                      <a:cubicBezTo>
                        <a:pt x="56" y="39"/>
                        <a:pt x="56" y="39"/>
                        <a:pt x="56" y="39"/>
                      </a:cubicBezTo>
                      <a:cubicBezTo>
                        <a:pt x="51" y="36"/>
                        <a:pt x="45" y="34"/>
                        <a:pt x="39" y="34"/>
                      </a:cubicBezTo>
                      <a:cubicBezTo>
                        <a:pt x="29" y="34"/>
                        <a:pt x="20" y="38"/>
                        <a:pt x="14" y="44"/>
                      </a:cubicBezTo>
                      <a:cubicBezTo>
                        <a:pt x="0" y="58"/>
                        <a:pt x="0" y="81"/>
                        <a:pt x="14" y="95"/>
                      </a:cubicBezTo>
                      <a:cubicBezTo>
                        <a:pt x="20" y="101"/>
                        <a:pt x="29" y="105"/>
                        <a:pt x="39" y="105"/>
                      </a:cubicBezTo>
                      <a:cubicBezTo>
                        <a:pt x="48" y="105"/>
                        <a:pt x="57" y="101"/>
                        <a:pt x="64" y="95"/>
                      </a:cubicBezTo>
                      <a:cubicBezTo>
                        <a:pt x="71" y="88"/>
                        <a:pt x="74" y="79"/>
                        <a:pt x="74" y="70"/>
                      </a:cubicBezTo>
                      <a:cubicBezTo>
                        <a:pt x="74" y="63"/>
                        <a:pt x="73" y="57"/>
                        <a:pt x="70" y="52"/>
                      </a:cubicBezTo>
                      <a:cubicBezTo>
                        <a:pt x="104" y="17"/>
                        <a:pt x="104" y="17"/>
                        <a:pt x="104" y="17"/>
                      </a:cubicBezTo>
                      <a:cubicBezTo>
                        <a:pt x="108" y="14"/>
                        <a:pt x="108" y="8"/>
                        <a:pt x="104" y="4"/>
                      </a:cubicBezTo>
                      <a:cubicBezTo>
                        <a:pt x="101" y="0"/>
                        <a:pt x="95" y="0"/>
                        <a:pt x="91" y="4"/>
                      </a:cubicBezTo>
                      <a:close/>
                      <a:moveTo>
                        <a:pt x="51" y="82"/>
                      </a:moveTo>
                      <a:cubicBezTo>
                        <a:pt x="48" y="85"/>
                        <a:pt x="43" y="86"/>
                        <a:pt x="39" y="86"/>
                      </a:cubicBezTo>
                      <a:cubicBezTo>
                        <a:pt x="34" y="86"/>
                        <a:pt x="30" y="85"/>
                        <a:pt x="27" y="82"/>
                      </a:cubicBezTo>
                      <a:cubicBezTo>
                        <a:pt x="20" y="75"/>
                        <a:pt x="20" y="64"/>
                        <a:pt x="27" y="58"/>
                      </a:cubicBezTo>
                      <a:cubicBezTo>
                        <a:pt x="30" y="55"/>
                        <a:pt x="34" y="53"/>
                        <a:pt x="39" y="53"/>
                      </a:cubicBezTo>
                      <a:cubicBezTo>
                        <a:pt x="43" y="53"/>
                        <a:pt x="48" y="55"/>
                        <a:pt x="51" y="58"/>
                      </a:cubicBezTo>
                      <a:cubicBezTo>
                        <a:pt x="54" y="61"/>
                        <a:pt x="56" y="65"/>
                        <a:pt x="56" y="70"/>
                      </a:cubicBezTo>
                      <a:cubicBezTo>
                        <a:pt x="56" y="74"/>
                        <a:pt x="54" y="78"/>
                        <a:pt x="5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8611B6E9-42EB-2A4A-B5D5-373C97550A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2576" y="3321355"/>
                  <a:ext cx="134937" cy="57150"/>
                </a:xfrm>
                <a:custGeom>
                  <a:avLst/>
                  <a:gdLst>
                    <a:gd name="T0" fmla="*/ 114 w 136"/>
                    <a:gd name="T1" fmla="*/ 0 h 58"/>
                    <a:gd name="T2" fmla="*/ 22 w 136"/>
                    <a:gd name="T3" fmla="*/ 0 h 58"/>
                    <a:gd name="T4" fmla="*/ 0 w 136"/>
                    <a:gd name="T5" fmla="*/ 22 h 58"/>
                    <a:gd name="T6" fmla="*/ 0 w 136"/>
                    <a:gd name="T7" fmla="*/ 35 h 58"/>
                    <a:gd name="T8" fmla="*/ 22 w 136"/>
                    <a:gd name="T9" fmla="*/ 58 h 58"/>
                    <a:gd name="T10" fmla="*/ 114 w 136"/>
                    <a:gd name="T11" fmla="*/ 58 h 58"/>
                    <a:gd name="T12" fmla="*/ 136 w 136"/>
                    <a:gd name="T13" fmla="*/ 35 h 58"/>
                    <a:gd name="T14" fmla="*/ 136 w 136"/>
                    <a:gd name="T15" fmla="*/ 22 h 58"/>
                    <a:gd name="T16" fmla="*/ 114 w 136"/>
                    <a:gd name="T17" fmla="*/ 0 h 58"/>
                    <a:gd name="T18" fmla="*/ 117 w 136"/>
                    <a:gd name="T19" fmla="*/ 35 h 58"/>
                    <a:gd name="T20" fmla="*/ 114 w 136"/>
                    <a:gd name="T21" fmla="*/ 39 h 58"/>
                    <a:gd name="T22" fmla="*/ 22 w 136"/>
                    <a:gd name="T23" fmla="*/ 39 h 58"/>
                    <a:gd name="T24" fmla="*/ 18 w 136"/>
                    <a:gd name="T25" fmla="*/ 35 h 58"/>
                    <a:gd name="T26" fmla="*/ 18 w 136"/>
                    <a:gd name="T27" fmla="*/ 22 h 58"/>
                    <a:gd name="T28" fmla="*/ 22 w 136"/>
                    <a:gd name="T29" fmla="*/ 18 h 58"/>
                    <a:gd name="T30" fmla="*/ 114 w 136"/>
                    <a:gd name="T31" fmla="*/ 18 h 58"/>
                    <a:gd name="T32" fmla="*/ 117 w 136"/>
                    <a:gd name="T33" fmla="*/ 22 h 58"/>
                    <a:gd name="T34" fmla="*/ 117 w 136"/>
                    <a:gd name="T35" fmla="*/ 3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6" h="58">
                      <a:moveTo>
                        <a:pt x="114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9" y="0"/>
                        <a:pt x="0" y="9"/>
                        <a:pt x="0" y="2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8"/>
                        <a:pt x="9" y="58"/>
                        <a:pt x="22" y="58"/>
                      </a:cubicBezTo>
                      <a:cubicBezTo>
                        <a:pt x="114" y="58"/>
                        <a:pt x="114" y="58"/>
                        <a:pt x="114" y="58"/>
                      </a:cubicBezTo>
                      <a:cubicBezTo>
                        <a:pt x="126" y="58"/>
                        <a:pt x="136" y="48"/>
                        <a:pt x="136" y="35"/>
                      </a:cubicBezTo>
                      <a:cubicBezTo>
                        <a:pt x="136" y="22"/>
                        <a:pt x="136" y="22"/>
                        <a:pt x="136" y="22"/>
                      </a:cubicBezTo>
                      <a:cubicBezTo>
                        <a:pt x="136" y="9"/>
                        <a:pt x="126" y="0"/>
                        <a:pt x="114" y="0"/>
                      </a:cubicBezTo>
                      <a:close/>
                      <a:moveTo>
                        <a:pt x="117" y="35"/>
                      </a:moveTo>
                      <a:cubicBezTo>
                        <a:pt x="117" y="35"/>
                        <a:pt x="117" y="39"/>
                        <a:pt x="114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18" y="39"/>
                        <a:pt x="18" y="35"/>
                        <a:pt x="18" y="35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0"/>
                        <a:pt x="19" y="18"/>
                        <a:pt x="22" y="18"/>
                      </a:cubicBezTo>
                      <a:cubicBezTo>
                        <a:pt x="114" y="18"/>
                        <a:pt x="114" y="18"/>
                        <a:pt x="114" y="18"/>
                      </a:cubicBezTo>
                      <a:cubicBezTo>
                        <a:pt x="116" y="18"/>
                        <a:pt x="117" y="20"/>
                        <a:pt x="117" y="22"/>
                      </a:cubicBezTo>
                      <a:lnTo>
                        <a:pt x="11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61B2073E-725F-2443-9F61-397E96C87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7227" y="1416257"/>
                <a:ext cx="317817" cy="317817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37A89C9-3757-0A42-91C9-30FE5B0D25EE}"/>
                </a:ext>
              </a:extLst>
            </p:cNvPr>
            <p:cNvSpPr txBox="1"/>
            <p:nvPr/>
          </p:nvSpPr>
          <p:spPr>
            <a:xfrm>
              <a:off x="7117159" y="1778277"/>
              <a:ext cx="9600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HVAC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ECONOMIZER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B6072B8-B0F4-40C6-8AD9-1257A91064F7}"/>
              </a:ext>
            </a:extLst>
          </p:cNvPr>
          <p:cNvGrpSpPr/>
          <p:nvPr/>
        </p:nvGrpSpPr>
        <p:grpSpPr>
          <a:xfrm>
            <a:off x="3124200" y="1172886"/>
            <a:ext cx="960041" cy="806762"/>
            <a:chOff x="3230959" y="1383988"/>
            <a:chExt cx="960041" cy="806762"/>
          </a:xfrm>
        </p:grpSpPr>
        <p:sp>
          <p:nvSpPr>
            <p:cNvPr id="8" name="Freeform 213">
              <a:extLst>
                <a:ext uri="{FF2B5EF4-FFF2-40B4-BE49-F238E27FC236}">
                  <a16:creationId xmlns:a16="http://schemas.microsoft.com/office/drawing/2014/main" id="{DDA5BCE2-6788-6648-9A67-903ACD829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7475" y="1383988"/>
              <a:ext cx="227008" cy="391264"/>
            </a:xfrm>
            <a:custGeom>
              <a:avLst/>
              <a:gdLst>
                <a:gd name="T0" fmla="*/ 87 w 97"/>
                <a:gd name="T1" fmla="*/ 68 h 146"/>
                <a:gd name="T2" fmla="*/ 75 w 97"/>
                <a:gd name="T3" fmla="*/ 85 h 146"/>
                <a:gd name="T4" fmla="*/ 76 w 97"/>
                <a:gd name="T5" fmla="*/ 103 h 146"/>
                <a:gd name="T6" fmla="*/ 76 w 97"/>
                <a:gd name="T7" fmla="*/ 115 h 146"/>
                <a:gd name="T8" fmla="*/ 73 w 97"/>
                <a:gd name="T9" fmla="*/ 127 h 146"/>
                <a:gd name="T10" fmla="*/ 63 w 97"/>
                <a:gd name="T11" fmla="*/ 136 h 146"/>
                <a:gd name="T12" fmla="*/ 49 w 97"/>
                <a:gd name="T13" fmla="*/ 146 h 146"/>
                <a:gd name="T14" fmla="*/ 35 w 97"/>
                <a:gd name="T15" fmla="*/ 136 h 146"/>
                <a:gd name="T16" fmla="*/ 25 w 97"/>
                <a:gd name="T17" fmla="*/ 127 h 146"/>
                <a:gd name="T18" fmla="*/ 22 w 97"/>
                <a:gd name="T19" fmla="*/ 115 h 146"/>
                <a:gd name="T20" fmla="*/ 22 w 97"/>
                <a:gd name="T21" fmla="*/ 103 h 146"/>
                <a:gd name="T22" fmla="*/ 23 w 97"/>
                <a:gd name="T23" fmla="*/ 85 h 146"/>
                <a:gd name="T24" fmla="*/ 10 w 97"/>
                <a:gd name="T25" fmla="*/ 68 h 146"/>
                <a:gd name="T26" fmla="*/ 5 w 97"/>
                <a:gd name="T27" fmla="*/ 25 h 146"/>
                <a:gd name="T28" fmla="*/ 31 w 97"/>
                <a:gd name="T29" fmla="*/ 3 h 146"/>
                <a:gd name="T30" fmla="*/ 66 w 97"/>
                <a:gd name="T31" fmla="*/ 3 h 146"/>
                <a:gd name="T32" fmla="*/ 93 w 97"/>
                <a:gd name="T33" fmla="*/ 25 h 146"/>
                <a:gd name="T34" fmla="*/ 85 w 97"/>
                <a:gd name="T35" fmla="*/ 43 h 146"/>
                <a:gd name="T36" fmla="*/ 73 w 97"/>
                <a:gd name="T37" fmla="*/ 20 h 146"/>
                <a:gd name="T38" fmla="*/ 49 w 97"/>
                <a:gd name="T39" fmla="*/ 12 h 146"/>
                <a:gd name="T40" fmla="*/ 24 w 97"/>
                <a:gd name="T41" fmla="*/ 20 h 146"/>
                <a:gd name="T42" fmla="*/ 13 w 97"/>
                <a:gd name="T43" fmla="*/ 43 h 146"/>
                <a:gd name="T44" fmla="*/ 22 w 97"/>
                <a:gd name="T45" fmla="*/ 63 h 146"/>
                <a:gd name="T46" fmla="*/ 38 w 97"/>
                <a:gd name="T47" fmla="*/ 94 h 146"/>
                <a:gd name="T48" fmla="*/ 73 w 97"/>
                <a:gd name="T49" fmla="*/ 66 h 146"/>
                <a:gd name="T50" fmla="*/ 79 w 97"/>
                <a:gd name="T51" fmla="*/ 60 h 146"/>
                <a:gd name="T52" fmla="*/ 70 w 97"/>
                <a:gd name="T53" fmla="*/ 43 h 146"/>
                <a:gd name="T54" fmla="*/ 67 w 97"/>
                <a:gd name="T55" fmla="*/ 46 h 146"/>
                <a:gd name="T56" fmla="*/ 64 w 97"/>
                <a:gd name="T57" fmla="*/ 43 h 146"/>
                <a:gd name="T58" fmla="*/ 49 w 97"/>
                <a:gd name="T59" fmla="*/ 34 h 146"/>
                <a:gd name="T60" fmla="*/ 46 w 97"/>
                <a:gd name="T61" fmla="*/ 31 h 146"/>
                <a:gd name="T62" fmla="*/ 49 w 97"/>
                <a:gd name="T63" fmla="*/ 28 h 146"/>
                <a:gd name="T64" fmla="*/ 66 w 97"/>
                <a:gd name="T65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46">
                  <a:moveTo>
                    <a:pt x="97" y="43"/>
                  </a:moveTo>
                  <a:cubicBezTo>
                    <a:pt x="97" y="52"/>
                    <a:pt x="94" y="61"/>
                    <a:pt x="87" y="68"/>
                  </a:cubicBezTo>
                  <a:cubicBezTo>
                    <a:pt x="85" y="71"/>
                    <a:pt x="82" y="74"/>
                    <a:pt x="80" y="76"/>
                  </a:cubicBezTo>
                  <a:cubicBezTo>
                    <a:pt x="79" y="79"/>
                    <a:pt x="77" y="82"/>
                    <a:pt x="75" y="85"/>
                  </a:cubicBezTo>
                  <a:cubicBezTo>
                    <a:pt x="73" y="89"/>
                    <a:pt x="72" y="92"/>
                    <a:pt x="72" y="95"/>
                  </a:cubicBezTo>
                  <a:cubicBezTo>
                    <a:pt x="75" y="97"/>
                    <a:pt x="76" y="100"/>
                    <a:pt x="76" y="103"/>
                  </a:cubicBezTo>
                  <a:cubicBezTo>
                    <a:pt x="76" y="106"/>
                    <a:pt x="75" y="108"/>
                    <a:pt x="74" y="109"/>
                  </a:cubicBezTo>
                  <a:cubicBezTo>
                    <a:pt x="75" y="111"/>
                    <a:pt x="76" y="113"/>
                    <a:pt x="76" y="115"/>
                  </a:cubicBezTo>
                  <a:cubicBezTo>
                    <a:pt x="76" y="119"/>
                    <a:pt x="75" y="121"/>
                    <a:pt x="72" y="123"/>
                  </a:cubicBezTo>
                  <a:cubicBezTo>
                    <a:pt x="73" y="124"/>
                    <a:pt x="73" y="126"/>
                    <a:pt x="73" y="127"/>
                  </a:cubicBezTo>
                  <a:cubicBezTo>
                    <a:pt x="73" y="130"/>
                    <a:pt x="72" y="133"/>
                    <a:pt x="70" y="134"/>
                  </a:cubicBezTo>
                  <a:cubicBezTo>
                    <a:pt x="68" y="136"/>
                    <a:pt x="66" y="136"/>
                    <a:pt x="63" y="136"/>
                  </a:cubicBezTo>
                  <a:cubicBezTo>
                    <a:pt x="61" y="139"/>
                    <a:pt x="60" y="141"/>
                    <a:pt x="57" y="143"/>
                  </a:cubicBezTo>
                  <a:cubicBezTo>
                    <a:pt x="55" y="145"/>
                    <a:pt x="52" y="146"/>
                    <a:pt x="49" y="146"/>
                  </a:cubicBezTo>
                  <a:cubicBezTo>
                    <a:pt x="46" y="146"/>
                    <a:pt x="43" y="145"/>
                    <a:pt x="41" y="143"/>
                  </a:cubicBezTo>
                  <a:cubicBezTo>
                    <a:pt x="38" y="141"/>
                    <a:pt x="36" y="139"/>
                    <a:pt x="35" y="136"/>
                  </a:cubicBezTo>
                  <a:cubicBezTo>
                    <a:pt x="32" y="136"/>
                    <a:pt x="30" y="136"/>
                    <a:pt x="28" y="134"/>
                  </a:cubicBezTo>
                  <a:cubicBezTo>
                    <a:pt x="26" y="133"/>
                    <a:pt x="25" y="130"/>
                    <a:pt x="25" y="127"/>
                  </a:cubicBezTo>
                  <a:cubicBezTo>
                    <a:pt x="25" y="126"/>
                    <a:pt x="25" y="124"/>
                    <a:pt x="26" y="123"/>
                  </a:cubicBezTo>
                  <a:cubicBezTo>
                    <a:pt x="23" y="121"/>
                    <a:pt x="22" y="119"/>
                    <a:pt x="22" y="115"/>
                  </a:cubicBezTo>
                  <a:cubicBezTo>
                    <a:pt x="22" y="113"/>
                    <a:pt x="22" y="111"/>
                    <a:pt x="24" y="109"/>
                  </a:cubicBezTo>
                  <a:cubicBezTo>
                    <a:pt x="22" y="108"/>
                    <a:pt x="22" y="106"/>
                    <a:pt x="22" y="103"/>
                  </a:cubicBezTo>
                  <a:cubicBezTo>
                    <a:pt x="22" y="100"/>
                    <a:pt x="23" y="97"/>
                    <a:pt x="26" y="95"/>
                  </a:cubicBezTo>
                  <a:cubicBezTo>
                    <a:pt x="26" y="92"/>
                    <a:pt x="25" y="89"/>
                    <a:pt x="23" y="85"/>
                  </a:cubicBezTo>
                  <a:cubicBezTo>
                    <a:pt x="21" y="82"/>
                    <a:pt x="19" y="79"/>
                    <a:pt x="17" y="76"/>
                  </a:cubicBezTo>
                  <a:cubicBezTo>
                    <a:pt x="15" y="74"/>
                    <a:pt x="13" y="71"/>
                    <a:pt x="10" y="68"/>
                  </a:cubicBezTo>
                  <a:cubicBezTo>
                    <a:pt x="4" y="61"/>
                    <a:pt x="0" y="52"/>
                    <a:pt x="0" y="43"/>
                  </a:cubicBezTo>
                  <a:cubicBezTo>
                    <a:pt x="0" y="36"/>
                    <a:pt x="2" y="31"/>
                    <a:pt x="5" y="25"/>
                  </a:cubicBezTo>
                  <a:cubicBezTo>
                    <a:pt x="7" y="20"/>
                    <a:pt x="11" y="15"/>
                    <a:pt x="16" y="12"/>
                  </a:cubicBezTo>
                  <a:cubicBezTo>
                    <a:pt x="20" y="8"/>
                    <a:pt x="25" y="5"/>
                    <a:pt x="31" y="3"/>
                  </a:cubicBezTo>
                  <a:cubicBezTo>
                    <a:pt x="37" y="1"/>
                    <a:pt x="43" y="0"/>
                    <a:pt x="49" y="0"/>
                  </a:cubicBezTo>
                  <a:cubicBezTo>
                    <a:pt x="55" y="0"/>
                    <a:pt x="61" y="1"/>
                    <a:pt x="66" y="3"/>
                  </a:cubicBezTo>
                  <a:cubicBezTo>
                    <a:pt x="72" y="5"/>
                    <a:pt x="77" y="8"/>
                    <a:pt x="82" y="12"/>
                  </a:cubicBezTo>
                  <a:cubicBezTo>
                    <a:pt x="87" y="15"/>
                    <a:pt x="90" y="20"/>
                    <a:pt x="93" y="25"/>
                  </a:cubicBezTo>
                  <a:cubicBezTo>
                    <a:pt x="96" y="31"/>
                    <a:pt x="97" y="36"/>
                    <a:pt x="97" y="43"/>
                  </a:cubicBezTo>
                  <a:close/>
                  <a:moveTo>
                    <a:pt x="85" y="43"/>
                  </a:moveTo>
                  <a:cubicBezTo>
                    <a:pt x="85" y="38"/>
                    <a:pt x="84" y="34"/>
                    <a:pt x="82" y="30"/>
                  </a:cubicBezTo>
                  <a:cubicBezTo>
                    <a:pt x="80" y="26"/>
                    <a:pt x="77" y="23"/>
                    <a:pt x="73" y="20"/>
                  </a:cubicBezTo>
                  <a:cubicBezTo>
                    <a:pt x="70" y="18"/>
                    <a:pt x="66" y="16"/>
                    <a:pt x="62" y="15"/>
                  </a:cubicBezTo>
                  <a:cubicBezTo>
                    <a:pt x="57" y="13"/>
                    <a:pt x="53" y="12"/>
                    <a:pt x="49" y="12"/>
                  </a:cubicBezTo>
                  <a:cubicBezTo>
                    <a:pt x="44" y="12"/>
                    <a:pt x="40" y="13"/>
                    <a:pt x="36" y="15"/>
                  </a:cubicBezTo>
                  <a:cubicBezTo>
                    <a:pt x="32" y="16"/>
                    <a:pt x="28" y="18"/>
                    <a:pt x="24" y="20"/>
                  </a:cubicBezTo>
                  <a:cubicBezTo>
                    <a:pt x="21" y="23"/>
                    <a:pt x="18" y="26"/>
                    <a:pt x="16" y="30"/>
                  </a:cubicBezTo>
                  <a:cubicBezTo>
                    <a:pt x="14" y="34"/>
                    <a:pt x="13" y="38"/>
                    <a:pt x="13" y="43"/>
                  </a:cubicBezTo>
                  <a:cubicBezTo>
                    <a:pt x="13" y="49"/>
                    <a:pt x="15" y="55"/>
                    <a:pt x="19" y="60"/>
                  </a:cubicBezTo>
                  <a:cubicBezTo>
                    <a:pt x="20" y="60"/>
                    <a:pt x="21" y="61"/>
                    <a:pt x="22" y="63"/>
                  </a:cubicBezTo>
                  <a:cubicBezTo>
                    <a:pt x="23" y="64"/>
                    <a:pt x="24" y="65"/>
                    <a:pt x="25" y="66"/>
                  </a:cubicBezTo>
                  <a:cubicBezTo>
                    <a:pt x="33" y="76"/>
                    <a:pt x="37" y="85"/>
                    <a:pt x="38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85"/>
                    <a:pt x="65" y="76"/>
                    <a:pt x="73" y="66"/>
                  </a:cubicBezTo>
                  <a:cubicBezTo>
                    <a:pt x="74" y="65"/>
                    <a:pt x="75" y="64"/>
                    <a:pt x="76" y="63"/>
                  </a:cubicBezTo>
                  <a:cubicBezTo>
                    <a:pt x="77" y="61"/>
                    <a:pt x="78" y="60"/>
                    <a:pt x="79" y="60"/>
                  </a:cubicBezTo>
                  <a:cubicBezTo>
                    <a:pt x="83" y="55"/>
                    <a:pt x="85" y="49"/>
                    <a:pt x="85" y="43"/>
                  </a:cubicBezTo>
                  <a:close/>
                  <a:moveTo>
                    <a:pt x="70" y="43"/>
                  </a:moveTo>
                  <a:cubicBezTo>
                    <a:pt x="70" y="43"/>
                    <a:pt x="70" y="44"/>
                    <a:pt x="69" y="45"/>
                  </a:cubicBezTo>
                  <a:cubicBezTo>
                    <a:pt x="68" y="45"/>
                    <a:pt x="68" y="46"/>
                    <a:pt x="67" y="46"/>
                  </a:cubicBezTo>
                  <a:cubicBezTo>
                    <a:pt x="66" y="46"/>
                    <a:pt x="65" y="45"/>
                    <a:pt x="65" y="45"/>
                  </a:cubicBezTo>
                  <a:cubicBezTo>
                    <a:pt x="64" y="44"/>
                    <a:pt x="64" y="43"/>
                    <a:pt x="64" y="43"/>
                  </a:cubicBezTo>
                  <a:cubicBezTo>
                    <a:pt x="64" y="40"/>
                    <a:pt x="62" y="38"/>
                    <a:pt x="59" y="36"/>
                  </a:cubicBezTo>
                  <a:cubicBezTo>
                    <a:pt x="55" y="34"/>
                    <a:pt x="52" y="34"/>
                    <a:pt x="49" y="34"/>
                  </a:cubicBezTo>
                  <a:cubicBezTo>
                    <a:pt x="48" y="34"/>
                    <a:pt x="47" y="33"/>
                    <a:pt x="47" y="33"/>
                  </a:cubicBezTo>
                  <a:cubicBezTo>
                    <a:pt x="46" y="32"/>
                    <a:pt x="46" y="31"/>
                    <a:pt x="46" y="31"/>
                  </a:cubicBezTo>
                  <a:cubicBezTo>
                    <a:pt x="46" y="30"/>
                    <a:pt x="46" y="29"/>
                    <a:pt x="47" y="28"/>
                  </a:cubicBezTo>
                  <a:cubicBezTo>
                    <a:pt x="47" y="28"/>
                    <a:pt x="48" y="28"/>
                    <a:pt x="49" y="28"/>
                  </a:cubicBezTo>
                  <a:cubicBezTo>
                    <a:pt x="52" y="28"/>
                    <a:pt x="55" y="28"/>
                    <a:pt x="58" y="29"/>
                  </a:cubicBezTo>
                  <a:cubicBezTo>
                    <a:pt x="61" y="30"/>
                    <a:pt x="64" y="32"/>
                    <a:pt x="66" y="34"/>
                  </a:cubicBezTo>
                  <a:cubicBezTo>
                    <a:pt x="69" y="37"/>
                    <a:pt x="70" y="39"/>
                    <a:pt x="70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6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C57E273-EEA7-2640-8108-2EEBF6C0BDCE}"/>
                </a:ext>
              </a:extLst>
            </p:cNvPr>
            <p:cNvSpPr txBox="1"/>
            <p:nvPr/>
          </p:nvSpPr>
          <p:spPr>
            <a:xfrm>
              <a:off x="3230959" y="1775252"/>
              <a:ext cx="9600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LED LIGHTING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&amp; CONTROLS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1AC00E-ED32-4BB8-A297-7D5EA343BA8B}"/>
              </a:ext>
            </a:extLst>
          </p:cNvPr>
          <p:cNvGrpSpPr/>
          <p:nvPr/>
        </p:nvGrpSpPr>
        <p:grpSpPr>
          <a:xfrm>
            <a:off x="4114800" y="1217648"/>
            <a:ext cx="1029865" cy="762000"/>
            <a:chOff x="4267200" y="1428750"/>
            <a:chExt cx="1029865" cy="762000"/>
          </a:xfrm>
        </p:grpSpPr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1EB71958-C95F-5348-9960-13DE7FFF199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78184" y="1428750"/>
              <a:ext cx="407897" cy="348952"/>
            </a:xfrm>
            <a:custGeom>
              <a:avLst/>
              <a:gdLst>
                <a:gd name="T0" fmla="*/ 265 w 334"/>
                <a:gd name="T1" fmla="*/ 237 h 287"/>
                <a:gd name="T2" fmla="*/ 265 w 334"/>
                <a:gd name="T3" fmla="*/ 276 h 287"/>
                <a:gd name="T4" fmla="*/ 226 w 334"/>
                <a:gd name="T5" fmla="*/ 276 h 287"/>
                <a:gd name="T6" fmla="*/ 156 w 334"/>
                <a:gd name="T7" fmla="*/ 202 h 287"/>
                <a:gd name="T8" fmla="*/ 92 w 334"/>
                <a:gd name="T9" fmla="*/ 280 h 287"/>
                <a:gd name="T10" fmla="*/ 68 w 334"/>
                <a:gd name="T11" fmla="*/ 280 h 287"/>
                <a:gd name="T12" fmla="*/ 52 w 334"/>
                <a:gd name="T13" fmla="*/ 263 h 287"/>
                <a:gd name="T14" fmla="*/ 52 w 334"/>
                <a:gd name="T15" fmla="*/ 240 h 287"/>
                <a:gd name="T16" fmla="*/ 126 w 334"/>
                <a:gd name="T17" fmla="*/ 171 h 287"/>
                <a:gd name="T18" fmla="*/ 90 w 334"/>
                <a:gd name="T19" fmla="*/ 136 h 287"/>
                <a:gd name="T20" fmla="*/ 62 w 334"/>
                <a:gd name="T21" fmla="*/ 125 h 287"/>
                <a:gd name="T22" fmla="*/ 27 w 334"/>
                <a:gd name="T23" fmla="*/ 120 h 287"/>
                <a:gd name="T24" fmla="*/ 2 w 334"/>
                <a:gd name="T25" fmla="*/ 70 h 287"/>
                <a:gd name="T26" fmla="*/ 4 w 334"/>
                <a:gd name="T27" fmla="*/ 67 h 287"/>
                <a:gd name="T28" fmla="*/ 31 w 334"/>
                <a:gd name="T29" fmla="*/ 84 h 287"/>
                <a:gd name="T30" fmla="*/ 60 w 334"/>
                <a:gd name="T31" fmla="*/ 75 h 287"/>
                <a:gd name="T32" fmla="*/ 59 w 334"/>
                <a:gd name="T33" fmla="*/ 42 h 287"/>
                <a:gd name="T34" fmla="*/ 32 w 334"/>
                <a:gd name="T35" fmla="*/ 25 h 287"/>
                <a:gd name="T36" fmla="*/ 34 w 334"/>
                <a:gd name="T37" fmla="*/ 21 h 287"/>
                <a:gd name="T38" fmla="*/ 88 w 334"/>
                <a:gd name="T39" fmla="*/ 23 h 287"/>
                <a:gd name="T40" fmla="*/ 97 w 334"/>
                <a:gd name="T41" fmla="*/ 30 h 287"/>
                <a:gd name="T42" fmla="*/ 111 w 334"/>
                <a:gd name="T43" fmla="*/ 75 h 287"/>
                <a:gd name="T44" fmla="*/ 121 w 334"/>
                <a:gd name="T45" fmla="*/ 103 h 287"/>
                <a:gd name="T46" fmla="*/ 157 w 334"/>
                <a:gd name="T47" fmla="*/ 139 h 287"/>
                <a:gd name="T48" fmla="*/ 199 w 334"/>
                <a:gd name="T49" fmla="*/ 95 h 287"/>
                <a:gd name="T50" fmla="*/ 230 w 334"/>
                <a:gd name="T51" fmla="*/ 127 h 287"/>
                <a:gd name="T52" fmla="*/ 189 w 334"/>
                <a:gd name="T53" fmla="*/ 169 h 287"/>
                <a:gd name="T54" fmla="*/ 265 w 334"/>
                <a:gd name="T55" fmla="*/ 237 h 287"/>
                <a:gd name="T56" fmla="*/ 330 w 334"/>
                <a:gd name="T57" fmla="*/ 128 h 287"/>
                <a:gd name="T58" fmla="*/ 306 w 334"/>
                <a:gd name="T59" fmla="*/ 151 h 287"/>
                <a:gd name="T60" fmla="*/ 289 w 334"/>
                <a:gd name="T61" fmla="*/ 151 h 287"/>
                <a:gd name="T62" fmla="*/ 284 w 334"/>
                <a:gd name="T63" fmla="*/ 146 h 287"/>
                <a:gd name="T64" fmla="*/ 280 w 334"/>
                <a:gd name="T65" fmla="*/ 133 h 287"/>
                <a:gd name="T66" fmla="*/ 276 w 334"/>
                <a:gd name="T67" fmla="*/ 116 h 287"/>
                <a:gd name="T68" fmla="*/ 247 w 334"/>
                <a:gd name="T69" fmla="*/ 110 h 287"/>
                <a:gd name="T70" fmla="*/ 238 w 334"/>
                <a:gd name="T71" fmla="*/ 119 h 287"/>
                <a:gd name="T72" fmla="*/ 206 w 334"/>
                <a:gd name="T73" fmla="*/ 88 h 287"/>
                <a:gd name="T74" fmla="*/ 211 w 334"/>
                <a:gd name="T75" fmla="*/ 83 h 287"/>
                <a:gd name="T76" fmla="*/ 215 w 334"/>
                <a:gd name="T77" fmla="*/ 78 h 287"/>
                <a:gd name="T78" fmla="*/ 214 w 334"/>
                <a:gd name="T79" fmla="*/ 57 h 287"/>
                <a:gd name="T80" fmla="*/ 147 w 334"/>
                <a:gd name="T81" fmla="*/ 30 h 287"/>
                <a:gd name="T82" fmla="*/ 147 w 334"/>
                <a:gd name="T83" fmla="*/ 20 h 287"/>
                <a:gd name="T84" fmla="*/ 266 w 334"/>
                <a:gd name="T85" fmla="*/ 45 h 287"/>
                <a:gd name="T86" fmla="*/ 289 w 334"/>
                <a:gd name="T87" fmla="*/ 68 h 287"/>
                <a:gd name="T88" fmla="*/ 297 w 334"/>
                <a:gd name="T89" fmla="*/ 98 h 287"/>
                <a:gd name="T90" fmla="*/ 310 w 334"/>
                <a:gd name="T91" fmla="*/ 104 h 287"/>
                <a:gd name="T92" fmla="*/ 325 w 334"/>
                <a:gd name="T93" fmla="*/ 105 h 287"/>
                <a:gd name="T94" fmla="*/ 330 w 334"/>
                <a:gd name="T95" fmla="*/ 111 h 287"/>
                <a:gd name="T96" fmla="*/ 330 w 334"/>
                <a:gd name="T97" fmla="*/ 128 h 287"/>
                <a:gd name="T98" fmla="*/ 255 w 334"/>
                <a:gd name="T99" fmla="*/ 246 h 287"/>
                <a:gd name="T100" fmla="*/ 235 w 334"/>
                <a:gd name="T101" fmla="*/ 246 h 287"/>
                <a:gd name="T102" fmla="*/ 235 w 334"/>
                <a:gd name="T103" fmla="*/ 266 h 287"/>
                <a:gd name="T104" fmla="*/ 255 w 334"/>
                <a:gd name="T105" fmla="*/ 267 h 287"/>
                <a:gd name="T106" fmla="*/ 255 w 334"/>
                <a:gd name="T107" fmla="*/ 2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287">
                  <a:moveTo>
                    <a:pt x="265" y="237"/>
                  </a:moveTo>
                  <a:cubicBezTo>
                    <a:pt x="276" y="248"/>
                    <a:pt x="276" y="265"/>
                    <a:pt x="265" y="276"/>
                  </a:cubicBezTo>
                  <a:cubicBezTo>
                    <a:pt x="254" y="287"/>
                    <a:pt x="236" y="287"/>
                    <a:pt x="226" y="276"/>
                  </a:cubicBezTo>
                  <a:cubicBezTo>
                    <a:pt x="156" y="202"/>
                    <a:pt x="156" y="202"/>
                    <a:pt x="156" y="202"/>
                  </a:cubicBezTo>
                  <a:cubicBezTo>
                    <a:pt x="92" y="280"/>
                    <a:pt x="92" y="280"/>
                    <a:pt x="92" y="280"/>
                  </a:cubicBezTo>
                  <a:cubicBezTo>
                    <a:pt x="86" y="287"/>
                    <a:pt x="75" y="287"/>
                    <a:pt x="68" y="280"/>
                  </a:cubicBezTo>
                  <a:cubicBezTo>
                    <a:pt x="52" y="263"/>
                    <a:pt x="52" y="263"/>
                    <a:pt x="52" y="263"/>
                  </a:cubicBezTo>
                  <a:cubicBezTo>
                    <a:pt x="45" y="257"/>
                    <a:pt x="45" y="246"/>
                    <a:pt x="52" y="240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78" y="125"/>
                    <a:pt x="71" y="122"/>
                    <a:pt x="62" y="125"/>
                  </a:cubicBezTo>
                  <a:cubicBezTo>
                    <a:pt x="52" y="128"/>
                    <a:pt x="39" y="128"/>
                    <a:pt x="27" y="120"/>
                  </a:cubicBezTo>
                  <a:cubicBezTo>
                    <a:pt x="0" y="103"/>
                    <a:pt x="2" y="70"/>
                    <a:pt x="2" y="70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28" y="83"/>
                    <a:pt x="31" y="84"/>
                  </a:cubicBezTo>
                  <a:cubicBezTo>
                    <a:pt x="35" y="87"/>
                    <a:pt x="48" y="93"/>
                    <a:pt x="60" y="75"/>
                  </a:cubicBezTo>
                  <a:cubicBezTo>
                    <a:pt x="73" y="56"/>
                    <a:pt x="62" y="45"/>
                    <a:pt x="59" y="42"/>
                  </a:cubicBezTo>
                  <a:cubicBezTo>
                    <a:pt x="56" y="41"/>
                    <a:pt x="32" y="25"/>
                    <a:pt x="32" y="25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62" y="7"/>
                    <a:pt x="88" y="23"/>
                  </a:cubicBezTo>
                  <a:cubicBezTo>
                    <a:pt x="88" y="23"/>
                    <a:pt x="95" y="27"/>
                    <a:pt x="97" y="30"/>
                  </a:cubicBezTo>
                  <a:cubicBezTo>
                    <a:pt x="114" y="45"/>
                    <a:pt x="114" y="61"/>
                    <a:pt x="111" y="75"/>
                  </a:cubicBezTo>
                  <a:cubicBezTo>
                    <a:pt x="108" y="88"/>
                    <a:pt x="111" y="92"/>
                    <a:pt x="121" y="103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230" y="127"/>
                    <a:pt x="230" y="127"/>
                    <a:pt x="230" y="127"/>
                  </a:cubicBezTo>
                  <a:cubicBezTo>
                    <a:pt x="189" y="169"/>
                    <a:pt x="189" y="169"/>
                    <a:pt x="189" y="169"/>
                  </a:cubicBezTo>
                  <a:lnTo>
                    <a:pt x="265" y="237"/>
                  </a:lnTo>
                  <a:close/>
                  <a:moveTo>
                    <a:pt x="330" y="128"/>
                  </a:moveTo>
                  <a:cubicBezTo>
                    <a:pt x="306" y="151"/>
                    <a:pt x="306" y="151"/>
                    <a:pt x="306" y="151"/>
                  </a:cubicBezTo>
                  <a:cubicBezTo>
                    <a:pt x="302" y="156"/>
                    <a:pt x="294" y="156"/>
                    <a:pt x="289" y="151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80" y="142"/>
                    <a:pt x="278" y="136"/>
                    <a:pt x="280" y="133"/>
                  </a:cubicBezTo>
                  <a:cubicBezTo>
                    <a:pt x="284" y="130"/>
                    <a:pt x="283" y="123"/>
                    <a:pt x="276" y="116"/>
                  </a:cubicBezTo>
                  <a:cubicBezTo>
                    <a:pt x="265" y="105"/>
                    <a:pt x="252" y="104"/>
                    <a:pt x="247" y="110"/>
                  </a:cubicBezTo>
                  <a:cubicBezTo>
                    <a:pt x="245" y="112"/>
                    <a:pt x="238" y="119"/>
                    <a:pt x="238" y="119"/>
                  </a:cubicBezTo>
                  <a:cubicBezTo>
                    <a:pt x="206" y="88"/>
                    <a:pt x="206" y="88"/>
                    <a:pt x="206" y="88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1" y="83"/>
                    <a:pt x="212" y="81"/>
                    <a:pt x="215" y="78"/>
                  </a:cubicBezTo>
                  <a:cubicBezTo>
                    <a:pt x="225" y="68"/>
                    <a:pt x="214" y="57"/>
                    <a:pt x="214" y="57"/>
                  </a:cubicBezTo>
                  <a:cubicBezTo>
                    <a:pt x="186" y="30"/>
                    <a:pt x="147" y="30"/>
                    <a:pt x="147" y="3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226" y="0"/>
                    <a:pt x="255" y="34"/>
                    <a:pt x="266" y="45"/>
                  </a:cubicBezTo>
                  <a:cubicBezTo>
                    <a:pt x="276" y="55"/>
                    <a:pt x="286" y="65"/>
                    <a:pt x="289" y="68"/>
                  </a:cubicBezTo>
                  <a:cubicBezTo>
                    <a:pt x="295" y="73"/>
                    <a:pt x="289" y="89"/>
                    <a:pt x="297" y="98"/>
                  </a:cubicBezTo>
                  <a:cubicBezTo>
                    <a:pt x="301" y="102"/>
                    <a:pt x="306" y="104"/>
                    <a:pt x="310" y="104"/>
                  </a:cubicBezTo>
                  <a:cubicBezTo>
                    <a:pt x="314" y="100"/>
                    <a:pt x="321" y="101"/>
                    <a:pt x="325" y="105"/>
                  </a:cubicBezTo>
                  <a:cubicBezTo>
                    <a:pt x="330" y="111"/>
                    <a:pt x="330" y="111"/>
                    <a:pt x="330" y="111"/>
                  </a:cubicBezTo>
                  <a:cubicBezTo>
                    <a:pt x="334" y="115"/>
                    <a:pt x="334" y="123"/>
                    <a:pt x="330" y="128"/>
                  </a:cubicBezTo>
                  <a:close/>
                  <a:moveTo>
                    <a:pt x="255" y="246"/>
                  </a:moveTo>
                  <a:cubicBezTo>
                    <a:pt x="250" y="240"/>
                    <a:pt x="241" y="240"/>
                    <a:pt x="235" y="246"/>
                  </a:cubicBezTo>
                  <a:cubicBezTo>
                    <a:pt x="230" y="251"/>
                    <a:pt x="230" y="261"/>
                    <a:pt x="235" y="266"/>
                  </a:cubicBezTo>
                  <a:cubicBezTo>
                    <a:pt x="241" y="272"/>
                    <a:pt x="250" y="273"/>
                    <a:pt x="255" y="267"/>
                  </a:cubicBezTo>
                  <a:cubicBezTo>
                    <a:pt x="261" y="261"/>
                    <a:pt x="261" y="251"/>
                    <a:pt x="255" y="2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6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0FA582F-AB89-8E44-B07A-AE7CB3A89809}"/>
                </a:ext>
              </a:extLst>
            </p:cNvPr>
            <p:cNvSpPr txBox="1"/>
            <p:nvPr/>
          </p:nvSpPr>
          <p:spPr>
            <a:xfrm>
              <a:off x="4267200" y="1775252"/>
              <a:ext cx="102986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EQUIPMENT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MAINTENANCE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987BB1-B0EC-4A3B-8278-8E8BB1649704}"/>
              </a:ext>
            </a:extLst>
          </p:cNvPr>
          <p:cNvGrpSpPr/>
          <p:nvPr/>
        </p:nvGrpSpPr>
        <p:grpSpPr>
          <a:xfrm>
            <a:off x="5791200" y="1233650"/>
            <a:ext cx="951794" cy="745998"/>
            <a:chOff x="6165365" y="1444752"/>
            <a:chExt cx="951794" cy="7459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780012-47A4-234D-B7E6-75A6F2104033}"/>
                </a:ext>
              </a:extLst>
            </p:cNvPr>
            <p:cNvSpPr txBox="1"/>
            <p:nvPr/>
          </p:nvSpPr>
          <p:spPr>
            <a:xfrm>
              <a:off x="6165365" y="1775252"/>
              <a:ext cx="9517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HVAC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TREATMENT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60F208-23F9-471A-9528-89DC738D963C}"/>
                </a:ext>
              </a:extLst>
            </p:cNvPr>
            <p:cNvGrpSpPr/>
            <p:nvPr/>
          </p:nvGrpSpPr>
          <p:grpSpPr>
            <a:xfrm>
              <a:off x="6336462" y="1444752"/>
              <a:ext cx="609600" cy="317817"/>
              <a:chOff x="4953000" y="2558733"/>
              <a:chExt cx="609600" cy="31781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5119A3C-7943-3E40-97E7-F30ABFAF12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14886" y="2584516"/>
                <a:ext cx="347714" cy="266250"/>
                <a:chOff x="3024189" y="3716338"/>
                <a:chExt cx="555625" cy="425451"/>
              </a:xfrm>
              <a:solidFill>
                <a:schemeClr val="bg1"/>
              </a:solidFill>
            </p:grpSpPr>
            <p:sp>
              <p:nvSpPr>
                <p:cNvPr id="37" name="Freeform 193">
                  <a:extLst>
                    <a:ext uri="{FF2B5EF4-FFF2-40B4-BE49-F238E27FC236}">
                      <a16:creationId xmlns:a16="http://schemas.microsoft.com/office/drawing/2014/main" id="{44C722AF-BFA6-8747-9D2A-405523FBFF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24189" y="3797301"/>
                  <a:ext cx="344488" cy="344488"/>
                </a:xfrm>
                <a:custGeom>
                  <a:avLst/>
                  <a:gdLst>
                    <a:gd name="T0" fmla="*/ 292 w 346"/>
                    <a:gd name="T1" fmla="*/ 130 h 346"/>
                    <a:gd name="T2" fmla="*/ 287 w 346"/>
                    <a:gd name="T3" fmla="*/ 119 h 346"/>
                    <a:gd name="T4" fmla="*/ 303 w 346"/>
                    <a:gd name="T5" fmla="*/ 59 h 346"/>
                    <a:gd name="T6" fmla="*/ 287 w 346"/>
                    <a:gd name="T7" fmla="*/ 43 h 346"/>
                    <a:gd name="T8" fmla="*/ 233 w 346"/>
                    <a:gd name="T9" fmla="*/ 59 h 346"/>
                    <a:gd name="T10" fmla="*/ 226 w 346"/>
                    <a:gd name="T11" fmla="*/ 59 h 346"/>
                    <a:gd name="T12" fmla="*/ 211 w 346"/>
                    <a:gd name="T13" fmla="*/ 50 h 346"/>
                    <a:gd name="T14" fmla="*/ 173 w 346"/>
                    <a:gd name="T15" fmla="*/ 0 h 346"/>
                    <a:gd name="T16" fmla="*/ 135 w 346"/>
                    <a:gd name="T17" fmla="*/ 50 h 346"/>
                    <a:gd name="T18" fmla="*/ 120 w 346"/>
                    <a:gd name="T19" fmla="*/ 59 h 346"/>
                    <a:gd name="T20" fmla="*/ 114 w 346"/>
                    <a:gd name="T21" fmla="*/ 59 h 346"/>
                    <a:gd name="T22" fmla="*/ 59 w 346"/>
                    <a:gd name="T23" fmla="*/ 43 h 346"/>
                    <a:gd name="T24" fmla="*/ 43 w 346"/>
                    <a:gd name="T25" fmla="*/ 59 h 346"/>
                    <a:gd name="T26" fmla="*/ 60 w 346"/>
                    <a:gd name="T27" fmla="*/ 119 h 346"/>
                    <a:gd name="T28" fmla="*/ 55 w 346"/>
                    <a:gd name="T29" fmla="*/ 130 h 346"/>
                    <a:gd name="T30" fmla="*/ 0 w 346"/>
                    <a:gd name="T31" fmla="*/ 161 h 346"/>
                    <a:gd name="T32" fmla="*/ 16 w 346"/>
                    <a:gd name="T33" fmla="*/ 203 h 346"/>
                    <a:gd name="T34" fmla="*/ 55 w 346"/>
                    <a:gd name="T35" fmla="*/ 215 h 346"/>
                    <a:gd name="T36" fmla="*/ 59 w 346"/>
                    <a:gd name="T37" fmla="*/ 232 h 346"/>
                    <a:gd name="T38" fmla="*/ 44 w 346"/>
                    <a:gd name="T39" fmla="*/ 287 h 346"/>
                    <a:gd name="T40" fmla="*/ 73 w 346"/>
                    <a:gd name="T41" fmla="*/ 308 h 346"/>
                    <a:gd name="T42" fmla="*/ 117 w 346"/>
                    <a:gd name="T43" fmla="*/ 286 h 346"/>
                    <a:gd name="T44" fmla="*/ 130 w 346"/>
                    <a:gd name="T45" fmla="*/ 291 h 346"/>
                    <a:gd name="T46" fmla="*/ 143 w 346"/>
                    <a:gd name="T47" fmla="*/ 329 h 346"/>
                    <a:gd name="T48" fmla="*/ 185 w 346"/>
                    <a:gd name="T49" fmla="*/ 345 h 346"/>
                    <a:gd name="T50" fmla="*/ 215 w 346"/>
                    <a:gd name="T51" fmla="*/ 291 h 346"/>
                    <a:gd name="T52" fmla="*/ 227 w 346"/>
                    <a:gd name="T53" fmla="*/ 286 h 346"/>
                    <a:gd name="T54" fmla="*/ 263 w 346"/>
                    <a:gd name="T55" fmla="*/ 305 h 346"/>
                    <a:gd name="T56" fmla="*/ 287 w 346"/>
                    <a:gd name="T57" fmla="*/ 303 h 346"/>
                    <a:gd name="T58" fmla="*/ 303 w 346"/>
                    <a:gd name="T59" fmla="*/ 287 h 346"/>
                    <a:gd name="T60" fmla="*/ 287 w 346"/>
                    <a:gd name="T61" fmla="*/ 227 h 346"/>
                    <a:gd name="T62" fmla="*/ 292 w 346"/>
                    <a:gd name="T63" fmla="*/ 215 h 346"/>
                    <a:gd name="T64" fmla="*/ 346 w 346"/>
                    <a:gd name="T65" fmla="*/ 184 h 346"/>
                    <a:gd name="T66" fmla="*/ 330 w 346"/>
                    <a:gd name="T67" fmla="*/ 143 h 346"/>
                    <a:gd name="T68" fmla="*/ 291 w 346"/>
                    <a:gd name="T69" fmla="*/ 193 h 346"/>
                    <a:gd name="T70" fmla="*/ 271 w 346"/>
                    <a:gd name="T71" fmla="*/ 242 h 346"/>
                    <a:gd name="T72" fmla="*/ 275 w 346"/>
                    <a:gd name="T73" fmla="*/ 289 h 346"/>
                    <a:gd name="T74" fmla="*/ 272 w 346"/>
                    <a:gd name="T75" fmla="*/ 289 h 346"/>
                    <a:gd name="T76" fmla="*/ 219 w 346"/>
                    <a:gd name="T77" fmla="*/ 269 h 346"/>
                    <a:gd name="T78" fmla="*/ 185 w 346"/>
                    <a:gd name="T79" fmla="*/ 325 h 346"/>
                    <a:gd name="T80" fmla="*/ 163 w 346"/>
                    <a:gd name="T81" fmla="*/ 327 h 346"/>
                    <a:gd name="T82" fmla="*/ 137 w 346"/>
                    <a:gd name="T83" fmla="*/ 273 h 346"/>
                    <a:gd name="T84" fmla="*/ 104 w 346"/>
                    <a:gd name="T85" fmla="*/ 271 h 346"/>
                    <a:gd name="T86" fmla="*/ 72 w 346"/>
                    <a:gd name="T87" fmla="*/ 289 h 346"/>
                    <a:gd name="T88" fmla="*/ 75 w 346"/>
                    <a:gd name="T89" fmla="*/ 242 h 346"/>
                    <a:gd name="T90" fmla="*/ 55 w 346"/>
                    <a:gd name="T91" fmla="*/ 193 h 346"/>
                    <a:gd name="T92" fmla="*/ 19 w 346"/>
                    <a:gd name="T93" fmla="*/ 173 h 346"/>
                    <a:gd name="T94" fmla="*/ 55 w 346"/>
                    <a:gd name="T95" fmla="*/ 152 h 346"/>
                    <a:gd name="T96" fmla="*/ 75 w 346"/>
                    <a:gd name="T97" fmla="*/ 103 h 346"/>
                    <a:gd name="T98" fmla="*/ 72 w 346"/>
                    <a:gd name="T99" fmla="*/ 57 h 346"/>
                    <a:gd name="T100" fmla="*/ 104 w 346"/>
                    <a:gd name="T101" fmla="*/ 75 h 346"/>
                    <a:gd name="T102" fmla="*/ 137 w 346"/>
                    <a:gd name="T103" fmla="*/ 72 h 346"/>
                    <a:gd name="T104" fmla="*/ 163 w 346"/>
                    <a:gd name="T105" fmla="*/ 19 h 346"/>
                    <a:gd name="T106" fmla="*/ 185 w 346"/>
                    <a:gd name="T107" fmla="*/ 20 h 346"/>
                    <a:gd name="T108" fmla="*/ 219 w 346"/>
                    <a:gd name="T109" fmla="*/ 76 h 346"/>
                    <a:gd name="T110" fmla="*/ 272 w 346"/>
                    <a:gd name="T111" fmla="*/ 57 h 346"/>
                    <a:gd name="T112" fmla="*/ 289 w 346"/>
                    <a:gd name="T113" fmla="*/ 71 h 346"/>
                    <a:gd name="T114" fmla="*/ 270 w 346"/>
                    <a:gd name="T115" fmla="*/ 127 h 346"/>
                    <a:gd name="T116" fmla="*/ 325 w 346"/>
                    <a:gd name="T117" fmla="*/ 161 h 346"/>
                    <a:gd name="T118" fmla="*/ 327 w 346"/>
                    <a:gd name="T119" fmla="*/ 183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46" h="346">
                      <a:moveTo>
                        <a:pt x="330" y="143"/>
                      </a:moveTo>
                      <a:cubicBezTo>
                        <a:pt x="296" y="134"/>
                        <a:pt x="296" y="134"/>
                        <a:pt x="296" y="134"/>
                      </a:cubicBezTo>
                      <a:cubicBezTo>
                        <a:pt x="294" y="134"/>
                        <a:pt x="292" y="132"/>
                        <a:pt x="292" y="130"/>
                      </a:cubicBezTo>
                      <a:cubicBezTo>
                        <a:pt x="291" y="130"/>
                        <a:pt x="291" y="130"/>
                        <a:pt x="291" y="130"/>
                      </a:cubicBezTo>
                      <a:cubicBezTo>
                        <a:pt x="287" y="119"/>
                        <a:pt x="287" y="119"/>
                        <a:pt x="287" y="119"/>
                      </a:cubicBezTo>
                      <a:cubicBezTo>
                        <a:pt x="287" y="119"/>
                        <a:pt x="287" y="119"/>
                        <a:pt x="287" y="119"/>
                      </a:cubicBezTo>
                      <a:cubicBezTo>
                        <a:pt x="286" y="117"/>
                        <a:pt x="286" y="114"/>
                        <a:pt x="287" y="113"/>
                      </a:cubicBezTo>
                      <a:cubicBezTo>
                        <a:pt x="305" y="83"/>
                        <a:pt x="305" y="83"/>
                        <a:pt x="305" y="83"/>
                      </a:cubicBezTo>
                      <a:cubicBezTo>
                        <a:pt x="310" y="76"/>
                        <a:pt x="309" y="65"/>
                        <a:pt x="303" y="59"/>
                      </a:cubicBezTo>
                      <a:cubicBezTo>
                        <a:pt x="303" y="59"/>
                        <a:pt x="303" y="58"/>
                        <a:pt x="303" y="58"/>
                      </a:cubicBezTo>
                      <a:cubicBezTo>
                        <a:pt x="287" y="43"/>
                        <a:pt x="287" y="43"/>
                        <a:pt x="287" y="43"/>
                      </a:cubicBezTo>
                      <a:cubicBezTo>
                        <a:pt x="287" y="43"/>
                        <a:pt x="287" y="43"/>
                        <a:pt x="287" y="43"/>
                      </a:cubicBezTo>
                      <a:cubicBezTo>
                        <a:pt x="283" y="40"/>
                        <a:pt x="278" y="38"/>
                        <a:pt x="273" y="38"/>
                      </a:cubicBezTo>
                      <a:cubicBezTo>
                        <a:pt x="269" y="38"/>
                        <a:pt x="266" y="39"/>
                        <a:pt x="263" y="41"/>
                      </a:cubicBezTo>
                      <a:cubicBezTo>
                        <a:pt x="233" y="59"/>
                        <a:pt x="233" y="59"/>
                        <a:pt x="233" y="59"/>
                      </a:cubicBezTo>
                      <a:cubicBezTo>
                        <a:pt x="232" y="59"/>
                        <a:pt x="231" y="59"/>
                        <a:pt x="229" y="59"/>
                      </a:cubicBezTo>
                      <a:cubicBezTo>
                        <a:pt x="228" y="59"/>
                        <a:pt x="227" y="59"/>
                        <a:pt x="227" y="59"/>
                      </a:cubicBezTo>
                      <a:cubicBezTo>
                        <a:pt x="227" y="59"/>
                        <a:pt x="227" y="59"/>
                        <a:pt x="226" y="59"/>
                      </a:cubicBezTo>
                      <a:cubicBezTo>
                        <a:pt x="216" y="54"/>
                        <a:pt x="216" y="54"/>
                        <a:pt x="216" y="54"/>
                      </a:cubicBezTo>
                      <a:cubicBezTo>
                        <a:pt x="216" y="54"/>
                        <a:pt x="215" y="54"/>
                        <a:pt x="215" y="54"/>
                      </a:cubicBezTo>
                      <a:cubicBezTo>
                        <a:pt x="214" y="54"/>
                        <a:pt x="212" y="51"/>
                        <a:pt x="211" y="50"/>
                      </a:cubicBezTo>
                      <a:cubicBezTo>
                        <a:pt x="203" y="16"/>
                        <a:pt x="203" y="16"/>
                        <a:pt x="203" y="16"/>
                      </a:cubicBezTo>
                      <a:cubicBezTo>
                        <a:pt x="201" y="8"/>
                        <a:pt x="193" y="1"/>
                        <a:pt x="185" y="0"/>
                      </a:cubicBezTo>
                      <a:cubicBezTo>
                        <a:pt x="185" y="0"/>
                        <a:pt x="180" y="0"/>
                        <a:pt x="173" y="0"/>
                      </a:cubicBezTo>
                      <a:cubicBezTo>
                        <a:pt x="166" y="0"/>
                        <a:pt x="162" y="0"/>
                        <a:pt x="161" y="0"/>
                      </a:cubicBezTo>
                      <a:cubicBezTo>
                        <a:pt x="153" y="1"/>
                        <a:pt x="145" y="8"/>
                        <a:pt x="143" y="16"/>
                      </a:cubicBezTo>
                      <a:cubicBezTo>
                        <a:pt x="135" y="50"/>
                        <a:pt x="135" y="50"/>
                        <a:pt x="135" y="50"/>
                      </a:cubicBezTo>
                      <a:cubicBezTo>
                        <a:pt x="134" y="51"/>
                        <a:pt x="132" y="54"/>
                        <a:pt x="131" y="54"/>
                      </a:cubicBezTo>
                      <a:cubicBezTo>
                        <a:pt x="131" y="54"/>
                        <a:pt x="131" y="54"/>
                        <a:pt x="130" y="54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59"/>
                        <a:pt x="119" y="59"/>
                        <a:pt x="119" y="59"/>
                      </a:cubicBezTo>
                      <a:cubicBezTo>
                        <a:pt x="119" y="59"/>
                        <a:pt x="118" y="59"/>
                        <a:pt x="117" y="59"/>
                      </a:cubicBezTo>
                      <a:cubicBezTo>
                        <a:pt x="115" y="59"/>
                        <a:pt x="114" y="59"/>
                        <a:pt x="114" y="59"/>
                      </a:cubicBezTo>
                      <a:cubicBezTo>
                        <a:pt x="84" y="41"/>
                        <a:pt x="84" y="41"/>
                        <a:pt x="84" y="41"/>
                      </a:cubicBezTo>
                      <a:cubicBezTo>
                        <a:pt x="81" y="39"/>
                        <a:pt x="77" y="38"/>
                        <a:pt x="73" y="38"/>
                      </a:cubicBezTo>
                      <a:cubicBezTo>
                        <a:pt x="68" y="38"/>
                        <a:pt x="63" y="40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44" y="58"/>
                        <a:pt x="44" y="58"/>
                        <a:pt x="44" y="58"/>
                      </a:cubicBezTo>
                      <a:cubicBezTo>
                        <a:pt x="43" y="58"/>
                        <a:pt x="43" y="59"/>
                        <a:pt x="43" y="59"/>
                      </a:cubicBezTo>
                      <a:cubicBezTo>
                        <a:pt x="37" y="65"/>
                        <a:pt x="36" y="76"/>
                        <a:pt x="41" y="83"/>
                      </a:cubicBezTo>
                      <a:cubicBezTo>
                        <a:pt x="59" y="113"/>
                        <a:pt x="59" y="113"/>
                        <a:pt x="59" y="113"/>
                      </a:cubicBezTo>
                      <a:cubicBezTo>
                        <a:pt x="60" y="114"/>
                        <a:pt x="60" y="117"/>
                        <a:pt x="60" y="119"/>
                      </a:cubicBezTo>
                      <a:cubicBezTo>
                        <a:pt x="59" y="119"/>
                        <a:pt x="59" y="119"/>
                        <a:pt x="59" y="119"/>
                      </a:cubicBezTo>
                      <a:cubicBezTo>
                        <a:pt x="55" y="130"/>
                        <a:pt x="55" y="130"/>
                        <a:pt x="55" y="130"/>
                      </a:cubicBezTo>
                      <a:cubicBezTo>
                        <a:pt x="55" y="130"/>
                        <a:pt x="55" y="130"/>
                        <a:pt x="55" y="130"/>
                      </a:cubicBezTo>
                      <a:cubicBezTo>
                        <a:pt x="54" y="132"/>
                        <a:pt x="52" y="134"/>
                        <a:pt x="51" y="134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cubicBezTo>
                        <a:pt x="8" y="145"/>
                        <a:pt x="1" y="152"/>
                        <a:pt x="0" y="161"/>
                      </a:cubicBezTo>
                      <a:cubicBezTo>
                        <a:pt x="0" y="161"/>
                        <a:pt x="0" y="166"/>
                        <a:pt x="0" y="173"/>
                      </a:cubicBezTo>
                      <a:cubicBezTo>
                        <a:pt x="0" y="179"/>
                        <a:pt x="0" y="184"/>
                        <a:pt x="0" y="184"/>
                      </a:cubicBezTo>
                      <a:cubicBezTo>
                        <a:pt x="1" y="193"/>
                        <a:pt x="8" y="201"/>
                        <a:pt x="16" y="203"/>
                      </a:cubicBezTo>
                      <a:cubicBezTo>
                        <a:pt x="50" y="211"/>
                        <a:pt x="50" y="211"/>
                        <a:pt x="50" y="211"/>
                      </a:cubicBezTo>
                      <a:cubicBezTo>
                        <a:pt x="52" y="211"/>
                        <a:pt x="54" y="214"/>
                        <a:pt x="55" y="215"/>
                      </a:cubicBezTo>
                      <a:cubicBezTo>
                        <a:pt x="55" y="215"/>
                        <a:pt x="55" y="215"/>
                        <a:pt x="55" y="215"/>
                      </a:cubicBezTo>
                      <a:cubicBezTo>
                        <a:pt x="59" y="226"/>
                        <a:pt x="59" y="226"/>
                        <a:pt x="59" y="226"/>
                      </a:cubicBezTo>
                      <a:cubicBezTo>
                        <a:pt x="59" y="226"/>
                        <a:pt x="59" y="226"/>
                        <a:pt x="60" y="227"/>
                      </a:cubicBezTo>
                      <a:cubicBezTo>
                        <a:pt x="60" y="228"/>
                        <a:pt x="60" y="231"/>
                        <a:pt x="59" y="232"/>
                      </a:cubicBezTo>
                      <a:cubicBezTo>
                        <a:pt x="41" y="262"/>
                        <a:pt x="41" y="262"/>
                        <a:pt x="41" y="262"/>
                      </a:cubicBezTo>
                      <a:cubicBezTo>
                        <a:pt x="36" y="270"/>
                        <a:pt x="37" y="280"/>
                        <a:pt x="43" y="287"/>
                      </a:cubicBezTo>
                      <a:cubicBezTo>
                        <a:pt x="43" y="287"/>
                        <a:pt x="43" y="287"/>
                        <a:pt x="44" y="287"/>
                      </a:cubicBezTo>
                      <a:cubicBezTo>
                        <a:pt x="59" y="302"/>
                        <a:pt x="59" y="302"/>
                        <a:pt x="59" y="302"/>
                      </a:cubicBezTo>
                      <a:cubicBezTo>
                        <a:pt x="59" y="302"/>
                        <a:pt x="59" y="302"/>
                        <a:pt x="59" y="303"/>
                      </a:cubicBezTo>
                      <a:cubicBezTo>
                        <a:pt x="63" y="306"/>
                        <a:pt x="68" y="308"/>
                        <a:pt x="73" y="308"/>
                      </a:cubicBezTo>
                      <a:cubicBezTo>
                        <a:pt x="77" y="308"/>
                        <a:pt x="81" y="307"/>
                        <a:pt x="84" y="305"/>
                      </a:cubicBezTo>
                      <a:cubicBezTo>
                        <a:pt x="114" y="286"/>
                        <a:pt x="114" y="286"/>
                        <a:pt x="114" y="286"/>
                      </a:cubicBezTo>
                      <a:cubicBezTo>
                        <a:pt x="114" y="286"/>
                        <a:pt x="115" y="286"/>
                        <a:pt x="117" y="286"/>
                      </a:cubicBezTo>
                      <a:cubicBezTo>
                        <a:pt x="118" y="286"/>
                        <a:pt x="119" y="286"/>
                        <a:pt x="119" y="286"/>
                      </a:cubicBezTo>
                      <a:cubicBezTo>
                        <a:pt x="119" y="286"/>
                        <a:pt x="120" y="286"/>
                        <a:pt x="120" y="286"/>
                      </a:cubicBezTo>
                      <a:cubicBezTo>
                        <a:pt x="130" y="291"/>
                        <a:pt x="130" y="291"/>
                        <a:pt x="130" y="291"/>
                      </a:cubicBezTo>
                      <a:cubicBezTo>
                        <a:pt x="131" y="291"/>
                        <a:pt x="131" y="291"/>
                        <a:pt x="131" y="291"/>
                      </a:cubicBezTo>
                      <a:cubicBezTo>
                        <a:pt x="132" y="292"/>
                        <a:pt x="134" y="294"/>
                        <a:pt x="135" y="295"/>
                      </a:cubicBezTo>
                      <a:cubicBezTo>
                        <a:pt x="143" y="329"/>
                        <a:pt x="143" y="329"/>
                        <a:pt x="143" y="329"/>
                      </a:cubicBezTo>
                      <a:cubicBezTo>
                        <a:pt x="145" y="338"/>
                        <a:pt x="153" y="345"/>
                        <a:pt x="161" y="345"/>
                      </a:cubicBezTo>
                      <a:cubicBezTo>
                        <a:pt x="162" y="345"/>
                        <a:pt x="166" y="346"/>
                        <a:pt x="173" y="346"/>
                      </a:cubicBezTo>
                      <a:cubicBezTo>
                        <a:pt x="180" y="346"/>
                        <a:pt x="185" y="345"/>
                        <a:pt x="185" y="345"/>
                      </a:cubicBezTo>
                      <a:cubicBezTo>
                        <a:pt x="193" y="345"/>
                        <a:pt x="201" y="338"/>
                        <a:pt x="203" y="329"/>
                      </a:cubicBezTo>
                      <a:cubicBezTo>
                        <a:pt x="211" y="295"/>
                        <a:pt x="211" y="295"/>
                        <a:pt x="211" y="295"/>
                      </a:cubicBezTo>
                      <a:cubicBezTo>
                        <a:pt x="212" y="294"/>
                        <a:pt x="214" y="292"/>
                        <a:pt x="215" y="291"/>
                      </a:cubicBezTo>
                      <a:cubicBezTo>
                        <a:pt x="215" y="291"/>
                        <a:pt x="216" y="291"/>
                        <a:pt x="216" y="291"/>
                      </a:cubicBezTo>
                      <a:cubicBezTo>
                        <a:pt x="226" y="286"/>
                        <a:pt x="226" y="286"/>
                        <a:pt x="226" y="286"/>
                      </a:cubicBezTo>
                      <a:cubicBezTo>
                        <a:pt x="227" y="286"/>
                        <a:pt x="227" y="286"/>
                        <a:pt x="227" y="286"/>
                      </a:cubicBezTo>
                      <a:cubicBezTo>
                        <a:pt x="227" y="286"/>
                        <a:pt x="228" y="286"/>
                        <a:pt x="229" y="286"/>
                      </a:cubicBezTo>
                      <a:cubicBezTo>
                        <a:pt x="231" y="286"/>
                        <a:pt x="232" y="286"/>
                        <a:pt x="233" y="286"/>
                      </a:cubicBezTo>
                      <a:cubicBezTo>
                        <a:pt x="263" y="305"/>
                        <a:pt x="263" y="305"/>
                        <a:pt x="263" y="305"/>
                      </a:cubicBezTo>
                      <a:cubicBezTo>
                        <a:pt x="266" y="307"/>
                        <a:pt x="269" y="308"/>
                        <a:pt x="273" y="308"/>
                      </a:cubicBezTo>
                      <a:cubicBezTo>
                        <a:pt x="273" y="308"/>
                        <a:pt x="273" y="308"/>
                        <a:pt x="273" y="308"/>
                      </a:cubicBezTo>
                      <a:cubicBezTo>
                        <a:pt x="278" y="308"/>
                        <a:pt x="283" y="306"/>
                        <a:pt x="287" y="303"/>
                      </a:cubicBezTo>
                      <a:cubicBezTo>
                        <a:pt x="287" y="302"/>
                        <a:pt x="287" y="302"/>
                        <a:pt x="287" y="302"/>
                      </a:cubicBezTo>
                      <a:cubicBezTo>
                        <a:pt x="303" y="287"/>
                        <a:pt x="303" y="287"/>
                        <a:pt x="303" y="287"/>
                      </a:cubicBezTo>
                      <a:cubicBezTo>
                        <a:pt x="303" y="287"/>
                        <a:pt x="303" y="287"/>
                        <a:pt x="303" y="287"/>
                      </a:cubicBezTo>
                      <a:cubicBezTo>
                        <a:pt x="309" y="280"/>
                        <a:pt x="310" y="270"/>
                        <a:pt x="305" y="262"/>
                      </a:cubicBezTo>
                      <a:cubicBezTo>
                        <a:pt x="287" y="232"/>
                        <a:pt x="287" y="232"/>
                        <a:pt x="287" y="232"/>
                      </a:cubicBezTo>
                      <a:cubicBezTo>
                        <a:pt x="286" y="231"/>
                        <a:pt x="286" y="228"/>
                        <a:pt x="287" y="227"/>
                      </a:cubicBezTo>
                      <a:cubicBezTo>
                        <a:pt x="287" y="226"/>
                        <a:pt x="287" y="226"/>
                        <a:pt x="287" y="226"/>
                      </a:cubicBezTo>
                      <a:cubicBezTo>
                        <a:pt x="291" y="215"/>
                        <a:pt x="291" y="215"/>
                        <a:pt x="291" y="215"/>
                      </a:cubicBezTo>
                      <a:cubicBezTo>
                        <a:pt x="291" y="215"/>
                        <a:pt x="291" y="215"/>
                        <a:pt x="292" y="215"/>
                      </a:cubicBezTo>
                      <a:cubicBezTo>
                        <a:pt x="292" y="214"/>
                        <a:pt x="294" y="211"/>
                        <a:pt x="296" y="211"/>
                      </a:cubicBezTo>
                      <a:cubicBezTo>
                        <a:pt x="330" y="203"/>
                        <a:pt x="330" y="203"/>
                        <a:pt x="330" y="203"/>
                      </a:cubicBezTo>
                      <a:cubicBezTo>
                        <a:pt x="338" y="201"/>
                        <a:pt x="345" y="193"/>
                        <a:pt x="346" y="184"/>
                      </a:cubicBezTo>
                      <a:cubicBezTo>
                        <a:pt x="346" y="184"/>
                        <a:pt x="346" y="179"/>
                        <a:pt x="346" y="173"/>
                      </a:cubicBezTo>
                      <a:cubicBezTo>
                        <a:pt x="346" y="166"/>
                        <a:pt x="346" y="161"/>
                        <a:pt x="346" y="161"/>
                      </a:cubicBezTo>
                      <a:cubicBezTo>
                        <a:pt x="345" y="152"/>
                        <a:pt x="338" y="145"/>
                        <a:pt x="330" y="143"/>
                      </a:cubicBezTo>
                      <a:close/>
                      <a:moveTo>
                        <a:pt x="327" y="183"/>
                      </a:moveTo>
                      <a:cubicBezTo>
                        <a:pt x="327" y="183"/>
                        <a:pt x="326" y="184"/>
                        <a:pt x="325" y="185"/>
                      </a:cubicBezTo>
                      <a:cubicBezTo>
                        <a:pt x="291" y="193"/>
                        <a:pt x="291" y="193"/>
                        <a:pt x="291" y="193"/>
                      </a:cubicBezTo>
                      <a:cubicBezTo>
                        <a:pt x="284" y="195"/>
                        <a:pt x="277" y="201"/>
                        <a:pt x="274" y="208"/>
                      </a:cubicBezTo>
                      <a:cubicBezTo>
                        <a:pt x="270" y="219"/>
                        <a:pt x="270" y="219"/>
                        <a:pt x="270" y="219"/>
                      </a:cubicBezTo>
                      <a:cubicBezTo>
                        <a:pt x="266" y="226"/>
                        <a:pt x="267" y="235"/>
                        <a:pt x="271" y="242"/>
                      </a:cubicBezTo>
                      <a:cubicBezTo>
                        <a:pt x="289" y="272"/>
                        <a:pt x="289" y="272"/>
                        <a:pt x="289" y="272"/>
                      </a:cubicBezTo>
                      <a:cubicBezTo>
                        <a:pt x="289" y="272"/>
                        <a:pt x="289" y="274"/>
                        <a:pt x="289" y="274"/>
                      </a:cubicBezTo>
                      <a:cubicBezTo>
                        <a:pt x="275" y="289"/>
                        <a:pt x="275" y="289"/>
                        <a:pt x="275" y="289"/>
                      </a:cubicBezTo>
                      <a:cubicBezTo>
                        <a:pt x="274" y="289"/>
                        <a:pt x="274" y="289"/>
                        <a:pt x="273" y="289"/>
                      </a:cubicBezTo>
                      <a:cubicBezTo>
                        <a:pt x="273" y="289"/>
                        <a:pt x="273" y="289"/>
                        <a:pt x="273" y="289"/>
                      </a:cubicBezTo>
                      <a:cubicBezTo>
                        <a:pt x="273" y="289"/>
                        <a:pt x="272" y="289"/>
                        <a:pt x="272" y="289"/>
                      </a:cubicBezTo>
                      <a:cubicBezTo>
                        <a:pt x="242" y="271"/>
                        <a:pt x="242" y="271"/>
                        <a:pt x="242" y="271"/>
                      </a:cubicBezTo>
                      <a:cubicBezTo>
                        <a:pt x="239" y="268"/>
                        <a:pt x="234" y="267"/>
                        <a:pt x="229" y="267"/>
                      </a:cubicBezTo>
                      <a:cubicBezTo>
                        <a:pt x="226" y="267"/>
                        <a:pt x="222" y="268"/>
                        <a:pt x="219" y="269"/>
                      </a:cubicBezTo>
                      <a:cubicBezTo>
                        <a:pt x="209" y="273"/>
                        <a:pt x="209" y="273"/>
                        <a:pt x="209" y="273"/>
                      </a:cubicBezTo>
                      <a:cubicBezTo>
                        <a:pt x="202" y="276"/>
                        <a:pt x="195" y="283"/>
                        <a:pt x="193" y="291"/>
                      </a:cubicBezTo>
                      <a:cubicBezTo>
                        <a:pt x="185" y="325"/>
                        <a:pt x="185" y="325"/>
                        <a:pt x="185" y="325"/>
                      </a:cubicBezTo>
                      <a:cubicBezTo>
                        <a:pt x="185" y="326"/>
                        <a:pt x="184" y="327"/>
                        <a:pt x="183" y="327"/>
                      </a:cubicBezTo>
                      <a:cubicBezTo>
                        <a:pt x="183" y="327"/>
                        <a:pt x="179" y="327"/>
                        <a:pt x="173" y="327"/>
                      </a:cubicBezTo>
                      <a:cubicBezTo>
                        <a:pt x="167" y="327"/>
                        <a:pt x="163" y="327"/>
                        <a:pt x="163" y="327"/>
                      </a:cubicBezTo>
                      <a:cubicBezTo>
                        <a:pt x="163" y="327"/>
                        <a:pt x="161" y="326"/>
                        <a:pt x="161" y="325"/>
                      </a:cubicBezTo>
                      <a:cubicBezTo>
                        <a:pt x="153" y="291"/>
                        <a:pt x="153" y="291"/>
                        <a:pt x="153" y="291"/>
                      </a:cubicBezTo>
                      <a:cubicBezTo>
                        <a:pt x="151" y="283"/>
                        <a:pt x="145" y="276"/>
                        <a:pt x="137" y="273"/>
                      </a:cubicBezTo>
                      <a:cubicBezTo>
                        <a:pt x="127" y="269"/>
                        <a:pt x="127" y="269"/>
                        <a:pt x="127" y="269"/>
                      </a:cubicBezTo>
                      <a:cubicBezTo>
                        <a:pt x="124" y="268"/>
                        <a:pt x="121" y="267"/>
                        <a:pt x="117" y="267"/>
                      </a:cubicBezTo>
                      <a:cubicBezTo>
                        <a:pt x="112" y="267"/>
                        <a:pt x="107" y="268"/>
                        <a:pt x="104" y="271"/>
                      </a:cubicBezTo>
                      <a:cubicBezTo>
                        <a:pt x="74" y="289"/>
                        <a:pt x="74" y="289"/>
                        <a:pt x="74" y="289"/>
                      </a:cubicBezTo>
                      <a:cubicBezTo>
                        <a:pt x="74" y="289"/>
                        <a:pt x="74" y="289"/>
                        <a:pt x="73" y="289"/>
                      </a:cubicBezTo>
                      <a:cubicBezTo>
                        <a:pt x="72" y="289"/>
                        <a:pt x="72" y="289"/>
                        <a:pt x="72" y="289"/>
                      </a:cubicBezTo>
                      <a:cubicBezTo>
                        <a:pt x="57" y="274"/>
                        <a:pt x="57" y="274"/>
                        <a:pt x="57" y="274"/>
                      </a:cubicBezTo>
                      <a:cubicBezTo>
                        <a:pt x="57" y="274"/>
                        <a:pt x="57" y="272"/>
                        <a:pt x="57" y="272"/>
                      </a:cubicBezTo>
                      <a:cubicBezTo>
                        <a:pt x="75" y="242"/>
                        <a:pt x="75" y="242"/>
                        <a:pt x="75" y="242"/>
                      </a:cubicBezTo>
                      <a:cubicBezTo>
                        <a:pt x="79" y="235"/>
                        <a:pt x="80" y="226"/>
                        <a:pt x="77" y="219"/>
                      </a:cubicBezTo>
                      <a:cubicBezTo>
                        <a:pt x="72" y="208"/>
                        <a:pt x="72" y="208"/>
                        <a:pt x="72" y="208"/>
                      </a:cubicBezTo>
                      <a:cubicBezTo>
                        <a:pt x="70" y="201"/>
                        <a:pt x="62" y="195"/>
                        <a:pt x="55" y="193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20" y="184"/>
                        <a:pt x="19" y="183"/>
                        <a:pt x="19" y="183"/>
                      </a:cubicBezTo>
                      <a:cubicBezTo>
                        <a:pt x="19" y="183"/>
                        <a:pt x="19" y="179"/>
                        <a:pt x="19" y="173"/>
                      </a:cubicBezTo>
                      <a:cubicBezTo>
                        <a:pt x="19" y="167"/>
                        <a:pt x="19" y="163"/>
                        <a:pt x="19" y="163"/>
                      </a:cubicBezTo>
                      <a:cubicBezTo>
                        <a:pt x="19" y="162"/>
                        <a:pt x="20" y="161"/>
                        <a:pt x="21" y="161"/>
                      </a:cubicBezTo>
                      <a:cubicBezTo>
                        <a:pt x="55" y="152"/>
                        <a:pt x="55" y="152"/>
                        <a:pt x="55" y="152"/>
                      </a:cubicBezTo>
                      <a:cubicBezTo>
                        <a:pt x="62" y="151"/>
                        <a:pt x="70" y="144"/>
                        <a:pt x="72" y="137"/>
                      </a:cubicBezTo>
                      <a:cubicBezTo>
                        <a:pt x="77" y="127"/>
                        <a:pt x="77" y="127"/>
                        <a:pt x="77" y="127"/>
                      </a:cubicBezTo>
                      <a:cubicBezTo>
                        <a:pt x="80" y="120"/>
                        <a:pt x="79" y="110"/>
                        <a:pt x="75" y="10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73"/>
                        <a:pt x="57" y="72"/>
                        <a:pt x="57" y="71"/>
                      </a:cubicBezTo>
                      <a:cubicBezTo>
                        <a:pt x="72" y="57"/>
                        <a:pt x="72" y="57"/>
                        <a:pt x="72" y="57"/>
                      </a:cubicBezTo>
                      <a:cubicBezTo>
                        <a:pt x="72" y="57"/>
                        <a:pt x="72" y="56"/>
                        <a:pt x="73" y="56"/>
                      </a:cubicBezTo>
                      <a:cubicBezTo>
                        <a:pt x="74" y="56"/>
                        <a:pt x="74" y="56"/>
                        <a:pt x="74" y="57"/>
                      </a:cubicBezTo>
                      <a:cubicBezTo>
                        <a:pt x="104" y="75"/>
                        <a:pt x="104" y="75"/>
                        <a:pt x="104" y="75"/>
                      </a:cubicBezTo>
                      <a:cubicBezTo>
                        <a:pt x="107" y="77"/>
                        <a:pt x="112" y="78"/>
                        <a:pt x="117" y="78"/>
                      </a:cubicBezTo>
                      <a:cubicBezTo>
                        <a:pt x="121" y="78"/>
                        <a:pt x="124" y="77"/>
                        <a:pt x="127" y="76"/>
                      </a:cubicBezTo>
                      <a:cubicBezTo>
                        <a:pt x="137" y="72"/>
                        <a:pt x="137" y="72"/>
                        <a:pt x="137" y="72"/>
                      </a:cubicBezTo>
                      <a:cubicBezTo>
                        <a:pt x="145" y="69"/>
                        <a:pt x="151" y="62"/>
                        <a:pt x="153" y="54"/>
                      </a:cubicBezTo>
                      <a:cubicBezTo>
                        <a:pt x="161" y="20"/>
                        <a:pt x="161" y="20"/>
                        <a:pt x="161" y="20"/>
                      </a:cubicBezTo>
                      <a:cubicBezTo>
                        <a:pt x="161" y="20"/>
                        <a:pt x="163" y="19"/>
                        <a:pt x="163" y="19"/>
                      </a:cubicBezTo>
                      <a:cubicBezTo>
                        <a:pt x="163" y="19"/>
                        <a:pt x="167" y="18"/>
                        <a:pt x="173" y="18"/>
                      </a:cubicBezTo>
                      <a:cubicBezTo>
                        <a:pt x="179" y="18"/>
                        <a:pt x="183" y="19"/>
                        <a:pt x="183" y="19"/>
                      </a:cubicBezTo>
                      <a:cubicBezTo>
                        <a:pt x="184" y="19"/>
                        <a:pt x="185" y="20"/>
                        <a:pt x="185" y="20"/>
                      </a:cubicBezTo>
                      <a:cubicBezTo>
                        <a:pt x="193" y="54"/>
                        <a:pt x="193" y="54"/>
                        <a:pt x="193" y="54"/>
                      </a:cubicBezTo>
                      <a:cubicBezTo>
                        <a:pt x="195" y="62"/>
                        <a:pt x="202" y="69"/>
                        <a:pt x="209" y="72"/>
                      </a:cubicBezTo>
                      <a:cubicBezTo>
                        <a:pt x="219" y="76"/>
                        <a:pt x="219" y="76"/>
                        <a:pt x="219" y="76"/>
                      </a:cubicBezTo>
                      <a:cubicBezTo>
                        <a:pt x="222" y="77"/>
                        <a:pt x="226" y="78"/>
                        <a:pt x="229" y="78"/>
                      </a:cubicBezTo>
                      <a:cubicBezTo>
                        <a:pt x="234" y="78"/>
                        <a:pt x="239" y="77"/>
                        <a:pt x="242" y="75"/>
                      </a:cubicBezTo>
                      <a:cubicBezTo>
                        <a:pt x="272" y="57"/>
                        <a:pt x="272" y="57"/>
                        <a:pt x="272" y="57"/>
                      </a:cubicBezTo>
                      <a:cubicBezTo>
                        <a:pt x="272" y="56"/>
                        <a:pt x="273" y="56"/>
                        <a:pt x="273" y="56"/>
                      </a:cubicBezTo>
                      <a:cubicBezTo>
                        <a:pt x="274" y="56"/>
                        <a:pt x="274" y="57"/>
                        <a:pt x="275" y="57"/>
                      </a:cubicBezTo>
                      <a:cubicBezTo>
                        <a:pt x="289" y="71"/>
                        <a:pt x="289" y="71"/>
                        <a:pt x="289" y="71"/>
                      </a:cubicBezTo>
                      <a:cubicBezTo>
                        <a:pt x="289" y="72"/>
                        <a:pt x="289" y="73"/>
                        <a:pt x="289" y="73"/>
                      </a:cubicBezTo>
                      <a:cubicBezTo>
                        <a:pt x="271" y="103"/>
                        <a:pt x="271" y="103"/>
                        <a:pt x="271" y="103"/>
                      </a:cubicBezTo>
                      <a:cubicBezTo>
                        <a:pt x="267" y="110"/>
                        <a:pt x="266" y="120"/>
                        <a:pt x="270" y="127"/>
                      </a:cubicBezTo>
                      <a:cubicBezTo>
                        <a:pt x="274" y="137"/>
                        <a:pt x="274" y="137"/>
                        <a:pt x="274" y="137"/>
                      </a:cubicBezTo>
                      <a:cubicBezTo>
                        <a:pt x="277" y="144"/>
                        <a:pt x="284" y="151"/>
                        <a:pt x="291" y="152"/>
                      </a:cubicBezTo>
                      <a:cubicBezTo>
                        <a:pt x="325" y="161"/>
                        <a:pt x="325" y="161"/>
                        <a:pt x="325" y="161"/>
                      </a:cubicBezTo>
                      <a:cubicBezTo>
                        <a:pt x="326" y="161"/>
                        <a:pt x="327" y="162"/>
                        <a:pt x="327" y="163"/>
                      </a:cubicBezTo>
                      <a:cubicBezTo>
                        <a:pt x="327" y="163"/>
                        <a:pt x="328" y="167"/>
                        <a:pt x="328" y="173"/>
                      </a:cubicBezTo>
                      <a:cubicBezTo>
                        <a:pt x="328" y="179"/>
                        <a:pt x="327" y="183"/>
                        <a:pt x="327" y="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94">
                  <a:extLst>
                    <a:ext uri="{FF2B5EF4-FFF2-40B4-BE49-F238E27FC236}">
                      <a16:creationId xmlns:a16="http://schemas.microsoft.com/office/drawing/2014/main" id="{84C1D453-D631-6041-83C8-1F3E74135C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22614" y="3894138"/>
                  <a:ext cx="149225" cy="149225"/>
                </a:xfrm>
                <a:custGeom>
                  <a:avLst/>
                  <a:gdLst>
                    <a:gd name="T0" fmla="*/ 75 w 150"/>
                    <a:gd name="T1" fmla="*/ 0 h 150"/>
                    <a:gd name="T2" fmla="*/ 0 w 150"/>
                    <a:gd name="T3" fmla="*/ 75 h 150"/>
                    <a:gd name="T4" fmla="*/ 75 w 150"/>
                    <a:gd name="T5" fmla="*/ 150 h 150"/>
                    <a:gd name="T6" fmla="*/ 150 w 150"/>
                    <a:gd name="T7" fmla="*/ 75 h 150"/>
                    <a:gd name="T8" fmla="*/ 75 w 150"/>
                    <a:gd name="T9" fmla="*/ 0 h 150"/>
                    <a:gd name="T10" fmla="*/ 75 w 150"/>
                    <a:gd name="T11" fmla="*/ 131 h 150"/>
                    <a:gd name="T12" fmla="*/ 19 w 150"/>
                    <a:gd name="T13" fmla="*/ 75 h 150"/>
                    <a:gd name="T14" fmla="*/ 75 w 150"/>
                    <a:gd name="T15" fmla="*/ 19 h 150"/>
                    <a:gd name="T16" fmla="*/ 131 w 150"/>
                    <a:gd name="T17" fmla="*/ 75 h 150"/>
                    <a:gd name="T18" fmla="*/ 75 w 150"/>
                    <a:gd name="T19" fmla="*/ 131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0" h="150">
                      <a:moveTo>
                        <a:pt x="75" y="0"/>
                      </a:moveTo>
                      <a:cubicBezTo>
                        <a:pt x="34" y="0"/>
                        <a:pt x="0" y="33"/>
                        <a:pt x="0" y="75"/>
                      </a:cubicBezTo>
                      <a:cubicBezTo>
                        <a:pt x="0" y="116"/>
                        <a:pt x="34" y="150"/>
                        <a:pt x="75" y="150"/>
                      </a:cubicBezTo>
                      <a:cubicBezTo>
                        <a:pt x="116" y="150"/>
                        <a:pt x="150" y="116"/>
                        <a:pt x="150" y="75"/>
                      </a:cubicBezTo>
                      <a:cubicBezTo>
                        <a:pt x="150" y="33"/>
                        <a:pt x="116" y="0"/>
                        <a:pt x="75" y="0"/>
                      </a:cubicBezTo>
                      <a:close/>
                      <a:moveTo>
                        <a:pt x="75" y="131"/>
                      </a:moveTo>
                      <a:cubicBezTo>
                        <a:pt x="44" y="131"/>
                        <a:pt x="19" y="106"/>
                        <a:pt x="19" y="75"/>
                      </a:cubicBezTo>
                      <a:cubicBezTo>
                        <a:pt x="19" y="44"/>
                        <a:pt x="44" y="19"/>
                        <a:pt x="75" y="19"/>
                      </a:cubicBezTo>
                      <a:cubicBezTo>
                        <a:pt x="106" y="19"/>
                        <a:pt x="131" y="44"/>
                        <a:pt x="131" y="75"/>
                      </a:cubicBezTo>
                      <a:cubicBezTo>
                        <a:pt x="131" y="106"/>
                        <a:pt x="106" y="131"/>
                        <a:pt x="75" y="1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95">
                  <a:extLst>
                    <a:ext uri="{FF2B5EF4-FFF2-40B4-BE49-F238E27FC236}">
                      <a16:creationId xmlns:a16="http://schemas.microsoft.com/office/drawing/2014/main" id="{3F77F572-E64D-1D4A-863E-1CD22F15DC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36926" y="3716338"/>
                  <a:ext cx="242888" cy="241300"/>
                </a:xfrm>
                <a:custGeom>
                  <a:avLst/>
                  <a:gdLst>
                    <a:gd name="T0" fmla="*/ 212 w 244"/>
                    <a:gd name="T1" fmla="*/ 113 h 242"/>
                    <a:gd name="T2" fmla="*/ 210 w 244"/>
                    <a:gd name="T3" fmla="*/ 104 h 242"/>
                    <a:gd name="T4" fmla="*/ 231 w 244"/>
                    <a:gd name="T5" fmla="*/ 66 h 242"/>
                    <a:gd name="T6" fmla="*/ 223 w 244"/>
                    <a:gd name="T7" fmla="*/ 52 h 242"/>
                    <a:gd name="T8" fmla="*/ 181 w 244"/>
                    <a:gd name="T9" fmla="*/ 53 h 242"/>
                    <a:gd name="T10" fmla="*/ 172 w 244"/>
                    <a:gd name="T11" fmla="*/ 47 h 242"/>
                    <a:gd name="T12" fmla="*/ 172 w 244"/>
                    <a:gd name="T13" fmla="*/ 22 h 242"/>
                    <a:gd name="T14" fmla="*/ 144 w 244"/>
                    <a:gd name="T15" fmla="*/ 1 h 242"/>
                    <a:gd name="T16" fmla="*/ 114 w 244"/>
                    <a:gd name="T17" fmla="*/ 32 h 242"/>
                    <a:gd name="T18" fmla="*/ 105 w 244"/>
                    <a:gd name="T19" fmla="*/ 34 h 242"/>
                    <a:gd name="T20" fmla="*/ 74 w 244"/>
                    <a:gd name="T21" fmla="*/ 11 h 242"/>
                    <a:gd name="T22" fmla="*/ 53 w 244"/>
                    <a:gd name="T23" fmla="*/ 21 h 242"/>
                    <a:gd name="T24" fmla="*/ 53 w 244"/>
                    <a:gd name="T25" fmla="*/ 63 h 242"/>
                    <a:gd name="T26" fmla="*/ 48 w 244"/>
                    <a:gd name="T27" fmla="*/ 71 h 242"/>
                    <a:gd name="T28" fmla="*/ 22 w 244"/>
                    <a:gd name="T29" fmla="*/ 72 h 242"/>
                    <a:gd name="T30" fmla="*/ 1 w 244"/>
                    <a:gd name="T31" fmla="*/ 100 h 242"/>
                    <a:gd name="T32" fmla="*/ 33 w 244"/>
                    <a:gd name="T33" fmla="*/ 130 h 242"/>
                    <a:gd name="T34" fmla="*/ 34 w 244"/>
                    <a:gd name="T35" fmla="*/ 139 h 242"/>
                    <a:gd name="T36" fmla="*/ 13 w 244"/>
                    <a:gd name="T37" fmla="*/ 177 h 242"/>
                    <a:gd name="T38" fmla="*/ 21 w 244"/>
                    <a:gd name="T39" fmla="*/ 191 h 242"/>
                    <a:gd name="T40" fmla="*/ 64 w 244"/>
                    <a:gd name="T41" fmla="*/ 191 h 242"/>
                    <a:gd name="T42" fmla="*/ 72 w 244"/>
                    <a:gd name="T43" fmla="*/ 196 h 242"/>
                    <a:gd name="T44" fmla="*/ 73 w 244"/>
                    <a:gd name="T45" fmla="*/ 222 h 242"/>
                    <a:gd name="T46" fmla="*/ 100 w 244"/>
                    <a:gd name="T47" fmla="*/ 242 h 242"/>
                    <a:gd name="T48" fmla="*/ 130 w 244"/>
                    <a:gd name="T49" fmla="*/ 212 h 242"/>
                    <a:gd name="T50" fmla="*/ 139 w 244"/>
                    <a:gd name="T51" fmla="*/ 210 h 242"/>
                    <a:gd name="T52" fmla="*/ 158 w 244"/>
                    <a:gd name="T53" fmla="*/ 227 h 242"/>
                    <a:gd name="T54" fmla="*/ 178 w 244"/>
                    <a:gd name="T55" fmla="*/ 230 h 242"/>
                    <a:gd name="T56" fmla="*/ 198 w 244"/>
                    <a:gd name="T57" fmla="*/ 203 h 242"/>
                    <a:gd name="T58" fmla="*/ 192 w 244"/>
                    <a:gd name="T59" fmla="*/ 178 h 242"/>
                    <a:gd name="T60" fmla="*/ 198 w 244"/>
                    <a:gd name="T61" fmla="*/ 171 h 242"/>
                    <a:gd name="T62" fmla="*/ 239 w 244"/>
                    <a:gd name="T63" fmla="*/ 160 h 242"/>
                    <a:gd name="T64" fmla="*/ 234 w 244"/>
                    <a:gd name="T65" fmla="*/ 125 h 242"/>
                    <a:gd name="T66" fmla="*/ 198 w 244"/>
                    <a:gd name="T67" fmla="*/ 152 h 242"/>
                    <a:gd name="T68" fmla="*/ 173 w 244"/>
                    <a:gd name="T69" fmla="*/ 185 h 242"/>
                    <a:gd name="T70" fmla="*/ 154 w 244"/>
                    <a:gd name="T71" fmla="*/ 197 h 242"/>
                    <a:gd name="T72" fmla="*/ 113 w 244"/>
                    <a:gd name="T73" fmla="*/ 203 h 242"/>
                    <a:gd name="T74" fmla="*/ 91 w 244"/>
                    <a:gd name="T75" fmla="*/ 221 h 242"/>
                    <a:gd name="T76" fmla="*/ 77 w 244"/>
                    <a:gd name="T77" fmla="*/ 176 h 242"/>
                    <a:gd name="T78" fmla="*/ 30 w 244"/>
                    <a:gd name="T79" fmla="*/ 170 h 242"/>
                    <a:gd name="T80" fmla="*/ 51 w 244"/>
                    <a:gd name="T81" fmla="*/ 128 h 242"/>
                    <a:gd name="T82" fmla="*/ 21 w 244"/>
                    <a:gd name="T83" fmla="*/ 96 h 242"/>
                    <a:gd name="T84" fmla="*/ 63 w 244"/>
                    <a:gd name="T85" fmla="*/ 82 h 242"/>
                    <a:gd name="T86" fmla="*/ 64 w 244"/>
                    <a:gd name="T87" fmla="*/ 36 h 242"/>
                    <a:gd name="T88" fmla="*/ 108 w 244"/>
                    <a:gd name="T89" fmla="*/ 52 h 242"/>
                    <a:gd name="T90" fmla="*/ 142 w 244"/>
                    <a:gd name="T91" fmla="*/ 20 h 242"/>
                    <a:gd name="T92" fmla="*/ 153 w 244"/>
                    <a:gd name="T93" fmla="*/ 46 h 242"/>
                    <a:gd name="T94" fmla="*/ 186 w 244"/>
                    <a:gd name="T95" fmla="*/ 70 h 242"/>
                    <a:gd name="T96" fmla="*/ 197 w 244"/>
                    <a:gd name="T97" fmla="*/ 90 h 242"/>
                    <a:gd name="T98" fmla="*/ 203 w 244"/>
                    <a:gd name="T99" fmla="*/ 131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4" h="242">
                      <a:moveTo>
                        <a:pt x="234" y="125"/>
                      </a:moveTo>
                      <a:cubicBezTo>
                        <a:pt x="212" y="114"/>
                        <a:pt x="212" y="114"/>
                        <a:pt x="212" y="114"/>
                      </a:cubicBezTo>
                      <a:cubicBezTo>
                        <a:pt x="212" y="114"/>
                        <a:pt x="212" y="113"/>
                        <a:pt x="212" y="113"/>
                      </a:cubicBezTo>
                      <a:cubicBezTo>
                        <a:pt x="212" y="113"/>
                        <a:pt x="212" y="113"/>
                        <a:pt x="211" y="113"/>
                      </a:cubicBezTo>
                      <a:cubicBezTo>
                        <a:pt x="210" y="105"/>
                        <a:pt x="210" y="105"/>
                        <a:pt x="210" y="105"/>
                      </a:cubicBezTo>
                      <a:cubicBezTo>
                        <a:pt x="210" y="104"/>
                        <a:pt x="210" y="104"/>
                        <a:pt x="210" y="104"/>
                      </a:cubicBezTo>
                      <a:cubicBezTo>
                        <a:pt x="210" y="104"/>
                        <a:pt x="210" y="103"/>
                        <a:pt x="211" y="103"/>
                      </a:cubicBezTo>
                      <a:cubicBezTo>
                        <a:pt x="228" y="86"/>
                        <a:pt x="228" y="86"/>
                        <a:pt x="228" y="86"/>
                      </a:cubicBezTo>
                      <a:cubicBezTo>
                        <a:pt x="233" y="81"/>
                        <a:pt x="234" y="72"/>
                        <a:pt x="231" y="66"/>
                      </a:cubicBezTo>
                      <a:cubicBezTo>
                        <a:pt x="231" y="66"/>
                        <a:pt x="231" y="65"/>
                        <a:pt x="231" y="65"/>
                      </a:cubicBezTo>
                      <a:cubicBezTo>
                        <a:pt x="223" y="53"/>
                        <a:pt x="223" y="53"/>
                        <a:pt x="223" y="53"/>
                      </a:cubicBezTo>
                      <a:cubicBezTo>
                        <a:pt x="223" y="52"/>
                        <a:pt x="223" y="52"/>
                        <a:pt x="223" y="52"/>
                      </a:cubicBezTo>
                      <a:cubicBezTo>
                        <a:pt x="220" y="47"/>
                        <a:pt x="214" y="45"/>
                        <a:pt x="208" y="45"/>
                      </a:cubicBezTo>
                      <a:cubicBezTo>
                        <a:pt x="207" y="45"/>
                        <a:pt x="205" y="45"/>
                        <a:pt x="204" y="45"/>
                      </a:cubicBezTo>
                      <a:cubicBezTo>
                        <a:pt x="181" y="53"/>
                        <a:pt x="181" y="53"/>
                        <a:pt x="181" y="53"/>
                      </a:cubicBezTo>
                      <a:cubicBezTo>
                        <a:pt x="180" y="53"/>
                        <a:pt x="179" y="52"/>
                        <a:pt x="179" y="52"/>
                      </a:cubicBezTo>
                      <a:cubicBezTo>
                        <a:pt x="179" y="52"/>
                        <a:pt x="179" y="52"/>
                        <a:pt x="179" y="52"/>
                      </a:cubicBezTo>
                      <a:cubicBezTo>
                        <a:pt x="172" y="47"/>
                        <a:pt x="172" y="47"/>
                        <a:pt x="172" y="47"/>
                      </a:cubicBezTo>
                      <a:cubicBezTo>
                        <a:pt x="172" y="47"/>
                        <a:pt x="172" y="47"/>
                        <a:pt x="172" y="47"/>
                      </a:cubicBezTo>
                      <a:cubicBezTo>
                        <a:pt x="172" y="47"/>
                        <a:pt x="171" y="46"/>
                        <a:pt x="171" y="46"/>
                      </a:cubicBezTo>
                      <a:cubicBezTo>
                        <a:pt x="172" y="22"/>
                        <a:pt x="172" y="22"/>
                        <a:pt x="172" y="22"/>
                      </a:cubicBezTo>
                      <a:cubicBezTo>
                        <a:pt x="172" y="14"/>
                        <a:pt x="167" y="7"/>
                        <a:pt x="160" y="5"/>
                      </a:cubicBezTo>
                      <a:cubicBezTo>
                        <a:pt x="160" y="5"/>
                        <a:pt x="157" y="4"/>
                        <a:pt x="152" y="3"/>
                      </a:cubicBezTo>
                      <a:cubicBezTo>
                        <a:pt x="147" y="2"/>
                        <a:pt x="144" y="1"/>
                        <a:pt x="144" y="1"/>
                      </a:cubicBezTo>
                      <a:cubicBezTo>
                        <a:pt x="137" y="0"/>
                        <a:pt x="129" y="4"/>
                        <a:pt x="126" y="10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cubicBezTo>
                        <a:pt x="114" y="32"/>
                        <a:pt x="114" y="32"/>
                        <a:pt x="114" y="32"/>
                      </a:cubicBezTo>
                      <a:cubicBezTo>
                        <a:pt x="113" y="32"/>
                        <a:pt x="113" y="32"/>
                        <a:pt x="113" y="32"/>
                      </a:cubicBezTo>
                      <a:cubicBezTo>
                        <a:pt x="105" y="33"/>
                        <a:pt x="105" y="33"/>
                        <a:pt x="105" y="33"/>
                      </a:cubicBezTo>
                      <a:cubicBezTo>
                        <a:pt x="105" y="33"/>
                        <a:pt x="105" y="33"/>
                        <a:pt x="105" y="34"/>
                      </a:cubicBezTo>
                      <a:cubicBezTo>
                        <a:pt x="104" y="34"/>
                        <a:pt x="104" y="33"/>
                        <a:pt x="103" y="33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3" y="13"/>
                        <a:pt x="79" y="11"/>
                        <a:pt x="74" y="11"/>
                      </a:cubicBezTo>
                      <a:cubicBezTo>
                        <a:pt x="71" y="11"/>
                        <a:pt x="69" y="12"/>
                        <a:pt x="66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47" y="25"/>
                        <a:pt x="44" y="33"/>
                        <a:pt x="46" y="40"/>
                      </a:cubicBezTo>
                      <a:cubicBezTo>
                        <a:pt x="53" y="63"/>
                        <a:pt x="53" y="63"/>
                        <a:pt x="53" y="63"/>
                      </a:cubicBezTo>
                      <a:cubicBezTo>
                        <a:pt x="53" y="64"/>
                        <a:pt x="53" y="64"/>
                        <a:pt x="53" y="64"/>
                      </a:cubicBezTo>
                      <a:cubicBezTo>
                        <a:pt x="53" y="65"/>
                        <a:pt x="53" y="65"/>
                        <a:pt x="52" y="65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48" y="72"/>
                        <a:pt x="48" y="71"/>
                        <a:pt x="48" y="72"/>
                      </a:cubicBezTo>
                      <a:cubicBezTo>
                        <a:pt x="47" y="72"/>
                        <a:pt x="47" y="72"/>
                        <a:pt x="46" y="72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5" y="72"/>
                        <a:pt x="8" y="77"/>
                        <a:pt x="6" y="84"/>
                      </a:cubicBezTo>
                      <a:cubicBezTo>
                        <a:pt x="5" y="84"/>
                        <a:pt x="4" y="87"/>
                        <a:pt x="3" y="92"/>
                      </a:cubicBezTo>
                      <a:cubicBezTo>
                        <a:pt x="2" y="96"/>
                        <a:pt x="2" y="100"/>
                        <a:pt x="1" y="100"/>
                      </a:cubicBezTo>
                      <a:cubicBezTo>
                        <a:pt x="0" y="107"/>
                        <a:pt x="4" y="115"/>
                        <a:pt x="11" y="118"/>
                      </a:cubicBezTo>
                      <a:cubicBezTo>
                        <a:pt x="32" y="129"/>
                        <a:pt x="32" y="129"/>
                        <a:pt x="32" y="129"/>
                      </a:cubicBezTo>
                      <a:cubicBezTo>
                        <a:pt x="32" y="129"/>
                        <a:pt x="33" y="130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4" y="139"/>
                        <a:pt x="34" y="139"/>
                        <a:pt x="34" y="139"/>
                      </a:cubicBezTo>
                      <a:cubicBezTo>
                        <a:pt x="34" y="139"/>
                        <a:pt x="34" y="139"/>
                        <a:pt x="34" y="139"/>
                      </a:cubicBezTo>
                      <a:cubicBezTo>
                        <a:pt x="34" y="139"/>
                        <a:pt x="34" y="140"/>
                        <a:pt x="34" y="140"/>
                      </a:cubicBezTo>
                      <a:cubicBezTo>
                        <a:pt x="16" y="157"/>
                        <a:pt x="16" y="157"/>
                        <a:pt x="16" y="157"/>
                      </a:cubicBezTo>
                      <a:cubicBezTo>
                        <a:pt x="11" y="162"/>
                        <a:pt x="10" y="171"/>
                        <a:pt x="13" y="177"/>
                      </a:cubicBezTo>
                      <a:cubicBezTo>
                        <a:pt x="13" y="178"/>
                        <a:pt x="13" y="178"/>
                        <a:pt x="13" y="178"/>
                      </a:cubicBezTo>
                      <a:cubicBezTo>
                        <a:pt x="21" y="191"/>
                        <a:pt x="21" y="191"/>
                        <a:pt x="21" y="191"/>
                      </a:cubicBezTo>
                      <a:cubicBezTo>
                        <a:pt x="21" y="191"/>
                        <a:pt x="21" y="191"/>
                        <a:pt x="21" y="191"/>
                      </a:cubicBezTo>
                      <a:cubicBezTo>
                        <a:pt x="25" y="196"/>
                        <a:pt x="30" y="199"/>
                        <a:pt x="36" y="199"/>
                      </a:cubicBezTo>
                      <a:cubicBezTo>
                        <a:pt x="38" y="199"/>
                        <a:pt x="39" y="198"/>
                        <a:pt x="41" y="198"/>
                      </a:cubicBezTo>
                      <a:cubicBezTo>
                        <a:pt x="64" y="191"/>
                        <a:pt x="64" y="191"/>
                        <a:pt x="64" y="191"/>
                      </a:cubicBezTo>
                      <a:cubicBezTo>
                        <a:pt x="64" y="191"/>
                        <a:pt x="65" y="191"/>
                        <a:pt x="65" y="191"/>
                      </a:cubicBezTo>
                      <a:cubicBezTo>
                        <a:pt x="65" y="191"/>
                        <a:pt x="65" y="191"/>
                        <a:pt x="65" y="191"/>
                      </a:cubicBezTo>
                      <a:cubicBezTo>
                        <a:pt x="72" y="196"/>
                        <a:pt x="72" y="196"/>
                        <a:pt x="72" y="196"/>
                      </a:cubicBezTo>
                      <a:cubicBezTo>
                        <a:pt x="72" y="196"/>
                        <a:pt x="72" y="196"/>
                        <a:pt x="72" y="196"/>
                      </a:cubicBezTo>
                      <a:cubicBezTo>
                        <a:pt x="72" y="196"/>
                        <a:pt x="73" y="197"/>
                        <a:pt x="73" y="197"/>
                      </a:cubicBezTo>
                      <a:cubicBezTo>
                        <a:pt x="73" y="222"/>
                        <a:pt x="73" y="222"/>
                        <a:pt x="73" y="222"/>
                      </a:cubicBezTo>
                      <a:cubicBezTo>
                        <a:pt x="73" y="229"/>
                        <a:pt x="77" y="236"/>
                        <a:pt x="84" y="238"/>
                      </a:cubicBezTo>
                      <a:cubicBezTo>
                        <a:pt x="84" y="238"/>
                        <a:pt x="88" y="239"/>
                        <a:pt x="92" y="241"/>
                      </a:cubicBezTo>
                      <a:cubicBezTo>
                        <a:pt x="97" y="242"/>
                        <a:pt x="100" y="242"/>
                        <a:pt x="100" y="242"/>
                      </a:cubicBezTo>
                      <a:cubicBezTo>
                        <a:pt x="101" y="242"/>
                        <a:pt x="102" y="242"/>
                        <a:pt x="103" y="242"/>
                      </a:cubicBezTo>
                      <a:cubicBezTo>
                        <a:pt x="109" y="242"/>
                        <a:pt x="116" y="239"/>
                        <a:pt x="119" y="233"/>
                      </a:cubicBezTo>
                      <a:cubicBezTo>
                        <a:pt x="130" y="212"/>
                        <a:pt x="130" y="212"/>
                        <a:pt x="130" y="212"/>
                      </a:cubicBezTo>
                      <a:cubicBezTo>
                        <a:pt x="130" y="212"/>
                        <a:pt x="131" y="211"/>
                        <a:pt x="131" y="211"/>
                      </a:cubicBezTo>
                      <a:cubicBezTo>
                        <a:pt x="131" y="211"/>
                        <a:pt x="131" y="211"/>
                        <a:pt x="131" y="211"/>
                      </a:cubicBezTo>
                      <a:cubicBezTo>
                        <a:pt x="139" y="210"/>
                        <a:pt x="139" y="210"/>
                        <a:pt x="139" y="210"/>
                      </a:cubicBezTo>
                      <a:cubicBezTo>
                        <a:pt x="139" y="210"/>
                        <a:pt x="139" y="210"/>
                        <a:pt x="140" y="210"/>
                      </a:cubicBezTo>
                      <a:cubicBezTo>
                        <a:pt x="140" y="210"/>
                        <a:pt x="141" y="210"/>
                        <a:pt x="141" y="210"/>
                      </a:cubicBezTo>
                      <a:cubicBezTo>
                        <a:pt x="158" y="227"/>
                        <a:pt x="158" y="227"/>
                        <a:pt x="158" y="227"/>
                      </a:cubicBezTo>
                      <a:cubicBezTo>
                        <a:pt x="161" y="231"/>
                        <a:pt x="165" y="232"/>
                        <a:pt x="170" y="232"/>
                      </a:cubicBezTo>
                      <a:cubicBezTo>
                        <a:pt x="173" y="232"/>
                        <a:pt x="176" y="232"/>
                        <a:pt x="178" y="231"/>
                      </a:cubicBezTo>
                      <a:cubicBezTo>
                        <a:pt x="178" y="230"/>
                        <a:pt x="178" y="230"/>
                        <a:pt x="178" y="230"/>
                      </a:cubicBezTo>
                      <a:cubicBezTo>
                        <a:pt x="191" y="223"/>
                        <a:pt x="191" y="223"/>
                        <a:pt x="191" y="223"/>
                      </a:cubicBezTo>
                      <a:cubicBezTo>
                        <a:pt x="191" y="223"/>
                        <a:pt x="192" y="222"/>
                        <a:pt x="192" y="222"/>
                      </a:cubicBezTo>
                      <a:cubicBezTo>
                        <a:pt x="198" y="218"/>
                        <a:pt x="201" y="210"/>
                        <a:pt x="198" y="203"/>
                      </a:cubicBezTo>
                      <a:cubicBezTo>
                        <a:pt x="191" y="180"/>
                        <a:pt x="191" y="180"/>
                        <a:pt x="191" y="180"/>
                      </a:cubicBezTo>
                      <a:cubicBezTo>
                        <a:pt x="191" y="180"/>
                        <a:pt x="191" y="179"/>
                        <a:pt x="191" y="179"/>
                      </a:cubicBezTo>
                      <a:cubicBezTo>
                        <a:pt x="192" y="179"/>
                        <a:pt x="192" y="178"/>
                        <a:pt x="192" y="178"/>
                      </a:cubicBezTo>
                      <a:cubicBezTo>
                        <a:pt x="197" y="172"/>
                        <a:pt x="197" y="172"/>
                        <a:pt x="197" y="172"/>
                      </a:cubicBezTo>
                      <a:cubicBezTo>
                        <a:pt x="197" y="172"/>
                        <a:pt x="197" y="172"/>
                        <a:pt x="197" y="172"/>
                      </a:cubicBezTo>
                      <a:cubicBezTo>
                        <a:pt x="197" y="171"/>
                        <a:pt x="198" y="171"/>
                        <a:pt x="198" y="171"/>
                      </a:cubicBezTo>
                      <a:cubicBezTo>
                        <a:pt x="222" y="171"/>
                        <a:pt x="222" y="171"/>
                        <a:pt x="222" y="171"/>
                      </a:cubicBezTo>
                      <a:cubicBezTo>
                        <a:pt x="222" y="171"/>
                        <a:pt x="222" y="171"/>
                        <a:pt x="222" y="171"/>
                      </a:cubicBezTo>
                      <a:cubicBezTo>
                        <a:pt x="229" y="171"/>
                        <a:pt x="236" y="166"/>
                        <a:pt x="239" y="160"/>
                      </a:cubicBezTo>
                      <a:cubicBezTo>
                        <a:pt x="239" y="159"/>
                        <a:pt x="240" y="156"/>
                        <a:pt x="241" y="152"/>
                      </a:cubicBezTo>
                      <a:cubicBezTo>
                        <a:pt x="242" y="147"/>
                        <a:pt x="243" y="144"/>
                        <a:pt x="243" y="143"/>
                      </a:cubicBezTo>
                      <a:cubicBezTo>
                        <a:pt x="244" y="136"/>
                        <a:pt x="240" y="129"/>
                        <a:pt x="234" y="125"/>
                      </a:cubicBezTo>
                      <a:close/>
                      <a:moveTo>
                        <a:pt x="223" y="147"/>
                      </a:moveTo>
                      <a:cubicBezTo>
                        <a:pt x="222" y="149"/>
                        <a:pt x="222" y="151"/>
                        <a:pt x="221" y="152"/>
                      </a:cubicBezTo>
                      <a:cubicBezTo>
                        <a:pt x="198" y="152"/>
                        <a:pt x="198" y="152"/>
                        <a:pt x="198" y="152"/>
                      </a:cubicBezTo>
                      <a:cubicBezTo>
                        <a:pt x="192" y="152"/>
                        <a:pt x="185" y="156"/>
                        <a:pt x="181" y="161"/>
                      </a:cubicBezTo>
                      <a:cubicBezTo>
                        <a:pt x="177" y="167"/>
                        <a:pt x="177" y="167"/>
                        <a:pt x="177" y="167"/>
                      </a:cubicBezTo>
                      <a:cubicBezTo>
                        <a:pt x="173" y="172"/>
                        <a:pt x="171" y="180"/>
                        <a:pt x="173" y="185"/>
                      </a:cubicBezTo>
                      <a:cubicBezTo>
                        <a:pt x="180" y="207"/>
                        <a:pt x="180" y="207"/>
                        <a:pt x="180" y="207"/>
                      </a:cubicBezTo>
                      <a:cubicBezTo>
                        <a:pt x="170" y="213"/>
                        <a:pt x="170" y="213"/>
                        <a:pt x="170" y="213"/>
                      </a:cubicBezTo>
                      <a:cubicBezTo>
                        <a:pt x="154" y="197"/>
                        <a:pt x="154" y="197"/>
                        <a:pt x="154" y="197"/>
                      </a:cubicBezTo>
                      <a:cubicBezTo>
                        <a:pt x="150" y="193"/>
                        <a:pt x="142" y="190"/>
                        <a:pt x="136" y="191"/>
                      </a:cubicBezTo>
                      <a:cubicBezTo>
                        <a:pt x="129" y="192"/>
                        <a:pt x="129" y="192"/>
                        <a:pt x="129" y="192"/>
                      </a:cubicBezTo>
                      <a:cubicBezTo>
                        <a:pt x="122" y="193"/>
                        <a:pt x="116" y="197"/>
                        <a:pt x="113" y="203"/>
                      </a:cubicBezTo>
                      <a:cubicBezTo>
                        <a:pt x="102" y="224"/>
                        <a:pt x="102" y="224"/>
                        <a:pt x="102" y="224"/>
                      </a:cubicBezTo>
                      <a:cubicBezTo>
                        <a:pt x="101" y="223"/>
                        <a:pt x="99" y="223"/>
                        <a:pt x="97" y="222"/>
                      </a:cubicBezTo>
                      <a:cubicBezTo>
                        <a:pt x="94" y="222"/>
                        <a:pt x="92" y="221"/>
                        <a:pt x="91" y="221"/>
                      </a:cubicBezTo>
                      <a:cubicBezTo>
                        <a:pt x="92" y="198"/>
                        <a:pt x="92" y="198"/>
                        <a:pt x="92" y="198"/>
                      </a:cubicBezTo>
                      <a:cubicBezTo>
                        <a:pt x="92" y="191"/>
                        <a:pt x="88" y="184"/>
                        <a:pt x="83" y="181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2" y="173"/>
                        <a:pt x="64" y="171"/>
                        <a:pt x="58" y="173"/>
                      </a:cubicBezTo>
                      <a:cubicBezTo>
                        <a:pt x="36" y="180"/>
                        <a:pt x="36" y="180"/>
                        <a:pt x="36" y="180"/>
                      </a:cubicBezTo>
                      <a:cubicBezTo>
                        <a:pt x="30" y="170"/>
                        <a:pt x="30" y="170"/>
                        <a:pt x="30" y="170"/>
                      </a:cubicBezTo>
                      <a:cubicBezTo>
                        <a:pt x="47" y="154"/>
                        <a:pt x="47" y="154"/>
                        <a:pt x="47" y="154"/>
                      </a:cubicBezTo>
                      <a:cubicBezTo>
                        <a:pt x="51" y="149"/>
                        <a:pt x="54" y="142"/>
                        <a:pt x="52" y="136"/>
                      </a:cubicBezTo>
                      <a:cubicBezTo>
                        <a:pt x="51" y="128"/>
                        <a:pt x="51" y="128"/>
                        <a:pt x="51" y="128"/>
                      </a:cubicBezTo>
                      <a:cubicBezTo>
                        <a:pt x="51" y="122"/>
                        <a:pt x="46" y="116"/>
                        <a:pt x="41" y="113"/>
                      </a:cubicBezTo>
                      <a:cubicBezTo>
                        <a:pt x="20" y="102"/>
                        <a:pt x="20" y="102"/>
                        <a:pt x="20" y="102"/>
                      </a:cubicBezTo>
                      <a:cubicBezTo>
                        <a:pt x="20" y="101"/>
                        <a:pt x="21" y="99"/>
                        <a:pt x="21" y="96"/>
                      </a:cubicBezTo>
                      <a:cubicBezTo>
                        <a:pt x="22" y="94"/>
                        <a:pt x="23" y="92"/>
                        <a:pt x="23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53" y="91"/>
                        <a:pt x="59" y="87"/>
                        <a:pt x="63" y="82"/>
                      </a:cubicBezTo>
                      <a:cubicBezTo>
                        <a:pt x="67" y="76"/>
                        <a:pt x="67" y="76"/>
                        <a:pt x="67" y="76"/>
                      </a:cubicBezTo>
                      <a:cubicBezTo>
                        <a:pt x="71" y="71"/>
                        <a:pt x="73" y="64"/>
                        <a:pt x="71" y="58"/>
                      </a:cubicBezTo>
                      <a:cubicBezTo>
                        <a:pt x="64" y="36"/>
                        <a:pt x="64" y="36"/>
                        <a:pt x="64" y="36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90" y="46"/>
                        <a:pt x="90" y="46"/>
                        <a:pt x="90" y="46"/>
                      </a:cubicBezTo>
                      <a:cubicBezTo>
                        <a:pt x="94" y="51"/>
                        <a:pt x="102" y="53"/>
                        <a:pt x="108" y="52"/>
                      </a:cubicBezTo>
                      <a:cubicBezTo>
                        <a:pt x="116" y="51"/>
                        <a:pt x="116" y="51"/>
                        <a:pt x="116" y="51"/>
                      </a:cubicBezTo>
                      <a:cubicBezTo>
                        <a:pt x="122" y="50"/>
                        <a:pt x="128" y="46"/>
                        <a:pt x="131" y="40"/>
                      </a:cubicBezTo>
                      <a:cubicBezTo>
                        <a:pt x="142" y="20"/>
                        <a:pt x="142" y="20"/>
                        <a:pt x="142" y="20"/>
                      </a:cubicBezTo>
                      <a:cubicBezTo>
                        <a:pt x="143" y="20"/>
                        <a:pt x="145" y="20"/>
                        <a:pt x="147" y="21"/>
                      </a:cubicBezTo>
                      <a:cubicBezTo>
                        <a:pt x="150" y="21"/>
                        <a:pt x="152" y="22"/>
                        <a:pt x="153" y="22"/>
                      </a:cubicBezTo>
                      <a:cubicBezTo>
                        <a:pt x="153" y="46"/>
                        <a:pt x="153" y="46"/>
                        <a:pt x="153" y="46"/>
                      </a:cubicBezTo>
                      <a:cubicBezTo>
                        <a:pt x="153" y="52"/>
                        <a:pt x="156" y="59"/>
                        <a:pt x="161" y="62"/>
                      </a:cubicBezTo>
                      <a:cubicBezTo>
                        <a:pt x="168" y="67"/>
                        <a:pt x="168" y="67"/>
                        <a:pt x="168" y="67"/>
                      </a:cubicBezTo>
                      <a:cubicBezTo>
                        <a:pt x="172" y="71"/>
                        <a:pt x="180" y="72"/>
                        <a:pt x="186" y="70"/>
                      </a:cubicBezTo>
                      <a:cubicBezTo>
                        <a:pt x="208" y="64"/>
                        <a:pt x="208" y="64"/>
                        <a:pt x="208" y="64"/>
                      </a:cubicBezTo>
                      <a:cubicBezTo>
                        <a:pt x="214" y="73"/>
                        <a:pt x="214" y="73"/>
                        <a:pt x="214" y="73"/>
                      </a:cubicBezTo>
                      <a:cubicBezTo>
                        <a:pt x="197" y="90"/>
                        <a:pt x="197" y="90"/>
                        <a:pt x="197" y="90"/>
                      </a:cubicBezTo>
                      <a:cubicBezTo>
                        <a:pt x="193" y="94"/>
                        <a:pt x="191" y="101"/>
                        <a:pt x="192" y="108"/>
                      </a:cubicBezTo>
                      <a:cubicBezTo>
                        <a:pt x="193" y="115"/>
                        <a:pt x="193" y="115"/>
                        <a:pt x="193" y="115"/>
                      </a:cubicBezTo>
                      <a:cubicBezTo>
                        <a:pt x="194" y="121"/>
                        <a:pt x="198" y="128"/>
                        <a:pt x="203" y="131"/>
                      </a:cubicBezTo>
                      <a:cubicBezTo>
                        <a:pt x="224" y="141"/>
                        <a:pt x="224" y="141"/>
                        <a:pt x="224" y="141"/>
                      </a:cubicBezTo>
                      <a:cubicBezTo>
                        <a:pt x="224" y="142"/>
                        <a:pt x="224" y="144"/>
                        <a:pt x="223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196">
                  <a:extLst>
                    <a:ext uri="{FF2B5EF4-FFF2-40B4-BE49-F238E27FC236}">
                      <a16:creationId xmlns:a16="http://schemas.microsoft.com/office/drawing/2014/main" id="{8C5A45FD-39FA-7343-A17E-45556E5A23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16301" y="3797301"/>
                  <a:ext cx="82550" cy="82550"/>
                </a:xfrm>
                <a:custGeom>
                  <a:avLst/>
                  <a:gdLst>
                    <a:gd name="T0" fmla="*/ 42 w 84"/>
                    <a:gd name="T1" fmla="*/ 0 h 84"/>
                    <a:gd name="T2" fmla="*/ 0 w 84"/>
                    <a:gd name="T3" fmla="*/ 42 h 84"/>
                    <a:gd name="T4" fmla="*/ 42 w 84"/>
                    <a:gd name="T5" fmla="*/ 84 h 84"/>
                    <a:gd name="T6" fmla="*/ 84 w 84"/>
                    <a:gd name="T7" fmla="*/ 42 h 84"/>
                    <a:gd name="T8" fmla="*/ 42 w 84"/>
                    <a:gd name="T9" fmla="*/ 0 h 84"/>
                    <a:gd name="T10" fmla="*/ 42 w 84"/>
                    <a:gd name="T11" fmla="*/ 65 h 84"/>
                    <a:gd name="T12" fmla="*/ 19 w 84"/>
                    <a:gd name="T13" fmla="*/ 42 h 84"/>
                    <a:gd name="T14" fmla="*/ 42 w 84"/>
                    <a:gd name="T15" fmla="*/ 18 h 84"/>
                    <a:gd name="T16" fmla="*/ 66 w 84"/>
                    <a:gd name="T17" fmla="*/ 42 h 84"/>
                    <a:gd name="T18" fmla="*/ 42 w 84"/>
                    <a:gd name="T19" fmla="*/ 6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84">
                      <a:moveTo>
                        <a:pt x="42" y="0"/>
                      </a:moveTo>
                      <a:cubicBezTo>
                        <a:pt x="19" y="0"/>
                        <a:pt x="0" y="18"/>
                        <a:pt x="0" y="42"/>
                      </a:cubicBezTo>
                      <a:cubicBezTo>
                        <a:pt x="0" y="65"/>
                        <a:pt x="19" y="84"/>
                        <a:pt x="42" y="84"/>
                      </a:cubicBezTo>
                      <a:cubicBezTo>
                        <a:pt x="65" y="84"/>
                        <a:pt x="84" y="65"/>
                        <a:pt x="84" y="42"/>
                      </a:cubicBezTo>
                      <a:cubicBezTo>
                        <a:pt x="84" y="18"/>
                        <a:pt x="65" y="0"/>
                        <a:pt x="42" y="0"/>
                      </a:cubicBezTo>
                      <a:close/>
                      <a:moveTo>
                        <a:pt x="42" y="65"/>
                      </a:moveTo>
                      <a:cubicBezTo>
                        <a:pt x="29" y="65"/>
                        <a:pt x="19" y="55"/>
                        <a:pt x="19" y="42"/>
                      </a:cubicBezTo>
                      <a:cubicBezTo>
                        <a:pt x="19" y="29"/>
                        <a:pt x="29" y="18"/>
                        <a:pt x="42" y="18"/>
                      </a:cubicBezTo>
                      <a:cubicBezTo>
                        <a:pt x="55" y="18"/>
                        <a:pt x="66" y="29"/>
                        <a:pt x="66" y="42"/>
                      </a:cubicBezTo>
                      <a:cubicBezTo>
                        <a:pt x="66" y="55"/>
                        <a:pt x="55" y="65"/>
                        <a:pt x="42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AFA2C0F-F8EF-49E9-B96D-AF2BC35FB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3000" y="2558733"/>
                <a:ext cx="317817" cy="317817"/>
              </a:xfrm>
              <a:prstGeom prst="rect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B8C9DCE-08EB-4D85-87B0-AC2F36CF481F}"/>
              </a:ext>
            </a:extLst>
          </p:cNvPr>
          <p:cNvGrpSpPr/>
          <p:nvPr/>
        </p:nvGrpSpPr>
        <p:grpSpPr>
          <a:xfrm>
            <a:off x="5105400" y="1210662"/>
            <a:ext cx="741786" cy="768986"/>
            <a:chOff x="5354215" y="1428750"/>
            <a:chExt cx="741786" cy="768986"/>
          </a:xfrm>
        </p:grpSpPr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EAFF0522-B15C-42B3-A325-C60EA15AB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837" y="1428750"/>
              <a:ext cx="340542" cy="344092"/>
            </a:xfrm>
            <a:custGeom>
              <a:avLst/>
              <a:gdLst>
                <a:gd name="T0" fmla="*/ 143 w 145"/>
                <a:gd name="T1" fmla="*/ 88 h 146"/>
                <a:gd name="T2" fmla="*/ 143 w 145"/>
                <a:gd name="T3" fmla="*/ 89 h 146"/>
                <a:gd name="T4" fmla="*/ 118 w 145"/>
                <a:gd name="T5" fmla="*/ 130 h 146"/>
                <a:gd name="T6" fmla="*/ 72 w 145"/>
                <a:gd name="T7" fmla="*/ 146 h 146"/>
                <a:gd name="T8" fmla="*/ 46 w 145"/>
                <a:gd name="T9" fmla="*/ 140 h 146"/>
                <a:gd name="T10" fmla="*/ 23 w 145"/>
                <a:gd name="T11" fmla="*/ 126 h 146"/>
                <a:gd name="T12" fmla="*/ 11 w 145"/>
                <a:gd name="T13" fmla="*/ 138 h 146"/>
                <a:gd name="T14" fmla="*/ 6 w 145"/>
                <a:gd name="T15" fmla="*/ 140 h 146"/>
                <a:gd name="T16" fmla="*/ 2 w 145"/>
                <a:gd name="T17" fmla="*/ 138 h 146"/>
                <a:gd name="T18" fmla="*/ 0 w 145"/>
                <a:gd name="T19" fmla="*/ 133 h 146"/>
                <a:gd name="T20" fmla="*/ 0 w 145"/>
                <a:gd name="T21" fmla="*/ 91 h 146"/>
                <a:gd name="T22" fmla="*/ 2 w 145"/>
                <a:gd name="T23" fmla="*/ 87 h 146"/>
                <a:gd name="T24" fmla="*/ 6 w 145"/>
                <a:gd name="T25" fmla="*/ 85 h 146"/>
                <a:gd name="T26" fmla="*/ 49 w 145"/>
                <a:gd name="T27" fmla="*/ 85 h 146"/>
                <a:gd name="T28" fmla="*/ 53 w 145"/>
                <a:gd name="T29" fmla="*/ 87 h 146"/>
                <a:gd name="T30" fmla="*/ 55 w 145"/>
                <a:gd name="T31" fmla="*/ 91 h 146"/>
                <a:gd name="T32" fmla="*/ 53 w 145"/>
                <a:gd name="T33" fmla="*/ 95 h 146"/>
                <a:gd name="T34" fmla="*/ 40 w 145"/>
                <a:gd name="T35" fmla="*/ 108 h 146"/>
                <a:gd name="T36" fmla="*/ 55 w 145"/>
                <a:gd name="T37" fmla="*/ 118 h 146"/>
                <a:gd name="T38" fmla="*/ 73 w 145"/>
                <a:gd name="T39" fmla="*/ 121 h 146"/>
                <a:gd name="T40" fmla="*/ 96 w 145"/>
                <a:gd name="T41" fmla="*/ 115 h 146"/>
                <a:gd name="T42" fmla="*/ 114 w 145"/>
                <a:gd name="T43" fmla="*/ 98 h 146"/>
                <a:gd name="T44" fmla="*/ 119 w 145"/>
                <a:gd name="T45" fmla="*/ 87 h 146"/>
                <a:gd name="T46" fmla="*/ 122 w 145"/>
                <a:gd name="T47" fmla="*/ 85 h 146"/>
                <a:gd name="T48" fmla="*/ 140 w 145"/>
                <a:gd name="T49" fmla="*/ 85 h 146"/>
                <a:gd name="T50" fmla="*/ 142 w 145"/>
                <a:gd name="T51" fmla="*/ 86 h 146"/>
                <a:gd name="T52" fmla="*/ 143 w 145"/>
                <a:gd name="T53" fmla="*/ 88 h 146"/>
                <a:gd name="T54" fmla="*/ 145 w 145"/>
                <a:gd name="T55" fmla="*/ 12 h 146"/>
                <a:gd name="T56" fmla="*/ 145 w 145"/>
                <a:gd name="T57" fmla="*/ 55 h 146"/>
                <a:gd name="T58" fmla="*/ 144 w 145"/>
                <a:gd name="T59" fmla="*/ 59 h 146"/>
                <a:gd name="T60" fmla="*/ 139 w 145"/>
                <a:gd name="T61" fmla="*/ 61 h 146"/>
                <a:gd name="T62" fmla="*/ 97 w 145"/>
                <a:gd name="T63" fmla="*/ 61 h 146"/>
                <a:gd name="T64" fmla="*/ 93 w 145"/>
                <a:gd name="T65" fmla="*/ 59 h 146"/>
                <a:gd name="T66" fmla="*/ 91 w 145"/>
                <a:gd name="T67" fmla="*/ 55 h 146"/>
                <a:gd name="T68" fmla="*/ 93 w 145"/>
                <a:gd name="T69" fmla="*/ 51 h 146"/>
                <a:gd name="T70" fmla="*/ 106 w 145"/>
                <a:gd name="T71" fmla="*/ 38 h 146"/>
                <a:gd name="T72" fmla="*/ 73 w 145"/>
                <a:gd name="T73" fmla="*/ 25 h 146"/>
                <a:gd name="T74" fmla="*/ 49 w 145"/>
                <a:gd name="T75" fmla="*/ 31 h 146"/>
                <a:gd name="T76" fmla="*/ 32 w 145"/>
                <a:gd name="T77" fmla="*/ 48 h 146"/>
                <a:gd name="T78" fmla="*/ 27 w 145"/>
                <a:gd name="T79" fmla="*/ 59 h 146"/>
                <a:gd name="T80" fmla="*/ 24 w 145"/>
                <a:gd name="T81" fmla="*/ 61 h 146"/>
                <a:gd name="T82" fmla="*/ 5 w 145"/>
                <a:gd name="T83" fmla="*/ 61 h 146"/>
                <a:gd name="T84" fmla="*/ 3 w 145"/>
                <a:gd name="T85" fmla="*/ 60 h 146"/>
                <a:gd name="T86" fmla="*/ 2 w 145"/>
                <a:gd name="T87" fmla="*/ 58 h 146"/>
                <a:gd name="T88" fmla="*/ 2 w 145"/>
                <a:gd name="T89" fmla="*/ 57 h 146"/>
                <a:gd name="T90" fmla="*/ 27 w 145"/>
                <a:gd name="T91" fmla="*/ 16 h 146"/>
                <a:gd name="T92" fmla="*/ 73 w 145"/>
                <a:gd name="T93" fmla="*/ 0 h 146"/>
                <a:gd name="T94" fmla="*/ 100 w 145"/>
                <a:gd name="T95" fmla="*/ 6 h 146"/>
                <a:gd name="T96" fmla="*/ 123 w 145"/>
                <a:gd name="T97" fmla="*/ 20 h 146"/>
                <a:gd name="T98" fmla="*/ 135 w 145"/>
                <a:gd name="T99" fmla="*/ 8 h 146"/>
                <a:gd name="T100" fmla="*/ 139 w 145"/>
                <a:gd name="T101" fmla="*/ 6 h 146"/>
                <a:gd name="T102" fmla="*/ 144 w 145"/>
                <a:gd name="T103" fmla="*/ 8 h 146"/>
                <a:gd name="T104" fmla="*/ 145 w 145"/>
                <a:gd name="T105" fmla="*/ 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146">
                  <a:moveTo>
                    <a:pt x="143" y="88"/>
                  </a:moveTo>
                  <a:cubicBezTo>
                    <a:pt x="143" y="88"/>
                    <a:pt x="143" y="89"/>
                    <a:pt x="143" y="89"/>
                  </a:cubicBezTo>
                  <a:cubicBezTo>
                    <a:pt x="139" y="106"/>
                    <a:pt x="130" y="119"/>
                    <a:pt x="118" y="130"/>
                  </a:cubicBezTo>
                  <a:cubicBezTo>
                    <a:pt x="105" y="140"/>
                    <a:pt x="90" y="146"/>
                    <a:pt x="72" y="146"/>
                  </a:cubicBezTo>
                  <a:cubicBezTo>
                    <a:pt x="63" y="146"/>
                    <a:pt x="54" y="144"/>
                    <a:pt x="46" y="140"/>
                  </a:cubicBezTo>
                  <a:cubicBezTo>
                    <a:pt x="37" y="137"/>
                    <a:pt x="29" y="132"/>
                    <a:pt x="23" y="126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9" y="139"/>
                    <a:pt x="8" y="140"/>
                    <a:pt x="6" y="140"/>
                  </a:cubicBezTo>
                  <a:cubicBezTo>
                    <a:pt x="5" y="140"/>
                    <a:pt x="3" y="139"/>
                    <a:pt x="2" y="138"/>
                  </a:cubicBezTo>
                  <a:cubicBezTo>
                    <a:pt x="1" y="137"/>
                    <a:pt x="0" y="135"/>
                    <a:pt x="0" y="13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9"/>
                    <a:pt x="1" y="88"/>
                    <a:pt x="2" y="87"/>
                  </a:cubicBezTo>
                  <a:cubicBezTo>
                    <a:pt x="3" y="86"/>
                    <a:pt x="5" y="85"/>
                    <a:pt x="6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2" y="86"/>
                    <a:pt x="53" y="87"/>
                  </a:cubicBezTo>
                  <a:cubicBezTo>
                    <a:pt x="54" y="88"/>
                    <a:pt x="55" y="89"/>
                    <a:pt x="55" y="91"/>
                  </a:cubicBezTo>
                  <a:cubicBezTo>
                    <a:pt x="55" y="93"/>
                    <a:pt x="54" y="94"/>
                    <a:pt x="53" y="95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4" y="112"/>
                    <a:pt x="49" y="116"/>
                    <a:pt x="55" y="118"/>
                  </a:cubicBezTo>
                  <a:cubicBezTo>
                    <a:pt x="61" y="120"/>
                    <a:pt x="67" y="121"/>
                    <a:pt x="73" y="121"/>
                  </a:cubicBezTo>
                  <a:cubicBezTo>
                    <a:pt x="81" y="121"/>
                    <a:pt x="89" y="119"/>
                    <a:pt x="96" y="115"/>
                  </a:cubicBezTo>
                  <a:cubicBezTo>
                    <a:pt x="104" y="111"/>
                    <a:pt x="110" y="105"/>
                    <a:pt x="114" y="98"/>
                  </a:cubicBezTo>
                  <a:cubicBezTo>
                    <a:pt x="115" y="97"/>
                    <a:pt x="116" y="94"/>
                    <a:pt x="119" y="87"/>
                  </a:cubicBezTo>
                  <a:cubicBezTo>
                    <a:pt x="120" y="86"/>
                    <a:pt x="121" y="85"/>
                    <a:pt x="122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1" y="85"/>
                    <a:pt x="142" y="85"/>
                    <a:pt x="142" y="86"/>
                  </a:cubicBezTo>
                  <a:cubicBezTo>
                    <a:pt x="143" y="87"/>
                    <a:pt x="143" y="87"/>
                    <a:pt x="143" y="88"/>
                  </a:cubicBezTo>
                  <a:close/>
                  <a:moveTo>
                    <a:pt x="145" y="12"/>
                  </a:moveTo>
                  <a:cubicBezTo>
                    <a:pt x="145" y="55"/>
                    <a:pt x="145" y="55"/>
                    <a:pt x="145" y="55"/>
                  </a:cubicBezTo>
                  <a:cubicBezTo>
                    <a:pt x="145" y="56"/>
                    <a:pt x="145" y="58"/>
                    <a:pt x="144" y="59"/>
                  </a:cubicBezTo>
                  <a:cubicBezTo>
                    <a:pt x="142" y="60"/>
                    <a:pt x="141" y="61"/>
                    <a:pt x="139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5" y="61"/>
                    <a:pt x="94" y="60"/>
                    <a:pt x="93" y="59"/>
                  </a:cubicBezTo>
                  <a:cubicBezTo>
                    <a:pt x="92" y="58"/>
                    <a:pt x="91" y="56"/>
                    <a:pt x="91" y="55"/>
                  </a:cubicBezTo>
                  <a:cubicBezTo>
                    <a:pt x="91" y="53"/>
                    <a:pt x="92" y="52"/>
                    <a:pt x="93" y="51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96" y="29"/>
                    <a:pt x="85" y="25"/>
                    <a:pt x="73" y="25"/>
                  </a:cubicBezTo>
                  <a:cubicBezTo>
                    <a:pt x="64" y="25"/>
                    <a:pt x="56" y="27"/>
                    <a:pt x="49" y="31"/>
                  </a:cubicBezTo>
                  <a:cubicBezTo>
                    <a:pt x="42" y="35"/>
                    <a:pt x="36" y="40"/>
                    <a:pt x="32" y="48"/>
                  </a:cubicBezTo>
                  <a:cubicBezTo>
                    <a:pt x="31" y="49"/>
                    <a:pt x="29" y="52"/>
                    <a:pt x="27" y="59"/>
                  </a:cubicBezTo>
                  <a:cubicBezTo>
                    <a:pt x="26" y="60"/>
                    <a:pt x="25" y="61"/>
                    <a:pt x="2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3" y="61"/>
                    <a:pt x="3" y="60"/>
                  </a:cubicBezTo>
                  <a:cubicBezTo>
                    <a:pt x="2" y="59"/>
                    <a:pt x="2" y="59"/>
                    <a:pt x="2" y="58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6" y="40"/>
                    <a:pt x="15" y="27"/>
                    <a:pt x="27" y="16"/>
                  </a:cubicBezTo>
                  <a:cubicBezTo>
                    <a:pt x="40" y="6"/>
                    <a:pt x="55" y="0"/>
                    <a:pt x="73" y="0"/>
                  </a:cubicBezTo>
                  <a:cubicBezTo>
                    <a:pt x="82" y="0"/>
                    <a:pt x="91" y="2"/>
                    <a:pt x="100" y="6"/>
                  </a:cubicBezTo>
                  <a:cubicBezTo>
                    <a:pt x="108" y="9"/>
                    <a:pt x="116" y="14"/>
                    <a:pt x="123" y="20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8" y="6"/>
                    <a:pt x="139" y="6"/>
                  </a:cubicBezTo>
                  <a:cubicBezTo>
                    <a:pt x="141" y="6"/>
                    <a:pt x="142" y="7"/>
                    <a:pt x="144" y="8"/>
                  </a:cubicBezTo>
                  <a:cubicBezTo>
                    <a:pt x="145" y="9"/>
                    <a:pt x="145" y="11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16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A45BD55-7996-4570-B757-58E6EC257732}"/>
                </a:ext>
              </a:extLst>
            </p:cNvPr>
            <p:cNvSpPr txBox="1"/>
            <p:nvPr/>
          </p:nvSpPr>
          <p:spPr>
            <a:xfrm>
              <a:off x="5354215" y="1782238"/>
              <a:ext cx="7417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HVAC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REPLACE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F4D80AA-D26D-4B5B-A714-B551B109EB33}"/>
              </a:ext>
            </a:extLst>
          </p:cNvPr>
          <p:cNvGrpSpPr/>
          <p:nvPr/>
        </p:nvGrpSpPr>
        <p:grpSpPr>
          <a:xfrm>
            <a:off x="1249759" y="1141448"/>
            <a:ext cx="960041" cy="838200"/>
            <a:chOff x="1325959" y="1352550"/>
            <a:chExt cx="960041" cy="8382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EBB9EA3-BDA2-4E7C-8A22-9488FEF3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491" y="1352550"/>
              <a:ext cx="410977" cy="410977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E261E1C-1A09-4BCA-B695-3AAE4F3E95BA}"/>
                </a:ext>
              </a:extLst>
            </p:cNvPr>
            <p:cNvSpPr txBox="1"/>
            <p:nvPr/>
          </p:nvSpPr>
          <p:spPr>
            <a:xfrm>
              <a:off x="1325959" y="1775252"/>
              <a:ext cx="9600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FACILITY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SMART GRID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EF8EF16-1D00-4B23-B849-310F5AB3DCA1}"/>
              </a:ext>
            </a:extLst>
          </p:cNvPr>
          <p:cNvGrpSpPr/>
          <p:nvPr/>
        </p:nvGrpSpPr>
        <p:grpSpPr>
          <a:xfrm>
            <a:off x="76200" y="2284162"/>
            <a:ext cx="1099691" cy="891462"/>
            <a:chOff x="7696200" y="3635872"/>
            <a:chExt cx="1099691" cy="891462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ADEB3F3-52A4-4733-B1DD-45EAF509DD27}"/>
                </a:ext>
              </a:extLst>
            </p:cNvPr>
            <p:cNvSpPr txBox="1"/>
            <p:nvPr/>
          </p:nvSpPr>
          <p:spPr>
            <a:xfrm>
              <a:off x="7696200" y="4111836"/>
              <a:ext cx="109969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MOTOR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REPLACE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9C95FB7B-F798-4B1B-BB90-AEBD18B97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7323" y="3635872"/>
              <a:ext cx="257444" cy="45987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BE529B1-5CA1-4E45-9A3C-5D261F38C869}"/>
              </a:ext>
            </a:extLst>
          </p:cNvPr>
          <p:cNvGrpSpPr/>
          <p:nvPr/>
        </p:nvGrpSpPr>
        <p:grpSpPr>
          <a:xfrm>
            <a:off x="990600" y="2290179"/>
            <a:ext cx="1099691" cy="885445"/>
            <a:chOff x="1414909" y="2448305"/>
            <a:chExt cx="1099691" cy="885445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A4AF4FF-8FAD-2A41-AF63-3740A9D330F6}"/>
                </a:ext>
              </a:extLst>
            </p:cNvPr>
            <p:cNvSpPr txBox="1"/>
            <p:nvPr/>
          </p:nvSpPr>
          <p:spPr>
            <a:xfrm>
              <a:off x="1414909" y="2918252"/>
              <a:ext cx="109969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REFRIGERATION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CONTROLS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9B34F256-E4B8-44C7-98BA-39119397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720" y="2448305"/>
              <a:ext cx="462069" cy="428245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5896D08-2FCB-4FF4-8311-FE84AF3928E8}"/>
              </a:ext>
            </a:extLst>
          </p:cNvPr>
          <p:cNvGrpSpPr/>
          <p:nvPr/>
        </p:nvGrpSpPr>
        <p:grpSpPr>
          <a:xfrm>
            <a:off x="2133600" y="2305543"/>
            <a:ext cx="815715" cy="870081"/>
            <a:chOff x="2133600" y="2448516"/>
            <a:chExt cx="815715" cy="870081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4069BB0-60B1-41B7-A744-D5152138BAC0}"/>
                </a:ext>
              </a:extLst>
            </p:cNvPr>
            <p:cNvSpPr txBox="1"/>
            <p:nvPr/>
          </p:nvSpPr>
          <p:spPr>
            <a:xfrm>
              <a:off x="2133600" y="2903099"/>
              <a:ext cx="81571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HEATING</a:t>
              </a:r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BE4DEE3-3515-4DCE-8F8B-E49FD7A4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5816" y="2448516"/>
              <a:ext cx="271282" cy="433388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DBF2243-C02C-4C28-BE38-A2C67D4BA15D}"/>
              </a:ext>
            </a:extLst>
          </p:cNvPr>
          <p:cNvGrpSpPr/>
          <p:nvPr/>
        </p:nvGrpSpPr>
        <p:grpSpPr>
          <a:xfrm>
            <a:off x="4027544" y="2324651"/>
            <a:ext cx="849256" cy="850973"/>
            <a:chOff x="3810000" y="2482777"/>
            <a:chExt cx="849256" cy="85097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C0865F6-291C-4421-B881-D8905AEC1CD6}"/>
                </a:ext>
              </a:extLst>
            </p:cNvPr>
            <p:cNvSpPr txBox="1"/>
            <p:nvPr/>
          </p:nvSpPr>
          <p:spPr>
            <a:xfrm>
              <a:off x="3810000" y="2918252"/>
              <a:ext cx="84925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TEMP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CONTROLS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E842CCC1-37C1-4B62-8C87-095C7782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5904" y="2482777"/>
              <a:ext cx="597448" cy="393773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49C35EC-0B5F-40E3-9F78-FE631F8FAC26}"/>
              </a:ext>
            </a:extLst>
          </p:cNvPr>
          <p:cNvGrpSpPr/>
          <p:nvPr/>
        </p:nvGrpSpPr>
        <p:grpSpPr>
          <a:xfrm>
            <a:off x="7659075" y="1062570"/>
            <a:ext cx="1099691" cy="917078"/>
            <a:chOff x="304800" y="2416672"/>
            <a:chExt cx="1099691" cy="91707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8138CA3-CB6E-FD4A-BDCD-E5DC1B0BE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2499034"/>
              <a:ext cx="410977" cy="352805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0B4B48-5C1C-A04E-B4F2-04414297A6FE}"/>
                </a:ext>
              </a:extLst>
            </p:cNvPr>
            <p:cNvSpPr txBox="1"/>
            <p:nvPr/>
          </p:nvSpPr>
          <p:spPr>
            <a:xfrm>
              <a:off x="304800" y="2918252"/>
              <a:ext cx="109969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ADV ROOFTOP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CONTROL SYS</a:t>
              </a: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BAA40C37-A33D-4221-AF77-5AFD937F5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4766" y="2416672"/>
              <a:ext cx="257444" cy="459878"/>
            </a:xfrm>
            <a:prstGeom prst="rect">
              <a:avLst/>
            </a:prstGeom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ADAE22E-2C0F-4061-9CFA-D94A384445E8}"/>
              </a:ext>
            </a:extLst>
          </p:cNvPr>
          <p:cNvGrpSpPr/>
          <p:nvPr/>
        </p:nvGrpSpPr>
        <p:grpSpPr>
          <a:xfrm>
            <a:off x="2971800" y="2313354"/>
            <a:ext cx="1099691" cy="862270"/>
            <a:chOff x="2971800" y="2456327"/>
            <a:chExt cx="1099691" cy="862270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C8304E21-0A91-4B25-AC7A-D67ECFD89CDD}"/>
                </a:ext>
              </a:extLst>
            </p:cNvPr>
            <p:cNvSpPr txBox="1"/>
            <p:nvPr/>
          </p:nvSpPr>
          <p:spPr>
            <a:xfrm>
              <a:off x="2971800" y="2903099"/>
              <a:ext cx="109969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TEMP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MONITORING</a:t>
              </a:r>
            </a:p>
          </p:txBody>
        </p:sp>
        <p:sp>
          <p:nvSpPr>
            <p:cNvPr id="145" name="Freeform 41">
              <a:extLst>
                <a:ext uri="{FF2B5EF4-FFF2-40B4-BE49-F238E27FC236}">
                  <a16:creationId xmlns:a16="http://schemas.microsoft.com/office/drawing/2014/main" id="{D993CBF2-E78D-46F9-B2BF-C4F32F154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4754" y="2456327"/>
              <a:ext cx="430213" cy="431800"/>
            </a:xfrm>
            <a:custGeom>
              <a:avLst/>
              <a:gdLst>
                <a:gd name="T0" fmla="*/ 177 w 353"/>
                <a:gd name="T1" fmla="*/ 0 h 353"/>
                <a:gd name="T2" fmla="*/ 176 w 353"/>
                <a:gd name="T3" fmla="*/ 0 h 353"/>
                <a:gd name="T4" fmla="*/ 176 w 353"/>
                <a:gd name="T5" fmla="*/ 0 h 353"/>
                <a:gd name="T6" fmla="*/ 0 w 353"/>
                <a:gd name="T7" fmla="*/ 177 h 353"/>
                <a:gd name="T8" fmla="*/ 176 w 353"/>
                <a:gd name="T9" fmla="*/ 353 h 353"/>
                <a:gd name="T10" fmla="*/ 353 w 353"/>
                <a:gd name="T11" fmla="*/ 177 h 353"/>
                <a:gd name="T12" fmla="*/ 177 w 353"/>
                <a:gd name="T13" fmla="*/ 0 h 353"/>
                <a:gd name="T14" fmla="*/ 185 w 353"/>
                <a:gd name="T15" fmla="*/ 337 h 353"/>
                <a:gd name="T16" fmla="*/ 185 w 353"/>
                <a:gd name="T17" fmla="*/ 281 h 353"/>
                <a:gd name="T18" fmla="*/ 176 w 353"/>
                <a:gd name="T19" fmla="*/ 273 h 353"/>
                <a:gd name="T20" fmla="*/ 168 w 353"/>
                <a:gd name="T21" fmla="*/ 281 h 353"/>
                <a:gd name="T22" fmla="*/ 168 w 353"/>
                <a:gd name="T23" fmla="*/ 337 h 353"/>
                <a:gd name="T24" fmla="*/ 16 w 353"/>
                <a:gd name="T25" fmla="*/ 185 h 353"/>
                <a:gd name="T26" fmla="*/ 72 w 353"/>
                <a:gd name="T27" fmla="*/ 185 h 353"/>
                <a:gd name="T28" fmla="*/ 80 w 353"/>
                <a:gd name="T29" fmla="*/ 177 h 353"/>
                <a:gd name="T30" fmla="*/ 72 w 353"/>
                <a:gd name="T31" fmla="*/ 169 h 353"/>
                <a:gd name="T32" fmla="*/ 16 w 353"/>
                <a:gd name="T33" fmla="*/ 169 h 353"/>
                <a:gd name="T34" fmla="*/ 168 w 353"/>
                <a:gd name="T35" fmla="*/ 16 h 353"/>
                <a:gd name="T36" fmla="*/ 168 w 353"/>
                <a:gd name="T37" fmla="*/ 72 h 353"/>
                <a:gd name="T38" fmla="*/ 176 w 353"/>
                <a:gd name="T39" fmla="*/ 80 h 353"/>
                <a:gd name="T40" fmla="*/ 185 w 353"/>
                <a:gd name="T41" fmla="*/ 72 h 353"/>
                <a:gd name="T42" fmla="*/ 185 w 353"/>
                <a:gd name="T43" fmla="*/ 16 h 353"/>
                <a:gd name="T44" fmla="*/ 337 w 353"/>
                <a:gd name="T45" fmla="*/ 169 h 353"/>
                <a:gd name="T46" fmla="*/ 281 w 353"/>
                <a:gd name="T47" fmla="*/ 169 h 353"/>
                <a:gd name="T48" fmla="*/ 273 w 353"/>
                <a:gd name="T49" fmla="*/ 177 h 353"/>
                <a:gd name="T50" fmla="*/ 281 w 353"/>
                <a:gd name="T51" fmla="*/ 185 h 353"/>
                <a:gd name="T52" fmla="*/ 337 w 353"/>
                <a:gd name="T53" fmla="*/ 185 h 353"/>
                <a:gd name="T54" fmla="*/ 185 w 353"/>
                <a:gd name="T55" fmla="*/ 337 h 353"/>
                <a:gd name="T56" fmla="*/ 176 w 353"/>
                <a:gd name="T57" fmla="*/ 136 h 353"/>
                <a:gd name="T58" fmla="*/ 136 w 353"/>
                <a:gd name="T59" fmla="*/ 177 h 353"/>
                <a:gd name="T60" fmla="*/ 176 w 353"/>
                <a:gd name="T61" fmla="*/ 217 h 353"/>
                <a:gd name="T62" fmla="*/ 217 w 353"/>
                <a:gd name="T63" fmla="*/ 177 h 353"/>
                <a:gd name="T64" fmla="*/ 176 w 353"/>
                <a:gd name="T65" fmla="*/ 13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3" h="353">
                  <a:moveTo>
                    <a:pt x="177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7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7"/>
                  </a:cubicBezTo>
                  <a:cubicBezTo>
                    <a:pt x="353" y="79"/>
                    <a:pt x="274" y="0"/>
                    <a:pt x="177" y="0"/>
                  </a:cubicBezTo>
                  <a:moveTo>
                    <a:pt x="185" y="337"/>
                  </a:moveTo>
                  <a:cubicBezTo>
                    <a:pt x="185" y="281"/>
                    <a:pt x="185" y="281"/>
                    <a:pt x="185" y="281"/>
                  </a:cubicBezTo>
                  <a:cubicBezTo>
                    <a:pt x="185" y="277"/>
                    <a:pt x="181" y="273"/>
                    <a:pt x="176" y="273"/>
                  </a:cubicBezTo>
                  <a:cubicBezTo>
                    <a:pt x="172" y="273"/>
                    <a:pt x="168" y="277"/>
                    <a:pt x="168" y="281"/>
                  </a:cubicBezTo>
                  <a:cubicBezTo>
                    <a:pt x="168" y="337"/>
                    <a:pt x="168" y="337"/>
                    <a:pt x="168" y="337"/>
                  </a:cubicBezTo>
                  <a:cubicBezTo>
                    <a:pt x="86" y="333"/>
                    <a:pt x="20" y="267"/>
                    <a:pt x="16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7" y="185"/>
                    <a:pt x="80" y="181"/>
                    <a:pt x="80" y="177"/>
                  </a:cubicBezTo>
                  <a:cubicBezTo>
                    <a:pt x="80" y="172"/>
                    <a:pt x="77" y="169"/>
                    <a:pt x="72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20" y="86"/>
                    <a:pt x="86" y="21"/>
                    <a:pt x="168" y="16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7"/>
                    <a:pt x="172" y="80"/>
                    <a:pt x="176" y="80"/>
                  </a:cubicBezTo>
                  <a:cubicBezTo>
                    <a:pt x="181" y="80"/>
                    <a:pt x="185" y="77"/>
                    <a:pt x="185" y="72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267" y="21"/>
                    <a:pt x="333" y="86"/>
                    <a:pt x="337" y="169"/>
                  </a:cubicBezTo>
                  <a:cubicBezTo>
                    <a:pt x="281" y="169"/>
                    <a:pt x="281" y="169"/>
                    <a:pt x="281" y="169"/>
                  </a:cubicBezTo>
                  <a:cubicBezTo>
                    <a:pt x="276" y="169"/>
                    <a:pt x="273" y="172"/>
                    <a:pt x="273" y="177"/>
                  </a:cubicBezTo>
                  <a:cubicBezTo>
                    <a:pt x="273" y="181"/>
                    <a:pt x="276" y="185"/>
                    <a:pt x="281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3" y="267"/>
                    <a:pt x="267" y="333"/>
                    <a:pt x="185" y="337"/>
                  </a:cubicBezTo>
                  <a:moveTo>
                    <a:pt x="176" y="136"/>
                  </a:moveTo>
                  <a:cubicBezTo>
                    <a:pt x="154" y="136"/>
                    <a:pt x="136" y="154"/>
                    <a:pt x="136" y="177"/>
                  </a:cubicBezTo>
                  <a:cubicBezTo>
                    <a:pt x="136" y="199"/>
                    <a:pt x="154" y="217"/>
                    <a:pt x="176" y="217"/>
                  </a:cubicBezTo>
                  <a:cubicBezTo>
                    <a:pt x="199" y="217"/>
                    <a:pt x="217" y="199"/>
                    <a:pt x="217" y="177"/>
                  </a:cubicBezTo>
                  <a:cubicBezTo>
                    <a:pt x="217" y="154"/>
                    <a:pt x="199" y="136"/>
                    <a:pt x="176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C7AB7E3-3E77-444B-A05A-0488931655FF}"/>
              </a:ext>
            </a:extLst>
          </p:cNvPr>
          <p:cNvSpPr/>
          <p:nvPr/>
        </p:nvSpPr>
        <p:spPr bwMode="auto">
          <a:xfrm>
            <a:off x="330719" y="976279"/>
            <a:ext cx="2756818" cy="1039225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69E7F0C-EFB4-4360-A0BC-688FDA9EFF8F}"/>
              </a:ext>
            </a:extLst>
          </p:cNvPr>
          <p:cNvSpPr/>
          <p:nvPr/>
        </p:nvSpPr>
        <p:spPr bwMode="auto">
          <a:xfrm>
            <a:off x="4953564" y="2152073"/>
            <a:ext cx="2971235" cy="1039225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30321-C24C-4FE1-9517-4486E1153BB8}"/>
              </a:ext>
            </a:extLst>
          </p:cNvPr>
          <p:cNvGrpSpPr/>
          <p:nvPr/>
        </p:nvGrpSpPr>
        <p:grpSpPr>
          <a:xfrm>
            <a:off x="304800" y="3617349"/>
            <a:ext cx="8441891" cy="1030278"/>
            <a:chOff x="304800" y="3617349"/>
            <a:chExt cx="8441891" cy="103027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4879395-2A31-4133-907D-1E907F9583C9}"/>
                </a:ext>
              </a:extLst>
            </p:cNvPr>
            <p:cNvGrpSpPr/>
            <p:nvPr/>
          </p:nvGrpSpPr>
          <p:grpSpPr>
            <a:xfrm>
              <a:off x="3352800" y="3784608"/>
              <a:ext cx="960041" cy="810439"/>
              <a:chOff x="3429000" y="3727182"/>
              <a:chExt cx="960041" cy="810439"/>
            </a:xfrm>
          </p:grpSpPr>
          <p:sp>
            <p:nvSpPr>
              <p:cNvPr id="17" name="Freeform 29">
                <a:extLst>
                  <a:ext uri="{FF2B5EF4-FFF2-40B4-BE49-F238E27FC236}">
                    <a16:creationId xmlns:a16="http://schemas.microsoft.com/office/drawing/2014/main" id="{46F57985-C954-3246-8E8E-39412881E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14790" y="3727182"/>
                <a:ext cx="367235" cy="357922"/>
              </a:xfrm>
              <a:custGeom>
                <a:avLst/>
                <a:gdLst>
                  <a:gd name="T0" fmla="*/ 28 w 151"/>
                  <a:gd name="T1" fmla="*/ 28 h 110"/>
                  <a:gd name="T2" fmla="*/ 0 w 151"/>
                  <a:gd name="T3" fmla="*/ 28 h 110"/>
                  <a:gd name="T4" fmla="*/ 0 w 151"/>
                  <a:gd name="T5" fmla="*/ 0 h 110"/>
                  <a:gd name="T6" fmla="*/ 28 w 151"/>
                  <a:gd name="T7" fmla="*/ 0 h 110"/>
                  <a:gd name="T8" fmla="*/ 28 w 151"/>
                  <a:gd name="T9" fmla="*/ 28 h 110"/>
                  <a:gd name="T10" fmla="*/ 28 w 151"/>
                  <a:gd name="T11" fmla="*/ 70 h 110"/>
                  <a:gd name="T12" fmla="*/ 0 w 151"/>
                  <a:gd name="T13" fmla="*/ 70 h 110"/>
                  <a:gd name="T14" fmla="*/ 0 w 151"/>
                  <a:gd name="T15" fmla="*/ 41 h 110"/>
                  <a:gd name="T16" fmla="*/ 28 w 151"/>
                  <a:gd name="T17" fmla="*/ 41 h 110"/>
                  <a:gd name="T18" fmla="*/ 28 w 151"/>
                  <a:gd name="T19" fmla="*/ 70 h 110"/>
                  <a:gd name="T20" fmla="*/ 28 w 151"/>
                  <a:gd name="T21" fmla="*/ 110 h 110"/>
                  <a:gd name="T22" fmla="*/ 0 w 151"/>
                  <a:gd name="T23" fmla="*/ 110 h 110"/>
                  <a:gd name="T24" fmla="*/ 0 w 151"/>
                  <a:gd name="T25" fmla="*/ 82 h 110"/>
                  <a:gd name="T26" fmla="*/ 28 w 151"/>
                  <a:gd name="T27" fmla="*/ 82 h 110"/>
                  <a:gd name="T28" fmla="*/ 28 w 151"/>
                  <a:gd name="T29" fmla="*/ 110 h 110"/>
                  <a:gd name="T30" fmla="*/ 70 w 151"/>
                  <a:gd name="T31" fmla="*/ 28 h 110"/>
                  <a:gd name="T32" fmla="*/ 41 w 151"/>
                  <a:gd name="T33" fmla="*/ 28 h 110"/>
                  <a:gd name="T34" fmla="*/ 41 w 151"/>
                  <a:gd name="T35" fmla="*/ 0 h 110"/>
                  <a:gd name="T36" fmla="*/ 70 w 151"/>
                  <a:gd name="T37" fmla="*/ 0 h 110"/>
                  <a:gd name="T38" fmla="*/ 70 w 151"/>
                  <a:gd name="T39" fmla="*/ 28 h 110"/>
                  <a:gd name="T40" fmla="*/ 70 w 151"/>
                  <a:gd name="T41" fmla="*/ 70 h 110"/>
                  <a:gd name="T42" fmla="*/ 41 w 151"/>
                  <a:gd name="T43" fmla="*/ 70 h 110"/>
                  <a:gd name="T44" fmla="*/ 41 w 151"/>
                  <a:gd name="T45" fmla="*/ 41 h 110"/>
                  <a:gd name="T46" fmla="*/ 70 w 151"/>
                  <a:gd name="T47" fmla="*/ 41 h 110"/>
                  <a:gd name="T48" fmla="*/ 70 w 151"/>
                  <a:gd name="T49" fmla="*/ 70 h 110"/>
                  <a:gd name="T50" fmla="*/ 70 w 151"/>
                  <a:gd name="T51" fmla="*/ 110 h 110"/>
                  <a:gd name="T52" fmla="*/ 41 w 151"/>
                  <a:gd name="T53" fmla="*/ 110 h 110"/>
                  <a:gd name="T54" fmla="*/ 41 w 151"/>
                  <a:gd name="T55" fmla="*/ 82 h 110"/>
                  <a:gd name="T56" fmla="*/ 70 w 151"/>
                  <a:gd name="T57" fmla="*/ 82 h 110"/>
                  <a:gd name="T58" fmla="*/ 70 w 151"/>
                  <a:gd name="T59" fmla="*/ 110 h 110"/>
                  <a:gd name="T60" fmla="*/ 110 w 151"/>
                  <a:gd name="T61" fmla="*/ 28 h 110"/>
                  <a:gd name="T62" fmla="*/ 82 w 151"/>
                  <a:gd name="T63" fmla="*/ 28 h 110"/>
                  <a:gd name="T64" fmla="*/ 82 w 151"/>
                  <a:gd name="T65" fmla="*/ 0 h 110"/>
                  <a:gd name="T66" fmla="*/ 110 w 151"/>
                  <a:gd name="T67" fmla="*/ 0 h 110"/>
                  <a:gd name="T68" fmla="*/ 110 w 151"/>
                  <a:gd name="T69" fmla="*/ 28 h 110"/>
                  <a:gd name="T70" fmla="*/ 110 w 151"/>
                  <a:gd name="T71" fmla="*/ 69 h 110"/>
                  <a:gd name="T72" fmla="*/ 82 w 151"/>
                  <a:gd name="T73" fmla="*/ 69 h 110"/>
                  <a:gd name="T74" fmla="*/ 82 w 151"/>
                  <a:gd name="T75" fmla="*/ 40 h 110"/>
                  <a:gd name="T76" fmla="*/ 110 w 151"/>
                  <a:gd name="T77" fmla="*/ 40 h 110"/>
                  <a:gd name="T78" fmla="*/ 110 w 151"/>
                  <a:gd name="T79" fmla="*/ 69 h 110"/>
                  <a:gd name="T80" fmla="*/ 110 w 151"/>
                  <a:gd name="T81" fmla="*/ 110 h 110"/>
                  <a:gd name="T82" fmla="*/ 82 w 151"/>
                  <a:gd name="T83" fmla="*/ 110 h 110"/>
                  <a:gd name="T84" fmla="*/ 82 w 151"/>
                  <a:gd name="T85" fmla="*/ 82 h 110"/>
                  <a:gd name="T86" fmla="*/ 110 w 151"/>
                  <a:gd name="T87" fmla="*/ 82 h 110"/>
                  <a:gd name="T88" fmla="*/ 110 w 151"/>
                  <a:gd name="T89" fmla="*/ 110 h 110"/>
                  <a:gd name="T90" fmla="*/ 151 w 151"/>
                  <a:gd name="T91" fmla="*/ 28 h 110"/>
                  <a:gd name="T92" fmla="*/ 122 w 151"/>
                  <a:gd name="T93" fmla="*/ 28 h 110"/>
                  <a:gd name="T94" fmla="*/ 122 w 151"/>
                  <a:gd name="T95" fmla="*/ 0 h 110"/>
                  <a:gd name="T96" fmla="*/ 151 w 151"/>
                  <a:gd name="T97" fmla="*/ 0 h 110"/>
                  <a:gd name="T98" fmla="*/ 151 w 151"/>
                  <a:gd name="T99" fmla="*/ 28 h 110"/>
                  <a:gd name="T100" fmla="*/ 151 w 151"/>
                  <a:gd name="T101" fmla="*/ 69 h 110"/>
                  <a:gd name="T102" fmla="*/ 122 w 151"/>
                  <a:gd name="T103" fmla="*/ 69 h 110"/>
                  <a:gd name="T104" fmla="*/ 122 w 151"/>
                  <a:gd name="T105" fmla="*/ 40 h 110"/>
                  <a:gd name="T106" fmla="*/ 151 w 151"/>
                  <a:gd name="T107" fmla="*/ 40 h 110"/>
                  <a:gd name="T108" fmla="*/ 151 w 151"/>
                  <a:gd name="T109" fmla="*/ 69 h 110"/>
                  <a:gd name="T110" fmla="*/ 151 w 151"/>
                  <a:gd name="T111" fmla="*/ 110 h 110"/>
                  <a:gd name="T112" fmla="*/ 122 w 151"/>
                  <a:gd name="T113" fmla="*/ 110 h 110"/>
                  <a:gd name="T114" fmla="*/ 122 w 151"/>
                  <a:gd name="T115" fmla="*/ 81 h 110"/>
                  <a:gd name="T116" fmla="*/ 151 w 151"/>
                  <a:gd name="T117" fmla="*/ 81 h 110"/>
                  <a:gd name="T118" fmla="*/ 151 w 151"/>
                  <a:gd name="T1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10">
                    <a:moveTo>
                      <a:pt x="28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28"/>
                    </a:lnTo>
                    <a:close/>
                    <a:moveTo>
                      <a:pt x="28" y="70"/>
                    </a:moveTo>
                    <a:lnTo>
                      <a:pt x="0" y="70"/>
                    </a:lnTo>
                    <a:lnTo>
                      <a:pt x="0" y="41"/>
                    </a:lnTo>
                    <a:lnTo>
                      <a:pt x="28" y="41"/>
                    </a:lnTo>
                    <a:lnTo>
                      <a:pt x="28" y="70"/>
                    </a:lnTo>
                    <a:close/>
                    <a:moveTo>
                      <a:pt x="28" y="110"/>
                    </a:moveTo>
                    <a:lnTo>
                      <a:pt x="0" y="110"/>
                    </a:lnTo>
                    <a:lnTo>
                      <a:pt x="0" y="82"/>
                    </a:lnTo>
                    <a:lnTo>
                      <a:pt x="28" y="82"/>
                    </a:lnTo>
                    <a:lnTo>
                      <a:pt x="28" y="110"/>
                    </a:lnTo>
                    <a:close/>
                    <a:moveTo>
                      <a:pt x="70" y="28"/>
                    </a:moveTo>
                    <a:lnTo>
                      <a:pt x="41" y="28"/>
                    </a:lnTo>
                    <a:lnTo>
                      <a:pt x="41" y="0"/>
                    </a:lnTo>
                    <a:lnTo>
                      <a:pt x="70" y="0"/>
                    </a:lnTo>
                    <a:lnTo>
                      <a:pt x="70" y="28"/>
                    </a:lnTo>
                    <a:close/>
                    <a:moveTo>
                      <a:pt x="70" y="70"/>
                    </a:moveTo>
                    <a:lnTo>
                      <a:pt x="41" y="70"/>
                    </a:lnTo>
                    <a:lnTo>
                      <a:pt x="41" y="41"/>
                    </a:lnTo>
                    <a:lnTo>
                      <a:pt x="70" y="41"/>
                    </a:lnTo>
                    <a:lnTo>
                      <a:pt x="70" y="70"/>
                    </a:lnTo>
                    <a:close/>
                    <a:moveTo>
                      <a:pt x="70" y="110"/>
                    </a:moveTo>
                    <a:lnTo>
                      <a:pt x="41" y="110"/>
                    </a:lnTo>
                    <a:lnTo>
                      <a:pt x="41" y="82"/>
                    </a:lnTo>
                    <a:lnTo>
                      <a:pt x="70" y="82"/>
                    </a:lnTo>
                    <a:lnTo>
                      <a:pt x="70" y="110"/>
                    </a:lnTo>
                    <a:close/>
                    <a:moveTo>
                      <a:pt x="110" y="28"/>
                    </a:moveTo>
                    <a:lnTo>
                      <a:pt x="82" y="28"/>
                    </a:lnTo>
                    <a:lnTo>
                      <a:pt x="82" y="0"/>
                    </a:lnTo>
                    <a:lnTo>
                      <a:pt x="110" y="0"/>
                    </a:lnTo>
                    <a:lnTo>
                      <a:pt x="110" y="28"/>
                    </a:lnTo>
                    <a:close/>
                    <a:moveTo>
                      <a:pt x="110" y="69"/>
                    </a:moveTo>
                    <a:lnTo>
                      <a:pt x="82" y="69"/>
                    </a:lnTo>
                    <a:lnTo>
                      <a:pt x="82" y="40"/>
                    </a:lnTo>
                    <a:lnTo>
                      <a:pt x="110" y="40"/>
                    </a:lnTo>
                    <a:lnTo>
                      <a:pt x="110" y="69"/>
                    </a:lnTo>
                    <a:close/>
                    <a:moveTo>
                      <a:pt x="110" y="110"/>
                    </a:moveTo>
                    <a:lnTo>
                      <a:pt x="82" y="110"/>
                    </a:lnTo>
                    <a:lnTo>
                      <a:pt x="82" y="82"/>
                    </a:lnTo>
                    <a:lnTo>
                      <a:pt x="110" y="82"/>
                    </a:lnTo>
                    <a:lnTo>
                      <a:pt x="110" y="110"/>
                    </a:lnTo>
                    <a:close/>
                    <a:moveTo>
                      <a:pt x="151" y="28"/>
                    </a:moveTo>
                    <a:lnTo>
                      <a:pt x="122" y="28"/>
                    </a:lnTo>
                    <a:lnTo>
                      <a:pt x="122" y="0"/>
                    </a:lnTo>
                    <a:lnTo>
                      <a:pt x="151" y="0"/>
                    </a:lnTo>
                    <a:lnTo>
                      <a:pt x="151" y="28"/>
                    </a:lnTo>
                    <a:close/>
                    <a:moveTo>
                      <a:pt x="151" y="69"/>
                    </a:moveTo>
                    <a:lnTo>
                      <a:pt x="122" y="69"/>
                    </a:lnTo>
                    <a:lnTo>
                      <a:pt x="122" y="40"/>
                    </a:lnTo>
                    <a:lnTo>
                      <a:pt x="151" y="40"/>
                    </a:lnTo>
                    <a:lnTo>
                      <a:pt x="151" y="69"/>
                    </a:lnTo>
                    <a:close/>
                    <a:moveTo>
                      <a:pt x="151" y="110"/>
                    </a:moveTo>
                    <a:lnTo>
                      <a:pt x="122" y="110"/>
                    </a:lnTo>
                    <a:lnTo>
                      <a:pt x="122" y="81"/>
                    </a:lnTo>
                    <a:lnTo>
                      <a:pt x="151" y="81"/>
                    </a:lnTo>
                    <a:lnTo>
                      <a:pt x="151" y="1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16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D70AAC-CD42-4A41-9054-B5EAC859E118}"/>
                  </a:ext>
                </a:extLst>
              </p:cNvPr>
              <p:cNvSpPr txBox="1"/>
              <p:nvPr/>
            </p:nvSpPr>
            <p:spPr>
              <a:xfrm>
                <a:off x="3429000" y="4122123"/>
                <a:ext cx="9600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RADIANT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INSULATION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0A3944D-B99C-4691-A5D3-687B5E925971}"/>
                </a:ext>
              </a:extLst>
            </p:cNvPr>
            <p:cNvGrpSpPr/>
            <p:nvPr/>
          </p:nvGrpSpPr>
          <p:grpSpPr>
            <a:xfrm>
              <a:off x="4343400" y="3783495"/>
              <a:ext cx="1099691" cy="811552"/>
              <a:chOff x="4393565" y="3726069"/>
              <a:chExt cx="1099691" cy="811552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6B01A00-E496-AA40-9FF9-8E82BCAAC958}"/>
                  </a:ext>
                </a:extLst>
              </p:cNvPr>
              <p:cNvSpPr txBox="1"/>
              <p:nvPr/>
            </p:nvSpPr>
            <p:spPr>
              <a:xfrm>
                <a:off x="4393565" y="4122123"/>
                <a:ext cx="109969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PHASE CHANGE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INSULATION</a:t>
                </a: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E845DD36-8A13-9742-B7FF-7D8A383F0BA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736521" y="3726069"/>
                <a:ext cx="405456" cy="369681"/>
              </a:xfrm>
              <a:custGeom>
                <a:avLst/>
                <a:gdLst>
                  <a:gd name="T0" fmla="*/ 0 w 136"/>
                  <a:gd name="T1" fmla="*/ 33 h 124"/>
                  <a:gd name="T2" fmla="*/ 0 w 136"/>
                  <a:gd name="T3" fmla="*/ 0 h 124"/>
                  <a:gd name="T4" fmla="*/ 37 w 136"/>
                  <a:gd name="T5" fmla="*/ 0 h 124"/>
                  <a:gd name="T6" fmla="*/ 37 w 136"/>
                  <a:gd name="T7" fmla="*/ 33 h 124"/>
                  <a:gd name="T8" fmla="*/ 0 w 136"/>
                  <a:gd name="T9" fmla="*/ 33 h 124"/>
                  <a:gd name="T10" fmla="*/ 4 w 136"/>
                  <a:gd name="T11" fmla="*/ 50 h 124"/>
                  <a:gd name="T12" fmla="*/ 32 w 136"/>
                  <a:gd name="T13" fmla="*/ 50 h 124"/>
                  <a:gd name="T14" fmla="*/ 32 w 136"/>
                  <a:gd name="T15" fmla="*/ 62 h 124"/>
                  <a:gd name="T16" fmla="*/ 4 w 136"/>
                  <a:gd name="T17" fmla="*/ 62 h 124"/>
                  <a:gd name="T18" fmla="*/ 4 w 136"/>
                  <a:gd name="T19" fmla="*/ 50 h 124"/>
                  <a:gd name="T20" fmla="*/ 4 w 136"/>
                  <a:gd name="T21" fmla="*/ 81 h 124"/>
                  <a:gd name="T22" fmla="*/ 32 w 136"/>
                  <a:gd name="T23" fmla="*/ 81 h 124"/>
                  <a:gd name="T24" fmla="*/ 32 w 136"/>
                  <a:gd name="T25" fmla="*/ 93 h 124"/>
                  <a:gd name="T26" fmla="*/ 4 w 136"/>
                  <a:gd name="T27" fmla="*/ 93 h 124"/>
                  <a:gd name="T28" fmla="*/ 4 w 136"/>
                  <a:gd name="T29" fmla="*/ 81 h 124"/>
                  <a:gd name="T30" fmla="*/ 4 w 136"/>
                  <a:gd name="T31" fmla="*/ 112 h 124"/>
                  <a:gd name="T32" fmla="*/ 32 w 136"/>
                  <a:gd name="T33" fmla="*/ 112 h 124"/>
                  <a:gd name="T34" fmla="*/ 32 w 136"/>
                  <a:gd name="T35" fmla="*/ 124 h 124"/>
                  <a:gd name="T36" fmla="*/ 4 w 136"/>
                  <a:gd name="T37" fmla="*/ 124 h 124"/>
                  <a:gd name="T38" fmla="*/ 4 w 136"/>
                  <a:gd name="T39" fmla="*/ 112 h 124"/>
                  <a:gd name="T40" fmla="*/ 49 w 136"/>
                  <a:gd name="T41" fmla="*/ 33 h 124"/>
                  <a:gd name="T42" fmla="*/ 49 w 136"/>
                  <a:gd name="T43" fmla="*/ 0 h 124"/>
                  <a:gd name="T44" fmla="*/ 87 w 136"/>
                  <a:gd name="T45" fmla="*/ 0 h 124"/>
                  <a:gd name="T46" fmla="*/ 87 w 136"/>
                  <a:gd name="T47" fmla="*/ 33 h 124"/>
                  <a:gd name="T48" fmla="*/ 49 w 136"/>
                  <a:gd name="T49" fmla="*/ 33 h 124"/>
                  <a:gd name="T50" fmla="*/ 53 w 136"/>
                  <a:gd name="T51" fmla="*/ 50 h 124"/>
                  <a:gd name="T52" fmla="*/ 82 w 136"/>
                  <a:gd name="T53" fmla="*/ 50 h 124"/>
                  <a:gd name="T54" fmla="*/ 82 w 136"/>
                  <a:gd name="T55" fmla="*/ 62 h 124"/>
                  <a:gd name="T56" fmla="*/ 53 w 136"/>
                  <a:gd name="T57" fmla="*/ 62 h 124"/>
                  <a:gd name="T58" fmla="*/ 53 w 136"/>
                  <a:gd name="T59" fmla="*/ 50 h 124"/>
                  <a:gd name="T60" fmla="*/ 53 w 136"/>
                  <a:gd name="T61" fmla="*/ 81 h 124"/>
                  <a:gd name="T62" fmla="*/ 82 w 136"/>
                  <a:gd name="T63" fmla="*/ 81 h 124"/>
                  <a:gd name="T64" fmla="*/ 82 w 136"/>
                  <a:gd name="T65" fmla="*/ 93 h 124"/>
                  <a:gd name="T66" fmla="*/ 53 w 136"/>
                  <a:gd name="T67" fmla="*/ 93 h 124"/>
                  <a:gd name="T68" fmla="*/ 53 w 136"/>
                  <a:gd name="T69" fmla="*/ 81 h 124"/>
                  <a:gd name="T70" fmla="*/ 53 w 136"/>
                  <a:gd name="T71" fmla="*/ 112 h 124"/>
                  <a:gd name="T72" fmla="*/ 82 w 136"/>
                  <a:gd name="T73" fmla="*/ 112 h 124"/>
                  <a:gd name="T74" fmla="*/ 82 w 136"/>
                  <a:gd name="T75" fmla="*/ 124 h 124"/>
                  <a:gd name="T76" fmla="*/ 53 w 136"/>
                  <a:gd name="T77" fmla="*/ 124 h 124"/>
                  <a:gd name="T78" fmla="*/ 53 w 136"/>
                  <a:gd name="T79" fmla="*/ 112 h 124"/>
                  <a:gd name="T80" fmla="*/ 98 w 136"/>
                  <a:gd name="T81" fmla="*/ 33 h 124"/>
                  <a:gd name="T82" fmla="*/ 98 w 136"/>
                  <a:gd name="T83" fmla="*/ 0 h 124"/>
                  <a:gd name="T84" fmla="*/ 136 w 136"/>
                  <a:gd name="T85" fmla="*/ 0 h 124"/>
                  <a:gd name="T86" fmla="*/ 136 w 136"/>
                  <a:gd name="T87" fmla="*/ 33 h 124"/>
                  <a:gd name="T88" fmla="*/ 98 w 136"/>
                  <a:gd name="T89" fmla="*/ 33 h 124"/>
                  <a:gd name="T90" fmla="*/ 103 w 136"/>
                  <a:gd name="T91" fmla="*/ 50 h 124"/>
                  <a:gd name="T92" fmla="*/ 131 w 136"/>
                  <a:gd name="T93" fmla="*/ 50 h 124"/>
                  <a:gd name="T94" fmla="*/ 131 w 136"/>
                  <a:gd name="T95" fmla="*/ 62 h 124"/>
                  <a:gd name="T96" fmla="*/ 103 w 136"/>
                  <a:gd name="T97" fmla="*/ 62 h 124"/>
                  <a:gd name="T98" fmla="*/ 103 w 136"/>
                  <a:gd name="T99" fmla="*/ 50 h 124"/>
                  <a:gd name="T100" fmla="*/ 103 w 136"/>
                  <a:gd name="T101" fmla="*/ 81 h 124"/>
                  <a:gd name="T102" fmla="*/ 131 w 136"/>
                  <a:gd name="T103" fmla="*/ 81 h 124"/>
                  <a:gd name="T104" fmla="*/ 131 w 136"/>
                  <a:gd name="T105" fmla="*/ 93 h 124"/>
                  <a:gd name="T106" fmla="*/ 103 w 136"/>
                  <a:gd name="T107" fmla="*/ 93 h 124"/>
                  <a:gd name="T108" fmla="*/ 103 w 136"/>
                  <a:gd name="T109" fmla="*/ 81 h 124"/>
                  <a:gd name="T110" fmla="*/ 103 w 136"/>
                  <a:gd name="T111" fmla="*/ 112 h 124"/>
                  <a:gd name="T112" fmla="*/ 131 w 136"/>
                  <a:gd name="T113" fmla="*/ 112 h 124"/>
                  <a:gd name="T114" fmla="*/ 131 w 136"/>
                  <a:gd name="T115" fmla="*/ 124 h 124"/>
                  <a:gd name="T116" fmla="*/ 103 w 136"/>
                  <a:gd name="T117" fmla="*/ 124 h 124"/>
                  <a:gd name="T118" fmla="*/ 103 w 136"/>
                  <a:gd name="T119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6" h="124">
                    <a:moveTo>
                      <a:pt x="0" y="33"/>
                    </a:moveTo>
                    <a:lnTo>
                      <a:pt x="0" y="0"/>
                    </a:lnTo>
                    <a:lnTo>
                      <a:pt x="37" y="0"/>
                    </a:lnTo>
                    <a:lnTo>
                      <a:pt x="37" y="33"/>
                    </a:lnTo>
                    <a:lnTo>
                      <a:pt x="0" y="33"/>
                    </a:lnTo>
                    <a:close/>
                    <a:moveTo>
                      <a:pt x="4" y="50"/>
                    </a:moveTo>
                    <a:lnTo>
                      <a:pt x="32" y="50"/>
                    </a:lnTo>
                    <a:lnTo>
                      <a:pt x="32" y="62"/>
                    </a:lnTo>
                    <a:lnTo>
                      <a:pt x="4" y="62"/>
                    </a:lnTo>
                    <a:lnTo>
                      <a:pt x="4" y="50"/>
                    </a:lnTo>
                    <a:close/>
                    <a:moveTo>
                      <a:pt x="4" y="81"/>
                    </a:moveTo>
                    <a:lnTo>
                      <a:pt x="32" y="81"/>
                    </a:lnTo>
                    <a:lnTo>
                      <a:pt x="32" y="93"/>
                    </a:lnTo>
                    <a:lnTo>
                      <a:pt x="4" y="93"/>
                    </a:lnTo>
                    <a:lnTo>
                      <a:pt x="4" y="81"/>
                    </a:lnTo>
                    <a:close/>
                    <a:moveTo>
                      <a:pt x="4" y="112"/>
                    </a:moveTo>
                    <a:lnTo>
                      <a:pt x="32" y="112"/>
                    </a:lnTo>
                    <a:lnTo>
                      <a:pt x="32" y="124"/>
                    </a:lnTo>
                    <a:lnTo>
                      <a:pt x="4" y="124"/>
                    </a:lnTo>
                    <a:lnTo>
                      <a:pt x="4" y="112"/>
                    </a:lnTo>
                    <a:close/>
                    <a:moveTo>
                      <a:pt x="49" y="33"/>
                    </a:moveTo>
                    <a:lnTo>
                      <a:pt x="49" y="0"/>
                    </a:lnTo>
                    <a:lnTo>
                      <a:pt x="87" y="0"/>
                    </a:lnTo>
                    <a:lnTo>
                      <a:pt x="87" y="33"/>
                    </a:lnTo>
                    <a:lnTo>
                      <a:pt x="49" y="33"/>
                    </a:lnTo>
                    <a:close/>
                    <a:moveTo>
                      <a:pt x="53" y="50"/>
                    </a:moveTo>
                    <a:lnTo>
                      <a:pt x="82" y="50"/>
                    </a:lnTo>
                    <a:lnTo>
                      <a:pt x="82" y="62"/>
                    </a:lnTo>
                    <a:lnTo>
                      <a:pt x="53" y="62"/>
                    </a:lnTo>
                    <a:lnTo>
                      <a:pt x="53" y="50"/>
                    </a:lnTo>
                    <a:close/>
                    <a:moveTo>
                      <a:pt x="53" y="81"/>
                    </a:moveTo>
                    <a:lnTo>
                      <a:pt x="82" y="81"/>
                    </a:lnTo>
                    <a:lnTo>
                      <a:pt x="82" y="93"/>
                    </a:lnTo>
                    <a:lnTo>
                      <a:pt x="53" y="93"/>
                    </a:lnTo>
                    <a:lnTo>
                      <a:pt x="53" y="81"/>
                    </a:lnTo>
                    <a:close/>
                    <a:moveTo>
                      <a:pt x="53" y="112"/>
                    </a:moveTo>
                    <a:lnTo>
                      <a:pt x="82" y="112"/>
                    </a:lnTo>
                    <a:lnTo>
                      <a:pt x="82" y="124"/>
                    </a:lnTo>
                    <a:lnTo>
                      <a:pt x="53" y="124"/>
                    </a:lnTo>
                    <a:lnTo>
                      <a:pt x="53" y="112"/>
                    </a:lnTo>
                    <a:close/>
                    <a:moveTo>
                      <a:pt x="98" y="33"/>
                    </a:moveTo>
                    <a:lnTo>
                      <a:pt x="98" y="0"/>
                    </a:lnTo>
                    <a:lnTo>
                      <a:pt x="136" y="0"/>
                    </a:lnTo>
                    <a:lnTo>
                      <a:pt x="136" y="33"/>
                    </a:lnTo>
                    <a:lnTo>
                      <a:pt x="98" y="33"/>
                    </a:lnTo>
                    <a:close/>
                    <a:moveTo>
                      <a:pt x="103" y="50"/>
                    </a:moveTo>
                    <a:lnTo>
                      <a:pt x="131" y="50"/>
                    </a:lnTo>
                    <a:lnTo>
                      <a:pt x="131" y="62"/>
                    </a:lnTo>
                    <a:lnTo>
                      <a:pt x="103" y="62"/>
                    </a:lnTo>
                    <a:lnTo>
                      <a:pt x="103" y="50"/>
                    </a:lnTo>
                    <a:close/>
                    <a:moveTo>
                      <a:pt x="103" y="81"/>
                    </a:moveTo>
                    <a:lnTo>
                      <a:pt x="131" y="81"/>
                    </a:lnTo>
                    <a:lnTo>
                      <a:pt x="131" y="93"/>
                    </a:lnTo>
                    <a:lnTo>
                      <a:pt x="103" y="93"/>
                    </a:lnTo>
                    <a:lnTo>
                      <a:pt x="103" y="81"/>
                    </a:lnTo>
                    <a:close/>
                    <a:moveTo>
                      <a:pt x="103" y="112"/>
                    </a:moveTo>
                    <a:lnTo>
                      <a:pt x="131" y="112"/>
                    </a:lnTo>
                    <a:lnTo>
                      <a:pt x="131" y="124"/>
                    </a:lnTo>
                    <a:lnTo>
                      <a:pt x="103" y="124"/>
                    </a:lnTo>
                    <a:lnTo>
                      <a:pt x="103" y="1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16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190BBA-DF72-4037-BF89-80D6427FD53B}"/>
                </a:ext>
              </a:extLst>
            </p:cNvPr>
            <p:cNvGrpSpPr/>
            <p:nvPr/>
          </p:nvGrpSpPr>
          <p:grpSpPr>
            <a:xfrm>
              <a:off x="1249759" y="3687985"/>
              <a:ext cx="960041" cy="907062"/>
              <a:chOff x="1294530" y="3611010"/>
              <a:chExt cx="960041" cy="907062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18B6795-3E8D-374F-83A0-91B5FD0E6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7276" y="3611010"/>
                <a:ext cx="647700" cy="647700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85E5182-438E-1D44-A23E-1846320739ED}"/>
                  </a:ext>
                </a:extLst>
              </p:cNvPr>
              <p:cNvSpPr txBox="1"/>
              <p:nvPr/>
            </p:nvSpPr>
            <p:spPr>
              <a:xfrm>
                <a:off x="1294530" y="4102574"/>
                <a:ext cx="9600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STORAGE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SOLUTIONS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551EF98-A4B3-4FE1-B6A1-C09647254630}"/>
                </a:ext>
              </a:extLst>
            </p:cNvPr>
            <p:cNvGrpSpPr/>
            <p:nvPr/>
          </p:nvGrpSpPr>
          <p:grpSpPr>
            <a:xfrm>
              <a:off x="2258373" y="3794709"/>
              <a:ext cx="1018227" cy="800338"/>
              <a:chOff x="2200712" y="3737283"/>
              <a:chExt cx="1018227" cy="800338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3712C9B-3434-FB4E-99D0-E9F6BE983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85561" y="3737283"/>
                <a:ext cx="342450" cy="342450"/>
              </a:xfrm>
              <a:prstGeom prst="rect">
                <a:avLst/>
              </a:prstGeom>
            </p:spPr>
          </p:pic>
          <p:sp>
            <p:nvSpPr>
              <p:cNvPr id="104" name="Freeform 35">
                <a:extLst>
                  <a:ext uri="{FF2B5EF4-FFF2-40B4-BE49-F238E27FC236}">
                    <a16:creationId xmlns:a16="http://schemas.microsoft.com/office/drawing/2014/main" id="{3EE3B127-8A26-1D42-8BDE-10D5F7DF1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0108" y="3764895"/>
                <a:ext cx="230100" cy="232499"/>
              </a:xfrm>
              <a:custGeom>
                <a:avLst/>
                <a:gdLst>
                  <a:gd name="T0" fmla="*/ 143 w 145"/>
                  <a:gd name="T1" fmla="*/ 88 h 146"/>
                  <a:gd name="T2" fmla="*/ 143 w 145"/>
                  <a:gd name="T3" fmla="*/ 89 h 146"/>
                  <a:gd name="T4" fmla="*/ 118 w 145"/>
                  <a:gd name="T5" fmla="*/ 130 h 146"/>
                  <a:gd name="T6" fmla="*/ 72 w 145"/>
                  <a:gd name="T7" fmla="*/ 146 h 146"/>
                  <a:gd name="T8" fmla="*/ 46 w 145"/>
                  <a:gd name="T9" fmla="*/ 140 h 146"/>
                  <a:gd name="T10" fmla="*/ 23 w 145"/>
                  <a:gd name="T11" fmla="*/ 126 h 146"/>
                  <a:gd name="T12" fmla="*/ 11 w 145"/>
                  <a:gd name="T13" fmla="*/ 138 h 146"/>
                  <a:gd name="T14" fmla="*/ 6 w 145"/>
                  <a:gd name="T15" fmla="*/ 140 h 146"/>
                  <a:gd name="T16" fmla="*/ 2 w 145"/>
                  <a:gd name="T17" fmla="*/ 138 h 146"/>
                  <a:gd name="T18" fmla="*/ 0 w 145"/>
                  <a:gd name="T19" fmla="*/ 133 h 146"/>
                  <a:gd name="T20" fmla="*/ 0 w 145"/>
                  <a:gd name="T21" fmla="*/ 91 h 146"/>
                  <a:gd name="T22" fmla="*/ 2 w 145"/>
                  <a:gd name="T23" fmla="*/ 87 h 146"/>
                  <a:gd name="T24" fmla="*/ 6 w 145"/>
                  <a:gd name="T25" fmla="*/ 85 h 146"/>
                  <a:gd name="T26" fmla="*/ 49 w 145"/>
                  <a:gd name="T27" fmla="*/ 85 h 146"/>
                  <a:gd name="T28" fmla="*/ 53 w 145"/>
                  <a:gd name="T29" fmla="*/ 87 h 146"/>
                  <a:gd name="T30" fmla="*/ 55 w 145"/>
                  <a:gd name="T31" fmla="*/ 91 h 146"/>
                  <a:gd name="T32" fmla="*/ 53 w 145"/>
                  <a:gd name="T33" fmla="*/ 95 h 146"/>
                  <a:gd name="T34" fmla="*/ 40 w 145"/>
                  <a:gd name="T35" fmla="*/ 108 h 146"/>
                  <a:gd name="T36" fmla="*/ 55 w 145"/>
                  <a:gd name="T37" fmla="*/ 118 h 146"/>
                  <a:gd name="T38" fmla="*/ 73 w 145"/>
                  <a:gd name="T39" fmla="*/ 121 h 146"/>
                  <a:gd name="T40" fmla="*/ 96 w 145"/>
                  <a:gd name="T41" fmla="*/ 115 h 146"/>
                  <a:gd name="T42" fmla="*/ 114 w 145"/>
                  <a:gd name="T43" fmla="*/ 98 h 146"/>
                  <a:gd name="T44" fmla="*/ 119 w 145"/>
                  <a:gd name="T45" fmla="*/ 87 h 146"/>
                  <a:gd name="T46" fmla="*/ 122 w 145"/>
                  <a:gd name="T47" fmla="*/ 85 h 146"/>
                  <a:gd name="T48" fmla="*/ 140 w 145"/>
                  <a:gd name="T49" fmla="*/ 85 h 146"/>
                  <a:gd name="T50" fmla="*/ 142 w 145"/>
                  <a:gd name="T51" fmla="*/ 86 h 146"/>
                  <a:gd name="T52" fmla="*/ 143 w 145"/>
                  <a:gd name="T53" fmla="*/ 88 h 146"/>
                  <a:gd name="T54" fmla="*/ 145 w 145"/>
                  <a:gd name="T55" fmla="*/ 12 h 146"/>
                  <a:gd name="T56" fmla="*/ 145 w 145"/>
                  <a:gd name="T57" fmla="*/ 55 h 146"/>
                  <a:gd name="T58" fmla="*/ 144 w 145"/>
                  <a:gd name="T59" fmla="*/ 59 h 146"/>
                  <a:gd name="T60" fmla="*/ 139 w 145"/>
                  <a:gd name="T61" fmla="*/ 61 h 146"/>
                  <a:gd name="T62" fmla="*/ 97 w 145"/>
                  <a:gd name="T63" fmla="*/ 61 h 146"/>
                  <a:gd name="T64" fmla="*/ 93 w 145"/>
                  <a:gd name="T65" fmla="*/ 59 h 146"/>
                  <a:gd name="T66" fmla="*/ 91 w 145"/>
                  <a:gd name="T67" fmla="*/ 55 h 146"/>
                  <a:gd name="T68" fmla="*/ 93 w 145"/>
                  <a:gd name="T69" fmla="*/ 51 h 146"/>
                  <a:gd name="T70" fmla="*/ 106 w 145"/>
                  <a:gd name="T71" fmla="*/ 38 h 146"/>
                  <a:gd name="T72" fmla="*/ 73 w 145"/>
                  <a:gd name="T73" fmla="*/ 25 h 146"/>
                  <a:gd name="T74" fmla="*/ 49 w 145"/>
                  <a:gd name="T75" fmla="*/ 31 h 146"/>
                  <a:gd name="T76" fmla="*/ 32 w 145"/>
                  <a:gd name="T77" fmla="*/ 48 h 146"/>
                  <a:gd name="T78" fmla="*/ 27 w 145"/>
                  <a:gd name="T79" fmla="*/ 59 h 146"/>
                  <a:gd name="T80" fmla="*/ 24 w 145"/>
                  <a:gd name="T81" fmla="*/ 61 h 146"/>
                  <a:gd name="T82" fmla="*/ 5 w 145"/>
                  <a:gd name="T83" fmla="*/ 61 h 146"/>
                  <a:gd name="T84" fmla="*/ 3 w 145"/>
                  <a:gd name="T85" fmla="*/ 60 h 146"/>
                  <a:gd name="T86" fmla="*/ 2 w 145"/>
                  <a:gd name="T87" fmla="*/ 58 h 146"/>
                  <a:gd name="T88" fmla="*/ 2 w 145"/>
                  <a:gd name="T89" fmla="*/ 57 h 146"/>
                  <a:gd name="T90" fmla="*/ 27 w 145"/>
                  <a:gd name="T91" fmla="*/ 16 h 146"/>
                  <a:gd name="T92" fmla="*/ 73 w 145"/>
                  <a:gd name="T93" fmla="*/ 0 h 146"/>
                  <a:gd name="T94" fmla="*/ 100 w 145"/>
                  <a:gd name="T95" fmla="*/ 6 h 146"/>
                  <a:gd name="T96" fmla="*/ 123 w 145"/>
                  <a:gd name="T97" fmla="*/ 20 h 146"/>
                  <a:gd name="T98" fmla="*/ 135 w 145"/>
                  <a:gd name="T99" fmla="*/ 8 h 146"/>
                  <a:gd name="T100" fmla="*/ 139 w 145"/>
                  <a:gd name="T101" fmla="*/ 6 h 146"/>
                  <a:gd name="T102" fmla="*/ 144 w 145"/>
                  <a:gd name="T103" fmla="*/ 8 h 146"/>
                  <a:gd name="T104" fmla="*/ 145 w 145"/>
                  <a:gd name="T105" fmla="*/ 1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" h="146">
                    <a:moveTo>
                      <a:pt x="143" y="88"/>
                    </a:moveTo>
                    <a:cubicBezTo>
                      <a:pt x="143" y="88"/>
                      <a:pt x="143" y="89"/>
                      <a:pt x="143" y="89"/>
                    </a:cubicBezTo>
                    <a:cubicBezTo>
                      <a:pt x="139" y="106"/>
                      <a:pt x="130" y="119"/>
                      <a:pt x="118" y="130"/>
                    </a:cubicBezTo>
                    <a:cubicBezTo>
                      <a:pt x="105" y="140"/>
                      <a:pt x="90" y="146"/>
                      <a:pt x="72" y="146"/>
                    </a:cubicBezTo>
                    <a:cubicBezTo>
                      <a:pt x="63" y="146"/>
                      <a:pt x="54" y="144"/>
                      <a:pt x="46" y="140"/>
                    </a:cubicBezTo>
                    <a:cubicBezTo>
                      <a:pt x="37" y="137"/>
                      <a:pt x="29" y="132"/>
                      <a:pt x="23" y="126"/>
                    </a:cubicBezTo>
                    <a:cubicBezTo>
                      <a:pt x="11" y="138"/>
                      <a:pt x="11" y="138"/>
                      <a:pt x="11" y="138"/>
                    </a:cubicBezTo>
                    <a:cubicBezTo>
                      <a:pt x="9" y="139"/>
                      <a:pt x="8" y="140"/>
                      <a:pt x="6" y="140"/>
                    </a:cubicBezTo>
                    <a:cubicBezTo>
                      <a:pt x="5" y="140"/>
                      <a:pt x="3" y="139"/>
                      <a:pt x="2" y="138"/>
                    </a:cubicBezTo>
                    <a:cubicBezTo>
                      <a:pt x="1" y="137"/>
                      <a:pt x="0" y="135"/>
                      <a:pt x="0" y="133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89"/>
                      <a:pt x="1" y="88"/>
                      <a:pt x="2" y="87"/>
                    </a:cubicBezTo>
                    <a:cubicBezTo>
                      <a:pt x="3" y="86"/>
                      <a:pt x="5" y="85"/>
                      <a:pt x="6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2" y="86"/>
                      <a:pt x="53" y="87"/>
                    </a:cubicBezTo>
                    <a:cubicBezTo>
                      <a:pt x="54" y="88"/>
                      <a:pt x="55" y="89"/>
                      <a:pt x="55" y="91"/>
                    </a:cubicBezTo>
                    <a:cubicBezTo>
                      <a:pt x="55" y="93"/>
                      <a:pt x="54" y="94"/>
                      <a:pt x="53" y="95"/>
                    </a:cubicBezTo>
                    <a:cubicBezTo>
                      <a:pt x="40" y="108"/>
                      <a:pt x="40" y="108"/>
                      <a:pt x="40" y="108"/>
                    </a:cubicBezTo>
                    <a:cubicBezTo>
                      <a:pt x="44" y="112"/>
                      <a:pt x="49" y="116"/>
                      <a:pt x="55" y="118"/>
                    </a:cubicBezTo>
                    <a:cubicBezTo>
                      <a:pt x="61" y="120"/>
                      <a:pt x="67" y="121"/>
                      <a:pt x="73" y="121"/>
                    </a:cubicBezTo>
                    <a:cubicBezTo>
                      <a:pt x="81" y="121"/>
                      <a:pt x="89" y="119"/>
                      <a:pt x="96" y="115"/>
                    </a:cubicBezTo>
                    <a:cubicBezTo>
                      <a:pt x="104" y="111"/>
                      <a:pt x="110" y="105"/>
                      <a:pt x="114" y="98"/>
                    </a:cubicBezTo>
                    <a:cubicBezTo>
                      <a:pt x="115" y="97"/>
                      <a:pt x="116" y="94"/>
                      <a:pt x="119" y="87"/>
                    </a:cubicBezTo>
                    <a:cubicBezTo>
                      <a:pt x="120" y="86"/>
                      <a:pt x="121" y="85"/>
                      <a:pt x="122" y="85"/>
                    </a:cubicBezTo>
                    <a:cubicBezTo>
                      <a:pt x="140" y="85"/>
                      <a:pt x="140" y="85"/>
                      <a:pt x="140" y="85"/>
                    </a:cubicBezTo>
                    <a:cubicBezTo>
                      <a:pt x="141" y="85"/>
                      <a:pt x="142" y="85"/>
                      <a:pt x="142" y="86"/>
                    </a:cubicBezTo>
                    <a:cubicBezTo>
                      <a:pt x="143" y="87"/>
                      <a:pt x="143" y="87"/>
                      <a:pt x="143" y="88"/>
                    </a:cubicBezTo>
                    <a:close/>
                    <a:moveTo>
                      <a:pt x="145" y="12"/>
                    </a:moveTo>
                    <a:cubicBezTo>
                      <a:pt x="145" y="55"/>
                      <a:pt x="145" y="55"/>
                      <a:pt x="145" y="55"/>
                    </a:cubicBezTo>
                    <a:cubicBezTo>
                      <a:pt x="145" y="56"/>
                      <a:pt x="145" y="58"/>
                      <a:pt x="144" y="59"/>
                    </a:cubicBezTo>
                    <a:cubicBezTo>
                      <a:pt x="142" y="60"/>
                      <a:pt x="141" y="61"/>
                      <a:pt x="139" y="61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5" y="61"/>
                      <a:pt x="94" y="60"/>
                      <a:pt x="93" y="59"/>
                    </a:cubicBezTo>
                    <a:cubicBezTo>
                      <a:pt x="92" y="58"/>
                      <a:pt x="91" y="56"/>
                      <a:pt x="91" y="55"/>
                    </a:cubicBezTo>
                    <a:cubicBezTo>
                      <a:pt x="91" y="53"/>
                      <a:pt x="92" y="52"/>
                      <a:pt x="93" y="51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96" y="29"/>
                      <a:pt x="85" y="25"/>
                      <a:pt x="73" y="25"/>
                    </a:cubicBezTo>
                    <a:cubicBezTo>
                      <a:pt x="64" y="25"/>
                      <a:pt x="56" y="27"/>
                      <a:pt x="49" y="31"/>
                    </a:cubicBezTo>
                    <a:cubicBezTo>
                      <a:pt x="42" y="35"/>
                      <a:pt x="36" y="40"/>
                      <a:pt x="32" y="48"/>
                    </a:cubicBezTo>
                    <a:cubicBezTo>
                      <a:pt x="31" y="49"/>
                      <a:pt x="29" y="52"/>
                      <a:pt x="27" y="59"/>
                    </a:cubicBezTo>
                    <a:cubicBezTo>
                      <a:pt x="26" y="60"/>
                      <a:pt x="25" y="61"/>
                      <a:pt x="24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1"/>
                      <a:pt x="3" y="61"/>
                      <a:pt x="3" y="60"/>
                    </a:cubicBezTo>
                    <a:cubicBezTo>
                      <a:pt x="2" y="59"/>
                      <a:pt x="2" y="59"/>
                      <a:pt x="2" y="58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6" y="40"/>
                      <a:pt x="15" y="27"/>
                      <a:pt x="27" y="16"/>
                    </a:cubicBezTo>
                    <a:cubicBezTo>
                      <a:pt x="40" y="6"/>
                      <a:pt x="55" y="0"/>
                      <a:pt x="73" y="0"/>
                    </a:cubicBezTo>
                    <a:cubicBezTo>
                      <a:pt x="82" y="0"/>
                      <a:pt x="91" y="2"/>
                      <a:pt x="100" y="6"/>
                    </a:cubicBezTo>
                    <a:cubicBezTo>
                      <a:pt x="108" y="9"/>
                      <a:pt x="116" y="14"/>
                      <a:pt x="123" y="20"/>
                    </a:cubicBezTo>
                    <a:cubicBezTo>
                      <a:pt x="135" y="8"/>
                      <a:pt x="135" y="8"/>
                      <a:pt x="135" y="8"/>
                    </a:cubicBezTo>
                    <a:cubicBezTo>
                      <a:pt x="136" y="7"/>
                      <a:pt x="138" y="6"/>
                      <a:pt x="139" y="6"/>
                    </a:cubicBezTo>
                    <a:cubicBezTo>
                      <a:pt x="141" y="6"/>
                      <a:pt x="142" y="7"/>
                      <a:pt x="144" y="8"/>
                    </a:cubicBezTo>
                    <a:cubicBezTo>
                      <a:pt x="145" y="9"/>
                      <a:pt x="145" y="11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16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35B4CC2-6987-DB4A-B859-687D57BE55F8}"/>
                  </a:ext>
                </a:extLst>
              </p:cNvPr>
              <p:cNvSpPr txBox="1"/>
              <p:nvPr/>
            </p:nvSpPr>
            <p:spPr>
              <a:xfrm>
                <a:off x="2200712" y="4122123"/>
                <a:ext cx="10182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GEOTHERMAL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HEAT/COOL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DD27F6D-4934-4722-AEFE-B7DD6D208956}"/>
                </a:ext>
              </a:extLst>
            </p:cNvPr>
            <p:cNvGrpSpPr/>
            <p:nvPr/>
          </p:nvGrpSpPr>
          <p:grpSpPr>
            <a:xfrm>
              <a:off x="304800" y="3617349"/>
              <a:ext cx="960041" cy="977698"/>
              <a:chOff x="381000" y="3562350"/>
              <a:chExt cx="960041" cy="977698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EEE5F43-2051-FC44-976E-A0E7F4F9E181}"/>
                  </a:ext>
                </a:extLst>
              </p:cNvPr>
              <p:cNvSpPr txBox="1"/>
              <p:nvPr/>
            </p:nvSpPr>
            <p:spPr>
              <a:xfrm>
                <a:off x="381000" y="4124550"/>
                <a:ext cx="9600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RENEWABLE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ENERGY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66E83EE-5850-4B1C-BDDA-AB8BFA5BD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891" y="3562350"/>
                <a:ext cx="438289" cy="546985"/>
              </a:xfrm>
              <a:prstGeom prst="rect">
                <a:avLst/>
              </a:prstGeom>
            </p:spPr>
          </p:pic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0247BDD-63E3-4BA7-827B-FDA32236F0C6}"/>
                </a:ext>
              </a:extLst>
            </p:cNvPr>
            <p:cNvGrpSpPr/>
            <p:nvPr/>
          </p:nvGrpSpPr>
          <p:grpSpPr>
            <a:xfrm>
              <a:off x="5486400" y="3742458"/>
              <a:ext cx="1099691" cy="852589"/>
              <a:chOff x="5541571" y="3685032"/>
              <a:chExt cx="1099691" cy="852589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4DE1DF4-6805-4A80-9D1C-609422B3A458}"/>
                  </a:ext>
                </a:extLst>
              </p:cNvPr>
              <p:cNvSpPr txBox="1"/>
              <p:nvPr/>
            </p:nvSpPr>
            <p:spPr>
              <a:xfrm>
                <a:off x="5541571" y="4122123"/>
                <a:ext cx="109969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VENTILATION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EQUIPMENT</a:t>
                </a: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07AD544-5DE6-4EE2-B194-515582F90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99084" y="3685032"/>
                <a:ext cx="384664" cy="459878"/>
              </a:xfrm>
              <a:prstGeom prst="rect">
                <a:avLst/>
              </a:prstGeom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5289FAB-4D9F-4015-82FE-7DA7F288E9FE}"/>
                </a:ext>
              </a:extLst>
            </p:cNvPr>
            <p:cNvGrpSpPr/>
            <p:nvPr/>
          </p:nvGrpSpPr>
          <p:grpSpPr>
            <a:xfrm>
              <a:off x="6629400" y="3705882"/>
              <a:ext cx="1099691" cy="889165"/>
              <a:chOff x="6583245" y="3648456"/>
              <a:chExt cx="1099691" cy="889165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A2AA9FA-80A7-448A-AE61-1D206F1FA6CD}"/>
                  </a:ext>
                </a:extLst>
              </p:cNvPr>
              <p:cNvSpPr txBox="1"/>
              <p:nvPr/>
            </p:nvSpPr>
            <p:spPr>
              <a:xfrm>
                <a:off x="6583245" y="4122123"/>
                <a:ext cx="109969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POWER FACTOR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CORRECTION</a:t>
                </a:r>
              </a:p>
            </p:txBody>
          </p: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B6A6A48D-DA92-4C5E-B25D-C194604F6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60102" y="3648456"/>
                <a:ext cx="545977" cy="451708"/>
              </a:xfrm>
              <a:prstGeom prst="rect">
                <a:avLst/>
              </a:prstGeom>
            </p:spPr>
          </p:pic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AB1ABF1-0BA2-4F67-A362-4BD4978106B8}"/>
                </a:ext>
              </a:extLst>
            </p:cNvPr>
            <p:cNvGrpSpPr/>
            <p:nvPr/>
          </p:nvGrpSpPr>
          <p:grpSpPr>
            <a:xfrm>
              <a:off x="7773649" y="3732898"/>
              <a:ext cx="960041" cy="862149"/>
              <a:chOff x="7726759" y="3676283"/>
              <a:chExt cx="960041" cy="86214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193CD7B-C5F1-8A4B-BB3F-31E5BCE0EF2E}"/>
                  </a:ext>
                </a:extLst>
              </p:cNvPr>
              <p:cNvSpPr txBox="1"/>
              <p:nvPr/>
            </p:nvSpPr>
            <p:spPr>
              <a:xfrm>
                <a:off x="7726759" y="4122934"/>
                <a:ext cx="96004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NORMALIZED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BILLING</a:t>
                </a:r>
              </a:p>
            </p:txBody>
          </p:sp>
          <p:sp>
            <p:nvSpPr>
              <p:cNvPr id="136" name="Freeform 91">
                <a:extLst>
                  <a:ext uri="{FF2B5EF4-FFF2-40B4-BE49-F238E27FC236}">
                    <a16:creationId xmlns:a16="http://schemas.microsoft.com/office/drawing/2014/main" id="{FF86E533-0E11-490A-A08E-E71C020C1D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5321" y="3676283"/>
                <a:ext cx="522916" cy="396054"/>
              </a:xfrm>
              <a:custGeom>
                <a:avLst/>
                <a:gdLst>
                  <a:gd name="T0" fmla="*/ 233 w 353"/>
                  <a:gd name="T1" fmla="*/ 64 h 289"/>
                  <a:gd name="T2" fmla="*/ 233 w 353"/>
                  <a:gd name="T3" fmla="*/ 48 h 289"/>
                  <a:gd name="T4" fmla="*/ 160 w 353"/>
                  <a:gd name="T5" fmla="*/ 56 h 289"/>
                  <a:gd name="T6" fmla="*/ 265 w 353"/>
                  <a:gd name="T7" fmla="*/ 64 h 289"/>
                  <a:gd name="T8" fmla="*/ 265 w 353"/>
                  <a:gd name="T9" fmla="*/ 48 h 289"/>
                  <a:gd name="T10" fmla="*/ 265 w 353"/>
                  <a:gd name="T11" fmla="*/ 64 h 289"/>
                  <a:gd name="T12" fmla="*/ 305 w 353"/>
                  <a:gd name="T13" fmla="*/ 56 h 289"/>
                  <a:gd name="T14" fmla="*/ 289 w 353"/>
                  <a:gd name="T15" fmla="*/ 56 h 289"/>
                  <a:gd name="T16" fmla="*/ 297 w 353"/>
                  <a:gd name="T17" fmla="*/ 129 h 289"/>
                  <a:gd name="T18" fmla="*/ 225 w 353"/>
                  <a:gd name="T19" fmla="*/ 137 h 289"/>
                  <a:gd name="T20" fmla="*/ 297 w 353"/>
                  <a:gd name="T21" fmla="*/ 145 h 289"/>
                  <a:gd name="T22" fmla="*/ 297 w 353"/>
                  <a:gd name="T23" fmla="*/ 129 h 289"/>
                  <a:gd name="T24" fmla="*/ 233 w 353"/>
                  <a:gd name="T25" fmla="*/ 161 h 289"/>
                  <a:gd name="T26" fmla="*/ 233 w 353"/>
                  <a:gd name="T27" fmla="*/ 177 h 289"/>
                  <a:gd name="T28" fmla="*/ 305 w 353"/>
                  <a:gd name="T29" fmla="*/ 169 h 289"/>
                  <a:gd name="T30" fmla="*/ 297 w 353"/>
                  <a:gd name="T31" fmla="*/ 97 h 289"/>
                  <a:gd name="T32" fmla="*/ 225 w 353"/>
                  <a:gd name="T33" fmla="*/ 105 h 289"/>
                  <a:gd name="T34" fmla="*/ 297 w 353"/>
                  <a:gd name="T35" fmla="*/ 113 h 289"/>
                  <a:gd name="T36" fmla="*/ 297 w 353"/>
                  <a:gd name="T37" fmla="*/ 97 h 289"/>
                  <a:gd name="T38" fmla="*/ 144 w 353"/>
                  <a:gd name="T39" fmla="*/ 56 h 289"/>
                  <a:gd name="T40" fmla="*/ 128 w 353"/>
                  <a:gd name="T41" fmla="*/ 56 h 289"/>
                  <a:gd name="T42" fmla="*/ 104 w 353"/>
                  <a:gd name="T43" fmla="*/ 209 h 289"/>
                  <a:gd name="T44" fmla="*/ 305 w 353"/>
                  <a:gd name="T45" fmla="*/ 201 h 289"/>
                  <a:gd name="T46" fmla="*/ 104 w 353"/>
                  <a:gd name="T47" fmla="*/ 193 h 289"/>
                  <a:gd name="T48" fmla="*/ 104 w 353"/>
                  <a:gd name="T49" fmla="*/ 209 h 289"/>
                  <a:gd name="T50" fmla="*/ 297 w 353"/>
                  <a:gd name="T51" fmla="*/ 241 h 289"/>
                  <a:gd name="T52" fmla="*/ 297 w 353"/>
                  <a:gd name="T53" fmla="*/ 225 h 289"/>
                  <a:gd name="T54" fmla="*/ 96 w 353"/>
                  <a:gd name="T55" fmla="*/ 233 h 289"/>
                  <a:gd name="T56" fmla="*/ 337 w 353"/>
                  <a:gd name="T57" fmla="*/ 0 h 289"/>
                  <a:gd name="T58" fmla="*/ 48 w 353"/>
                  <a:gd name="T59" fmla="*/ 16 h 289"/>
                  <a:gd name="T60" fmla="*/ 16 w 353"/>
                  <a:gd name="T61" fmla="*/ 48 h 289"/>
                  <a:gd name="T62" fmla="*/ 0 w 353"/>
                  <a:gd name="T63" fmla="*/ 241 h 289"/>
                  <a:gd name="T64" fmla="*/ 337 w 353"/>
                  <a:gd name="T65" fmla="*/ 289 h 289"/>
                  <a:gd name="T66" fmla="*/ 353 w 353"/>
                  <a:gd name="T67" fmla="*/ 16 h 289"/>
                  <a:gd name="T68" fmla="*/ 337 w 353"/>
                  <a:gd name="T69" fmla="*/ 273 h 289"/>
                  <a:gd name="T70" fmla="*/ 16 w 353"/>
                  <a:gd name="T71" fmla="*/ 241 h 289"/>
                  <a:gd name="T72" fmla="*/ 48 w 353"/>
                  <a:gd name="T73" fmla="*/ 64 h 289"/>
                  <a:gd name="T74" fmla="*/ 56 w 353"/>
                  <a:gd name="T75" fmla="*/ 241 h 289"/>
                  <a:gd name="T76" fmla="*/ 64 w 353"/>
                  <a:gd name="T77" fmla="*/ 16 h 289"/>
                  <a:gd name="T78" fmla="*/ 337 w 353"/>
                  <a:gd name="T79" fmla="*/ 273 h 289"/>
                  <a:gd name="T80" fmla="*/ 112 w 353"/>
                  <a:gd name="T81" fmla="*/ 56 h 289"/>
                  <a:gd name="T82" fmla="*/ 96 w 353"/>
                  <a:gd name="T83" fmla="*/ 56 h 289"/>
                  <a:gd name="T84" fmla="*/ 104 w 353"/>
                  <a:gd name="T85" fmla="*/ 177 h 289"/>
                  <a:gd name="T86" fmla="*/ 193 w 353"/>
                  <a:gd name="T87" fmla="*/ 169 h 289"/>
                  <a:gd name="T88" fmla="*/ 185 w 353"/>
                  <a:gd name="T89" fmla="*/ 97 h 289"/>
                  <a:gd name="T90" fmla="*/ 96 w 353"/>
                  <a:gd name="T91" fmla="*/ 105 h 289"/>
                  <a:gd name="T92" fmla="*/ 104 w 353"/>
                  <a:gd name="T93" fmla="*/ 177 h 289"/>
                  <a:gd name="T94" fmla="*/ 177 w 353"/>
                  <a:gd name="T95" fmla="*/ 113 h 289"/>
                  <a:gd name="T96" fmla="*/ 112 w 353"/>
                  <a:gd name="T97" fmla="*/ 16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89">
                    <a:moveTo>
                      <a:pt x="168" y="64"/>
                    </a:moveTo>
                    <a:cubicBezTo>
                      <a:pt x="233" y="64"/>
                      <a:pt x="233" y="64"/>
                      <a:pt x="233" y="64"/>
                    </a:cubicBezTo>
                    <a:cubicBezTo>
                      <a:pt x="237" y="64"/>
                      <a:pt x="241" y="61"/>
                      <a:pt x="241" y="56"/>
                    </a:cubicBezTo>
                    <a:cubicBezTo>
                      <a:pt x="241" y="52"/>
                      <a:pt x="237" y="48"/>
                      <a:pt x="233" y="48"/>
                    </a:cubicBezTo>
                    <a:cubicBezTo>
                      <a:pt x="168" y="48"/>
                      <a:pt x="168" y="48"/>
                      <a:pt x="168" y="48"/>
                    </a:cubicBezTo>
                    <a:cubicBezTo>
                      <a:pt x="164" y="48"/>
                      <a:pt x="160" y="52"/>
                      <a:pt x="160" y="56"/>
                    </a:cubicBezTo>
                    <a:cubicBezTo>
                      <a:pt x="160" y="61"/>
                      <a:pt x="164" y="64"/>
                      <a:pt x="168" y="64"/>
                    </a:cubicBezTo>
                    <a:moveTo>
                      <a:pt x="265" y="64"/>
                    </a:moveTo>
                    <a:cubicBezTo>
                      <a:pt x="269" y="64"/>
                      <a:pt x="273" y="61"/>
                      <a:pt x="273" y="56"/>
                    </a:cubicBezTo>
                    <a:cubicBezTo>
                      <a:pt x="273" y="52"/>
                      <a:pt x="269" y="48"/>
                      <a:pt x="265" y="48"/>
                    </a:cubicBezTo>
                    <a:cubicBezTo>
                      <a:pt x="260" y="48"/>
                      <a:pt x="257" y="52"/>
                      <a:pt x="257" y="56"/>
                    </a:cubicBezTo>
                    <a:cubicBezTo>
                      <a:pt x="257" y="61"/>
                      <a:pt x="260" y="64"/>
                      <a:pt x="265" y="64"/>
                    </a:cubicBezTo>
                    <a:moveTo>
                      <a:pt x="297" y="64"/>
                    </a:moveTo>
                    <a:cubicBezTo>
                      <a:pt x="301" y="64"/>
                      <a:pt x="305" y="61"/>
                      <a:pt x="305" y="56"/>
                    </a:cubicBezTo>
                    <a:cubicBezTo>
                      <a:pt x="305" y="52"/>
                      <a:pt x="301" y="48"/>
                      <a:pt x="297" y="48"/>
                    </a:cubicBezTo>
                    <a:cubicBezTo>
                      <a:pt x="292" y="48"/>
                      <a:pt x="289" y="52"/>
                      <a:pt x="289" y="56"/>
                    </a:cubicBezTo>
                    <a:cubicBezTo>
                      <a:pt x="289" y="61"/>
                      <a:pt x="292" y="64"/>
                      <a:pt x="297" y="64"/>
                    </a:cubicBezTo>
                    <a:moveTo>
                      <a:pt x="297" y="129"/>
                    </a:moveTo>
                    <a:cubicBezTo>
                      <a:pt x="233" y="129"/>
                      <a:pt x="233" y="129"/>
                      <a:pt x="233" y="129"/>
                    </a:cubicBezTo>
                    <a:cubicBezTo>
                      <a:pt x="228" y="129"/>
                      <a:pt x="225" y="132"/>
                      <a:pt x="225" y="137"/>
                    </a:cubicBezTo>
                    <a:cubicBezTo>
                      <a:pt x="225" y="141"/>
                      <a:pt x="228" y="145"/>
                      <a:pt x="233" y="145"/>
                    </a:cubicBezTo>
                    <a:cubicBezTo>
                      <a:pt x="297" y="145"/>
                      <a:pt x="297" y="145"/>
                      <a:pt x="297" y="145"/>
                    </a:cubicBezTo>
                    <a:cubicBezTo>
                      <a:pt x="301" y="145"/>
                      <a:pt x="305" y="141"/>
                      <a:pt x="305" y="137"/>
                    </a:cubicBezTo>
                    <a:cubicBezTo>
                      <a:pt x="305" y="132"/>
                      <a:pt x="301" y="129"/>
                      <a:pt x="297" y="129"/>
                    </a:cubicBezTo>
                    <a:moveTo>
                      <a:pt x="297" y="161"/>
                    </a:moveTo>
                    <a:cubicBezTo>
                      <a:pt x="233" y="161"/>
                      <a:pt x="233" y="161"/>
                      <a:pt x="233" y="161"/>
                    </a:cubicBezTo>
                    <a:cubicBezTo>
                      <a:pt x="228" y="161"/>
                      <a:pt x="225" y="164"/>
                      <a:pt x="225" y="169"/>
                    </a:cubicBezTo>
                    <a:cubicBezTo>
                      <a:pt x="225" y="173"/>
                      <a:pt x="228" y="177"/>
                      <a:pt x="233" y="177"/>
                    </a:cubicBezTo>
                    <a:cubicBezTo>
                      <a:pt x="297" y="177"/>
                      <a:pt x="297" y="177"/>
                      <a:pt x="297" y="177"/>
                    </a:cubicBezTo>
                    <a:cubicBezTo>
                      <a:pt x="301" y="177"/>
                      <a:pt x="305" y="173"/>
                      <a:pt x="305" y="169"/>
                    </a:cubicBezTo>
                    <a:cubicBezTo>
                      <a:pt x="305" y="164"/>
                      <a:pt x="301" y="161"/>
                      <a:pt x="297" y="161"/>
                    </a:cubicBezTo>
                    <a:moveTo>
                      <a:pt x="297" y="97"/>
                    </a:moveTo>
                    <a:cubicBezTo>
                      <a:pt x="233" y="97"/>
                      <a:pt x="233" y="97"/>
                      <a:pt x="233" y="97"/>
                    </a:cubicBezTo>
                    <a:cubicBezTo>
                      <a:pt x="228" y="97"/>
                      <a:pt x="225" y="100"/>
                      <a:pt x="225" y="105"/>
                    </a:cubicBezTo>
                    <a:cubicBezTo>
                      <a:pt x="225" y="109"/>
                      <a:pt x="228" y="113"/>
                      <a:pt x="233" y="113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301" y="113"/>
                      <a:pt x="305" y="109"/>
                      <a:pt x="305" y="105"/>
                    </a:cubicBezTo>
                    <a:cubicBezTo>
                      <a:pt x="305" y="100"/>
                      <a:pt x="301" y="97"/>
                      <a:pt x="297" y="97"/>
                    </a:cubicBezTo>
                    <a:moveTo>
                      <a:pt x="136" y="64"/>
                    </a:moveTo>
                    <a:cubicBezTo>
                      <a:pt x="141" y="64"/>
                      <a:pt x="144" y="61"/>
                      <a:pt x="144" y="56"/>
                    </a:cubicBezTo>
                    <a:cubicBezTo>
                      <a:pt x="144" y="52"/>
                      <a:pt x="141" y="48"/>
                      <a:pt x="136" y="48"/>
                    </a:cubicBezTo>
                    <a:cubicBezTo>
                      <a:pt x="132" y="48"/>
                      <a:pt x="128" y="52"/>
                      <a:pt x="128" y="56"/>
                    </a:cubicBezTo>
                    <a:cubicBezTo>
                      <a:pt x="128" y="61"/>
                      <a:pt x="132" y="64"/>
                      <a:pt x="136" y="64"/>
                    </a:cubicBezTo>
                    <a:moveTo>
                      <a:pt x="104" y="209"/>
                    </a:moveTo>
                    <a:cubicBezTo>
                      <a:pt x="297" y="209"/>
                      <a:pt x="297" y="209"/>
                      <a:pt x="297" y="209"/>
                    </a:cubicBezTo>
                    <a:cubicBezTo>
                      <a:pt x="301" y="209"/>
                      <a:pt x="305" y="205"/>
                      <a:pt x="305" y="201"/>
                    </a:cubicBezTo>
                    <a:cubicBezTo>
                      <a:pt x="305" y="196"/>
                      <a:pt x="301" y="193"/>
                      <a:pt x="297" y="193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0" y="193"/>
                      <a:pt x="96" y="196"/>
                      <a:pt x="96" y="201"/>
                    </a:cubicBezTo>
                    <a:cubicBezTo>
                      <a:pt x="96" y="205"/>
                      <a:pt x="100" y="209"/>
                      <a:pt x="104" y="209"/>
                    </a:cubicBezTo>
                    <a:moveTo>
                      <a:pt x="104" y="241"/>
                    </a:moveTo>
                    <a:cubicBezTo>
                      <a:pt x="297" y="241"/>
                      <a:pt x="297" y="241"/>
                      <a:pt x="297" y="241"/>
                    </a:cubicBezTo>
                    <a:cubicBezTo>
                      <a:pt x="301" y="241"/>
                      <a:pt x="305" y="237"/>
                      <a:pt x="305" y="233"/>
                    </a:cubicBezTo>
                    <a:cubicBezTo>
                      <a:pt x="305" y="229"/>
                      <a:pt x="301" y="225"/>
                      <a:pt x="297" y="225"/>
                    </a:cubicBezTo>
                    <a:cubicBezTo>
                      <a:pt x="104" y="225"/>
                      <a:pt x="104" y="225"/>
                      <a:pt x="104" y="225"/>
                    </a:cubicBezTo>
                    <a:cubicBezTo>
                      <a:pt x="100" y="225"/>
                      <a:pt x="96" y="229"/>
                      <a:pt x="96" y="233"/>
                    </a:cubicBezTo>
                    <a:cubicBezTo>
                      <a:pt x="96" y="237"/>
                      <a:pt x="100" y="241"/>
                      <a:pt x="104" y="241"/>
                    </a:cubicBezTo>
                    <a:moveTo>
                      <a:pt x="337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55" y="0"/>
                      <a:pt x="48" y="7"/>
                      <a:pt x="48" y="16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48"/>
                      <a:pt x="0" y="56"/>
                      <a:pt x="0" y="6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68"/>
                      <a:pt x="21" y="289"/>
                      <a:pt x="48" y="289"/>
                    </a:cubicBezTo>
                    <a:cubicBezTo>
                      <a:pt x="337" y="289"/>
                      <a:pt x="337" y="289"/>
                      <a:pt x="337" y="289"/>
                    </a:cubicBezTo>
                    <a:cubicBezTo>
                      <a:pt x="346" y="289"/>
                      <a:pt x="353" y="282"/>
                      <a:pt x="353" y="273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7"/>
                      <a:pt x="346" y="0"/>
                      <a:pt x="337" y="0"/>
                    </a:cubicBezTo>
                    <a:moveTo>
                      <a:pt x="337" y="273"/>
                    </a:moveTo>
                    <a:cubicBezTo>
                      <a:pt x="48" y="273"/>
                      <a:pt x="48" y="273"/>
                      <a:pt x="48" y="273"/>
                    </a:cubicBezTo>
                    <a:cubicBezTo>
                      <a:pt x="30" y="273"/>
                      <a:pt x="16" y="259"/>
                      <a:pt x="16" y="241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8" y="237"/>
                      <a:pt x="52" y="241"/>
                      <a:pt x="56" y="241"/>
                    </a:cubicBezTo>
                    <a:cubicBezTo>
                      <a:pt x="61" y="241"/>
                      <a:pt x="64" y="237"/>
                      <a:pt x="64" y="23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337" y="16"/>
                      <a:pt x="337" y="16"/>
                      <a:pt x="337" y="16"/>
                    </a:cubicBezTo>
                    <a:lnTo>
                      <a:pt x="337" y="273"/>
                    </a:lnTo>
                    <a:close/>
                    <a:moveTo>
                      <a:pt x="104" y="64"/>
                    </a:moveTo>
                    <a:cubicBezTo>
                      <a:pt x="109" y="64"/>
                      <a:pt x="112" y="61"/>
                      <a:pt x="112" y="56"/>
                    </a:cubicBezTo>
                    <a:cubicBezTo>
                      <a:pt x="112" y="52"/>
                      <a:pt x="109" y="48"/>
                      <a:pt x="104" y="48"/>
                    </a:cubicBezTo>
                    <a:cubicBezTo>
                      <a:pt x="100" y="48"/>
                      <a:pt x="96" y="52"/>
                      <a:pt x="96" y="56"/>
                    </a:cubicBezTo>
                    <a:cubicBezTo>
                      <a:pt x="96" y="61"/>
                      <a:pt x="100" y="64"/>
                      <a:pt x="104" y="64"/>
                    </a:cubicBezTo>
                    <a:moveTo>
                      <a:pt x="104" y="177"/>
                    </a:move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9" y="177"/>
                      <a:pt x="193" y="173"/>
                      <a:pt x="193" y="169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193" y="100"/>
                      <a:pt x="189" y="97"/>
                      <a:pt x="185" y="97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0" y="97"/>
                      <a:pt x="96" y="100"/>
                      <a:pt x="96" y="105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96" y="173"/>
                      <a:pt x="100" y="177"/>
                      <a:pt x="104" y="177"/>
                    </a:cubicBezTo>
                    <a:moveTo>
                      <a:pt x="112" y="113"/>
                    </a:moveTo>
                    <a:cubicBezTo>
                      <a:pt x="177" y="113"/>
                      <a:pt x="177" y="113"/>
                      <a:pt x="177" y="113"/>
                    </a:cubicBezTo>
                    <a:cubicBezTo>
                      <a:pt x="177" y="161"/>
                      <a:pt x="177" y="161"/>
                      <a:pt x="177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lnTo>
                      <a:pt x="112" y="1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436AA34-517D-4726-B587-DC5E72D74267}"/>
                </a:ext>
              </a:extLst>
            </p:cNvPr>
            <p:cNvSpPr/>
            <p:nvPr/>
          </p:nvSpPr>
          <p:spPr bwMode="auto">
            <a:xfrm>
              <a:off x="7782587" y="3623330"/>
              <a:ext cx="964104" cy="102429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FADD064-7F85-478B-956E-55965761CAD8}"/>
              </a:ext>
            </a:extLst>
          </p:cNvPr>
          <p:cNvSpPr txBox="1"/>
          <p:nvPr/>
        </p:nvSpPr>
        <p:spPr>
          <a:xfrm>
            <a:off x="304800" y="687520"/>
            <a:ext cx="279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BUDDERFLY TECHNOLOGIES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3476610-AA50-4600-9885-7572566A147C}"/>
              </a:ext>
            </a:extLst>
          </p:cNvPr>
          <p:cNvSpPr txBox="1"/>
          <p:nvPr/>
        </p:nvSpPr>
        <p:spPr>
          <a:xfrm>
            <a:off x="5535468" y="3272813"/>
            <a:ext cx="279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BUDDERFLY TECHNOLOGIES</a:t>
            </a:r>
          </a:p>
        </p:txBody>
      </p: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96AABA3C-3324-4CA5-88FC-55F92D791238}"/>
              </a:ext>
            </a:extLst>
          </p:cNvPr>
          <p:cNvSpPr/>
          <p:nvPr/>
        </p:nvSpPr>
        <p:spPr bwMode="auto">
          <a:xfrm flipV="1">
            <a:off x="8279466" y="3411862"/>
            <a:ext cx="226810" cy="136816"/>
          </a:xfrm>
          <a:prstGeom prst="bentUpArrow">
            <a:avLst>
              <a:gd name="adj1" fmla="val 16890"/>
              <a:gd name="adj2" fmla="val 25000"/>
              <a:gd name="adj3" fmla="val 37743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7" name="Arrow: Bent-Up 126">
            <a:extLst>
              <a:ext uri="{FF2B5EF4-FFF2-40B4-BE49-F238E27FC236}">
                <a16:creationId xmlns:a16="http://schemas.microsoft.com/office/drawing/2014/main" id="{7092BC2B-2A6D-4B5B-A450-9DBEFE9F8211}"/>
              </a:ext>
            </a:extLst>
          </p:cNvPr>
          <p:cNvSpPr/>
          <p:nvPr/>
        </p:nvSpPr>
        <p:spPr bwMode="auto">
          <a:xfrm flipH="1">
            <a:off x="5360591" y="3297118"/>
            <a:ext cx="226810" cy="136816"/>
          </a:xfrm>
          <a:prstGeom prst="bentUpArrow">
            <a:avLst>
              <a:gd name="adj1" fmla="val 16890"/>
              <a:gd name="adj2" fmla="val 25000"/>
              <a:gd name="adj3" fmla="val 37743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E4C2EB0-7474-4006-8D43-1AE61C923510}"/>
              </a:ext>
            </a:extLst>
          </p:cNvPr>
          <p:cNvSpPr/>
          <p:nvPr/>
        </p:nvSpPr>
        <p:spPr bwMode="auto">
          <a:xfrm>
            <a:off x="2937125" y="2150395"/>
            <a:ext cx="2021022" cy="1039225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nnox Packaged Rooftop Units | Commercial HVAC |Lennox Commercial">
            <a:extLst>
              <a:ext uri="{FF2B5EF4-FFF2-40B4-BE49-F238E27FC236}">
                <a16:creationId xmlns:a16="http://schemas.microsoft.com/office/drawing/2014/main" id="{0B3D8161-C0D0-B3F9-3CC8-E78E2520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215" y="2920108"/>
            <a:ext cx="1318326" cy="9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ll Safety Articles at Weeklysafety.com/blog">
            <a:extLst>
              <a:ext uri="{FF2B5EF4-FFF2-40B4-BE49-F238E27FC236}">
                <a16:creationId xmlns:a16="http://schemas.microsoft.com/office/drawing/2014/main" id="{3FBA4BA6-2B4F-22B6-6D4B-F9B22B05F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6"/>
          <a:stretch/>
        </p:blipFill>
        <p:spPr bwMode="auto">
          <a:xfrm>
            <a:off x="5147652" y="1117123"/>
            <a:ext cx="1137693" cy="9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ommercial HVAC — Bay City Mechanical Service">
            <a:extLst>
              <a:ext uri="{FF2B5EF4-FFF2-40B4-BE49-F238E27FC236}">
                <a16:creationId xmlns:a16="http://schemas.microsoft.com/office/drawing/2014/main" id="{40AED86F-2899-97B9-0133-9B6DE0FD8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3238" y="2187747"/>
            <a:ext cx="1172107" cy="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Southern Light SolarCommercial Solar Panels - Southern Light Solar">
            <a:extLst>
              <a:ext uri="{FF2B5EF4-FFF2-40B4-BE49-F238E27FC236}">
                <a16:creationId xmlns:a16="http://schemas.microsoft.com/office/drawing/2014/main" id="{9EDA63EE-23FB-C04D-2390-FF4639E47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1"/>
          <a:stretch/>
        </p:blipFill>
        <p:spPr bwMode="auto">
          <a:xfrm>
            <a:off x="5147652" y="3849033"/>
            <a:ext cx="1061368" cy="7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48D5F8E-4E69-3AED-4EA5-BE8FD232ABEA}"/>
              </a:ext>
            </a:extLst>
          </p:cNvPr>
          <p:cNvSpPr txBox="1">
            <a:spLocks/>
          </p:cNvSpPr>
          <p:nvPr/>
        </p:nvSpPr>
        <p:spPr bwMode="auto">
          <a:xfrm>
            <a:off x="0" y="483934"/>
            <a:ext cx="9144000" cy="37919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AT NO OUT-OF-POCKET COST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7DBDDF-1A8A-6D75-41B8-295B3FEE9A5A}"/>
              </a:ext>
            </a:extLst>
          </p:cNvPr>
          <p:cNvSpPr txBox="1">
            <a:spLocks/>
          </p:cNvSpPr>
          <p:nvPr/>
        </p:nvSpPr>
        <p:spPr>
          <a:xfrm>
            <a:off x="0" y="92674"/>
            <a:ext cx="9144000" cy="4953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TYPICAL UPGRADES INSTALLED – NO OUT-OF-POCKET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24D23C-8298-1D65-8401-281728530C77}"/>
              </a:ext>
            </a:extLst>
          </p:cNvPr>
          <p:cNvSpPr/>
          <p:nvPr/>
        </p:nvSpPr>
        <p:spPr bwMode="auto">
          <a:xfrm>
            <a:off x="449058" y="811762"/>
            <a:ext cx="4934600" cy="384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20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LED LIGHTING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if not completed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THERMOSTATS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CONSUMPTION METERING AND MONITORING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SIMPLE COMPRESSOR MAINTENANCE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HVAC UPGRADES:</a:t>
            </a:r>
          </a:p>
          <a:p>
            <a:pPr marL="4000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Economizers</a:t>
            </a:r>
          </a:p>
          <a:p>
            <a:pPr marL="4000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Treatments</a:t>
            </a:r>
          </a:p>
          <a:p>
            <a:pPr marL="4000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Advanced Rooftop Controls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HVAC REPLACEMENT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HOT WATER HEATER REPLACEMENT–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where applicable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FULL PARTS AND LABOR WARRANTY FOR TERM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ONSITE SOLAR AND STORAGE –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where applicable</a:t>
            </a:r>
          </a:p>
          <a:p>
            <a:pPr>
              <a:spcBef>
                <a:spcPts val="200"/>
              </a:spcBef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HVAC PREVENTATIVE MAINTENANCE PROGRAM*</a:t>
            </a:r>
          </a:p>
          <a:p>
            <a:pPr>
              <a:spcBef>
                <a:spcPts val="400"/>
              </a:spcBef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DECD0E-635E-C6A4-C526-A55668295D26}"/>
              </a:ext>
            </a:extLst>
          </p:cNvPr>
          <p:cNvSpPr/>
          <p:nvPr/>
        </p:nvSpPr>
        <p:spPr bwMode="auto">
          <a:xfrm>
            <a:off x="449058" y="4397616"/>
            <a:ext cx="4824714" cy="28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(*For Fee Service… generally much more economical than local providers)</a:t>
            </a:r>
          </a:p>
        </p:txBody>
      </p:sp>
    </p:spTree>
    <p:extLst>
      <p:ext uri="{BB962C8B-B14F-4D97-AF65-F5344CB8AC3E}">
        <p14:creationId xmlns:p14="http://schemas.microsoft.com/office/powerpoint/2010/main" val="39848925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>
            <a:extLst>
              <a:ext uri="{FF2B5EF4-FFF2-40B4-BE49-F238E27FC236}">
                <a16:creationId xmlns:a16="http://schemas.microsoft.com/office/drawing/2014/main" id="{2B0C1AE6-CF2D-46B9-986D-294C7D40F24F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>
              <a:spcBef>
                <a:spcPts val="60"/>
              </a:spcBef>
            </a:pP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BUDDERFLY METERING AND MONITORING</a:t>
            </a:r>
            <a:endParaRPr lang="en-US" sz="24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E8E0FE2-A246-4517-A4CE-B9A1DE68DA9D}"/>
              </a:ext>
            </a:extLst>
          </p:cNvPr>
          <p:cNvSpPr/>
          <p:nvPr/>
        </p:nvSpPr>
        <p:spPr>
          <a:xfrm>
            <a:off x="0" y="627300"/>
            <a:ext cx="91440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914378">
              <a:defRPr/>
            </a:pPr>
            <a:r>
              <a:rPr lang="en-US" sz="20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Improves Equipment Life</a:t>
            </a:r>
            <a:endParaRPr lang="en-US" sz="2000" b="1" i="1" u="sng" dirty="0">
              <a:solidFill>
                <a:srgbClr val="136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5CA2D-58C4-46AE-8492-C0731FD862C8}"/>
              </a:ext>
            </a:extLst>
          </p:cNvPr>
          <p:cNvSpPr txBox="1"/>
          <p:nvPr/>
        </p:nvSpPr>
        <p:spPr>
          <a:xfrm>
            <a:off x="341675" y="1068085"/>
            <a:ext cx="846758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usage can be identified by its energy consumption signatures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Budderfly creates baseline metrics - tracks individual energy signatures &amp; operational variations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Enables visibility into what is happening by</a:t>
            </a:r>
          </a:p>
          <a:p>
            <a:pPr marL="557213" lvl="1" indent="-214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systemwide equipment performance, geography, territory, MUO, location type, etc.</a:t>
            </a:r>
          </a:p>
          <a:p>
            <a:pPr marL="557213" lvl="1" indent="-214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real-time or historical, minute, hour, day, week, month,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59827-ACD4-4196-8ECE-E56EE12948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74" y="2886103"/>
            <a:ext cx="7937495" cy="1483140"/>
          </a:xfrm>
          <a:prstGeom prst="rect">
            <a:avLst/>
          </a:prstGeom>
          <a:ln w="12700">
            <a:solidFill>
              <a:srgbClr val="008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82787-0649-488F-9EAA-3CB65734F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305" y="260702"/>
            <a:ext cx="1283806" cy="99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>
            <a:extLst>
              <a:ext uri="{FF2B5EF4-FFF2-40B4-BE49-F238E27FC236}">
                <a16:creationId xmlns:a16="http://schemas.microsoft.com/office/drawing/2014/main" id="{2B0C1AE6-CF2D-46B9-986D-294C7D40F24F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>
              <a:spcBef>
                <a:spcPts val="60"/>
              </a:spcBef>
            </a:pP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BUDDERFLY MAKES HVAC JUST ANOTHER COMPONENT</a:t>
            </a:r>
            <a:endParaRPr lang="en-US" sz="24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5CA2D-58C4-46AE-8492-C0731FD862C8}"/>
              </a:ext>
            </a:extLst>
          </p:cNvPr>
          <p:cNvSpPr txBox="1"/>
          <p:nvPr/>
        </p:nvSpPr>
        <p:spPr>
          <a:xfrm>
            <a:off x="378682" y="1025173"/>
            <a:ext cx="787848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HVAC OPTIMIZATION –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We offer multiple Solutions for HVAC units not replaced by Budderfly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New motors installed – warrantied (parts &amp; labor) for agreement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Performance additive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Intelligent thermostats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Intelligent integrated board chips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Franchisee only pays for PM administered by Budderfly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Quarterly PM (Preventative Maintenance) includes all materials a cost of $800 per year/unit for all HVAC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Full HVAC Replacement for qualifying locations*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Replaced HVAC Units are covered 100% parts and labor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Never worry about unplanned HVAC expense again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3BDE3A-7130-43A7-932C-1AB387CAA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526" y="1429457"/>
            <a:ext cx="3098930" cy="19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5A278-3456-B346-A07C-F11ABA8ECA25}"/>
              </a:ext>
            </a:extLst>
          </p:cNvPr>
          <p:cNvSpPr/>
          <p:nvPr/>
        </p:nvSpPr>
        <p:spPr bwMode="auto">
          <a:xfrm>
            <a:off x="449058" y="4397616"/>
            <a:ext cx="4824714" cy="28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i="1" dirty="0">
                <a:latin typeface="Calibri" panose="020F0502020204030204" pitchFamily="34" charset="0"/>
                <a:cs typeface="Calibri" panose="020F0502020204030204" pitchFamily="34" charset="0"/>
              </a:rPr>
              <a:t>(*For qualified location based on spend and Engineer Survey)</a:t>
            </a:r>
          </a:p>
        </p:txBody>
      </p:sp>
    </p:spTree>
    <p:extLst>
      <p:ext uri="{BB962C8B-B14F-4D97-AF65-F5344CB8AC3E}">
        <p14:creationId xmlns:p14="http://schemas.microsoft.com/office/powerpoint/2010/main" val="31496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B1FA7C-10F9-8987-54C1-57D07D5BD052}"/>
              </a:ext>
            </a:extLst>
          </p:cNvPr>
          <p:cNvSpPr txBox="1"/>
          <p:nvPr/>
        </p:nvSpPr>
        <p:spPr>
          <a:xfrm>
            <a:off x="209415" y="1051742"/>
            <a:ext cx="7239277" cy="263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95680" indent="-342900">
              <a:lnSpc>
                <a:spcPct val="98000"/>
              </a:lnSpc>
              <a:spcBef>
                <a:spcPts val="600"/>
              </a:spcBef>
              <a:buSzPct val="100000"/>
              <a:buFont typeface="Symbol" panose="05050102010706020507" pitchFamily="18" charset="2"/>
              <a:buChar char=""/>
              <a:tabLst>
                <a:tab pos="1079500" algn="l"/>
                <a:tab pos="1080135" algn="l"/>
              </a:tabLs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Our Commitment to you:</a:t>
            </a:r>
          </a:p>
          <a:p>
            <a:pPr marL="687388" marR="995680" lvl="0" indent="-3429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7063" algn="l"/>
                <a:tab pos="1079500" algn="l"/>
                <a:tab pos="10795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24/7</a:t>
            </a:r>
            <a:r>
              <a:rPr lang="en-US" sz="1400" b="1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4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Support –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We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understand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your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HVAC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equipment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has</a:t>
            </a:r>
            <a:r>
              <a:rPr lang="en-US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no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predictable</a:t>
            </a:r>
            <a:r>
              <a:rPr lang="en-US" sz="1200" spc="-2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timetable.</a:t>
            </a:r>
            <a:r>
              <a:rPr lang="en-US" sz="1200" spc="-33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That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is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why we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have teams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of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experts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standing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by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to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assist.</a:t>
            </a:r>
            <a:endParaRPr lang="en-US" sz="1000" b="1" dirty="0">
              <a:effectLst/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687388" marR="989330" lvl="0" indent="-34290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7063" algn="l"/>
                <a:tab pos="1079500" algn="l"/>
                <a:tab pos="10795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Response* –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Budderfly will endeavor to provide four (4) hour emergency response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times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to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critical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issues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(HVAC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is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not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functional)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</a:p>
          <a:p>
            <a:pPr marL="344488" marR="989330" lvl="0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1000"/>
              <a:tabLst>
                <a:tab pos="627063" algn="l"/>
                <a:tab pos="1079500" algn="l"/>
                <a:tab pos="1079500" algn="l"/>
              </a:tabLst>
            </a:pPr>
            <a:r>
              <a:rPr lang="en-US" sz="1200" spc="-5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	  E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ight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(8)</a:t>
            </a:r>
            <a:r>
              <a:rPr lang="en-US" sz="1200" spc="-1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hour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response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times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to</a:t>
            </a:r>
            <a:r>
              <a:rPr lang="en-US" sz="1200" spc="-34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non-critical issues.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endParaRPr lang="en-US" sz="1200" b="1" dirty="0">
              <a:effectLst/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687388" marR="0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7063" algn="l"/>
                <a:tab pos="1079500" algn="l"/>
                <a:tab pos="10795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Certified</a:t>
            </a:r>
            <a:r>
              <a:rPr lang="en-US" sz="1400" b="1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4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Technicians –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Our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technicians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are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certified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Specialists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or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Masters.</a:t>
            </a:r>
            <a:endParaRPr lang="en-US" sz="1200" b="1" dirty="0">
              <a:effectLst/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  <a:p>
            <a:pPr marL="687388" marR="958215" lvl="0" indent="-342900">
              <a:spcBef>
                <a:spcPts val="6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7063" algn="l"/>
                <a:tab pos="1079500" algn="l"/>
                <a:tab pos="1079500" algn="l"/>
              </a:tabLst>
            </a:pPr>
            <a:r>
              <a:rPr lang="en-US" sz="1400" b="1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Systems Expertise –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At Budderfly, we do not just change belts and filters - we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provide a comprehensive range of services to ensure your unit continues to run efficiently. Including </a:t>
            </a:r>
            <a:r>
              <a:rPr lang="en-US" sz="1200" dirty="0"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cheduled maintenance, emergency repairs, remote diagnostics and analytics,</a:t>
            </a:r>
            <a:r>
              <a:rPr lang="en-US" sz="1200" spc="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are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just</a:t>
            </a:r>
            <a:r>
              <a:rPr lang="en-US" sz="1200" spc="-1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few</a:t>
            </a:r>
            <a:r>
              <a:rPr lang="en-US" sz="1200" spc="-5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of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the</a:t>
            </a:r>
            <a:r>
              <a:rPr lang="en-US" sz="1200" spc="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services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we</a:t>
            </a:r>
            <a:r>
              <a:rPr lang="en-US" sz="1200" spc="-2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Calibri" panose="020F0502020204030204" pitchFamily="34" charset="0"/>
              </a:rPr>
              <a:t>provide.</a:t>
            </a:r>
            <a:endParaRPr lang="en-US" sz="1000" dirty="0">
              <a:effectLst/>
              <a:latin typeface="Calibri" panose="020F0502020204030204" pitchFamily="34" charset="0"/>
              <a:ea typeface="Symbol" panose="05050102010706020507" pitchFamily="18" charset="2"/>
              <a:cs typeface="Calibri" panose="020F050202020403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648BFDB-B475-3B21-8E44-041C3657B120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>
              <a:spcBef>
                <a:spcPts val="60"/>
              </a:spcBef>
            </a:pP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BUDDERFLY MAKES HVAC REPAIR AND SERVICE EASY</a:t>
            </a:r>
            <a:endParaRPr lang="en-US" sz="24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ommercial A/C Repair - Air Conditioning Champions">
            <a:extLst>
              <a:ext uri="{FF2B5EF4-FFF2-40B4-BE49-F238E27FC236}">
                <a16:creationId xmlns:a16="http://schemas.microsoft.com/office/drawing/2014/main" id="{8A0AC546-6738-40F2-9A43-B5BBFFED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81" y="1301516"/>
            <a:ext cx="2724424" cy="23982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2492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>
            <a:extLst>
              <a:ext uri="{FF2B5EF4-FFF2-40B4-BE49-F238E27FC236}">
                <a16:creationId xmlns:a16="http://schemas.microsoft.com/office/drawing/2014/main" id="{2B0C1AE6-CF2D-46B9-986D-294C7D40F24F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">
              <a:spcBef>
                <a:spcPts val="60"/>
              </a:spcBef>
            </a:pP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BUDDERFLY MAKES SOLAR JUST ANOTHER COMPONENT</a:t>
            </a:r>
            <a:endParaRPr lang="en-US" sz="24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E8E0FE2-A246-4517-A4CE-B9A1DE68DA9D}"/>
              </a:ext>
            </a:extLst>
          </p:cNvPr>
          <p:cNvSpPr/>
          <p:nvPr/>
        </p:nvSpPr>
        <p:spPr>
          <a:xfrm>
            <a:off x="0" y="627300"/>
            <a:ext cx="914400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914378">
              <a:defRPr/>
            </a:pPr>
            <a:r>
              <a:rPr lang="en-US" sz="20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On-Site Solar Made Simple For Meineke</a:t>
            </a:r>
            <a:endParaRPr lang="en-US" sz="2000" b="1" i="1" u="sng" dirty="0">
              <a:solidFill>
                <a:srgbClr val="136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5B86A6-6860-45BD-BB0B-CEECBB211C26}"/>
              </a:ext>
            </a:extLst>
          </p:cNvPr>
          <p:cNvGrpSpPr/>
          <p:nvPr/>
        </p:nvGrpSpPr>
        <p:grpSpPr>
          <a:xfrm>
            <a:off x="2979539" y="3264483"/>
            <a:ext cx="3576381" cy="1681769"/>
            <a:chOff x="5468776" y="1905382"/>
            <a:chExt cx="2868774" cy="1332735"/>
          </a:xfrm>
        </p:grpSpPr>
        <p:pic>
          <p:nvPicPr>
            <p:cNvPr id="27" name="Picture 2" descr="BX Array">
              <a:extLst>
                <a:ext uri="{FF2B5EF4-FFF2-40B4-BE49-F238E27FC236}">
                  <a16:creationId xmlns:a16="http://schemas.microsoft.com/office/drawing/2014/main" id="{3E08775F-5DFE-4680-A4C0-419B730AC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776" y="1905382"/>
              <a:ext cx="2507046" cy="13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49548F-C9B3-40DD-8039-A852C7CFDFA1}"/>
                </a:ext>
              </a:extLst>
            </p:cNvPr>
            <p:cNvSpPr txBox="1"/>
            <p:nvPr/>
          </p:nvSpPr>
          <p:spPr>
            <a:xfrm>
              <a:off x="6953250" y="2798459"/>
              <a:ext cx="1384300" cy="157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Ballasted Array Example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485CA2D-58C4-46AE-8492-C0731FD862C8}"/>
              </a:ext>
            </a:extLst>
          </p:cNvPr>
          <p:cNvSpPr txBox="1"/>
          <p:nvPr/>
        </p:nvSpPr>
        <p:spPr>
          <a:xfrm>
            <a:off x="341675" y="1068085"/>
            <a:ext cx="7878481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BUDDERFLY has created the most unique and approach to Solar Energy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upfront capital required by Franchisee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Short duration Term Commitment Period – 10 years vs. 15-20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Additional Savings of 10% off current supply rate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Additional Sign-On Bonus may be applicable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Maintain Any Existing Roof-Warranties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System Easily Removed at End of Lease Agreement</a:t>
            </a:r>
          </a:p>
          <a:p>
            <a:pPr marL="557198" lvl="1" indent="-214307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End of Term Flexibility (walk-away, renew, solar PPA only, buy out at FMV)</a:t>
            </a:r>
          </a:p>
        </p:txBody>
      </p:sp>
    </p:spTree>
    <p:extLst>
      <p:ext uri="{BB962C8B-B14F-4D97-AF65-F5344CB8AC3E}">
        <p14:creationId xmlns:p14="http://schemas.microsoft.com/office/powerpoint/2010/main" val="11969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4953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BUDDERFLY DELIVERS SUSTAINABILITY PR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FD9E6-B537-49F6-BE6D-D535A4225F29}"/>
              </a:ext>
            </a:extLst>
          </p:cNvPr>
          <p:cNvSpPr/>
          <p:nvPr/>
        </p:nvSpPr>
        <p:spPr>
          <a:xfrm>
            <a:off x="10506" y="581851"/>
            <a:ext cx="914400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Significant Sustainable Story for Popeyes at NO COST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A7AA90-74AA-4EEA-BA33-590E43BE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75" y="983841"/>
            <a:ext cx="5153462" cy="37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1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/>
          <p:cNvSpPr/>
          <p:nvPr/>
        </p:nvSpPr>
        <p:spPr>
          <a:xfrm>
            <a:off x="0" y="4040026"/>
            <a:ext cx="91440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1" name="Straight Connector 250"/>
          <p:cNvCxnSpPr>
            <a:cxnSpLocks/>
          </p:cNvCxnSpPr>
          <p:nvPr/>
        </p:nvCxnSpPr>
        <p:spPr>
          <a:xfrm>
            <a:off x="3095833" y="3905247"/>
            <a:ext cx="295233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24B644D-C8FB-D649-A2AC-6E06DDA39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2" y="2477368"/>
            <a:ext cx="7141637" cy="11446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FF9F6-4EEA-9C44-B2F9-BBD620B5C2ED}"/>
              </a:ext>
            </a:extLst>
          </p:cNvPr>
          <p:cNvSpPr/>
          <p:nvPr/>
        </p:nvSpPr>
        <p:spPr bwMode="auto">
          <a:xfrm>
            <a:off x="7467600" y="4705350"/>
            <a:ext cx="1600200" cy="4381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8CA46-07F1-4AAD-86EB-02001EDB3C77}"/>
              </a:ext>
            </a:extLst>
          </p:cNvPr>
          <p:cNvSpPr txBox="1"/>
          <p:nvPr/>
        </p:nvSpPr>
        <p:spPr>
          <a:xfrm>
            <a:off x="1235242" y="1181326"/>
            <a:ext cx="6673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Mike.Leatherwood@Budderfly.com</a:t>
            </a:r>
          </a:p>
          <a:p>
            <a:pPr algn="ctr"/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(786) 442-5065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E522C-2FEE-4D1A-96C8-5B10E51C4376}"/>
              </a:ext>
            </a:extLst>
          </p:cNvPr>
          <p:cNvSpPr txBox="1"/>
          <p:nvPr/>
        </p:nvSpPr>
        <p:spPr>
          <a:xfrm>
            <a:off x="1235242" y="227219"/>
            <a:ext cx="66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876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2">
            <a:extLst>
              <a:ext uri="{FF2B5EF4-FFF2-40B4-BE49-F238E27FC236}">
                <a16:creationId xmlns:a16="http://schemas.microsoft.com/office/drawing/2014/main" id="{F89E27C5-1C9F-48D5-86DE-6CDD8EFFC1CD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1" cy="4953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BUDDERFLY:  ZERO INVESTMENT ENERGY SAVINGS AND CONTROL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25921CE-B541-41D4-8D8B-927B96F1BA53}"/>
              </a:ext>
            </a:extLst>
          </p:cNvPr>
          <p:cNvSpPr txBox="1">
            <a:spLocks/>
          </p:cNvSpPr>
          <p:nvPr/>
        </p:nvSpPr>
        <p:spPr>
          <a:xfrm>
            <a:off x="524311" y="841200"/>
            <a:ext cx="8480897" cy="3910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kern="1200">
                <a:solidFill>
                  <a:schemeClr val="tx1"/>
                </a:solidFill>
                <a:latin typeface="ZippyYumThn" panose="02000503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ZippyYumThn" panose="02000503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ZippyYumThn" panose="02000503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ZippyYumThn" panose="02000503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Brooklyn Samuels No5 Thin" panose="0200050304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Innovative energy management program</a:t>
            </a:r>
          </a:p>
          <a:p>
            <a:pPr marL="1090613" lvl="1" indent="-4572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Saves energy and expense for the Franchisee</a:t>
            </a:r>
          </a:p>
          <a:p>
            <a:pPr marL="1090613" lvl="1" indent="-4572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Does the work for Meineke owners</a:t>
            </a:r>
          </a:p>
          <a:p>
            <a:pPr marL="1090613" lvl="1" indent="-4572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Provides equipment throughout with 10-year parts and labor warranty</a:t>
            </a:r>
          </a:p>
          <a:p>
            <a:pPr marL="1090613" lvl="1" indent="-4572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Monitors key operational equipment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Budderfly invests in your Meineke to achieve energy savings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ZERO Capex required from the Franchisee or Brand </a:t>
            </a:r>
          </a:p>
          <a:p>
            <a:pPr marL="1090613" lvl="1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Effortless for both as well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All costs paid from energy waste elimination</a:t>
            </a:r>
          </a:p>
        </p:txBody>
      </p:sp>
    </p:spTree>
    <p:extLst>
      <p:ext uri="{BB962C8B-B14F-4D97-AF65-F5344CB8AC3E}">
        <p14:creationId xmlns:p14="http://schemas.microsoft.com/office/powerpoint/2010/main" val="17753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2">
            <a:extLst>
              <a:ext uri="{FF2B5EF4-FFF2-40B4-BE49-F238E27FC236}">
                <a16:creationId xmlns:a16="http://schemas.microsoft.com/office/drawing/2014/main" id="{F89E27C5-1C9F-48D5-86DE-6CDD8EFFC1CD}"/>
              </a:ext>
            </a:extLst>
          </p:cNvPr>
          <p:cNvSpPr txBox="1">
            <a:spLocks/>
          </p:cNvSpPr>
          <p:nvPr/>
        </p:nvSpPr>
        <p:spPr>
          <a:xfrm>
            <a:off x="0" y="-2268"/>
            <a:ext cx="9144001" cy="4953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BUDDERFLY:  PROVEN AND TESTED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A080B-4069-41A2-BA78-FCE008D068AF}"/>
              </a:ext>
            </a:extLst>
          </p:cNvPr>
          <p:cNvSpPr/>
          <p:nvPr/>
        </p:nvSpPr>
        <p:spPr>
          <a:xfrm>
            <a:off x="0" y="4145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8940"/>
                </a:solidFill>
              </a:rPr>
              <a:t>OVER 3,000 LOCATIONS INSTALLED in 49 STATES ACROSS US AND CANADA</a:t>
            </a:r>
            <a:endParaRPr lang="en-US" sz="2400" b="1" dirty="0">
              <a:solidFill>
                <a:srgbClr val="028940"/>
              </a:solidFill>
            </a:endParaRPr>
          </a:p>
        </p:txBody>
      </p:sp>
      <p:pic>
        <p:nvPicPr>
          <p:cNvPr id="7" name="Picture 4" descr="Wendy's (@Wendys) / Twitter">
            <a:extLst>
              <a:ext uri="{FF2B5EF4-FFF2-40B4-BE49-F238E27FC236}">
                <a16:creationId xmlns:a16="http://schemas.microsoft.com/office/drawing/2014/main" id="{5B5402F1-BD5E-4364-82B6-8DBDB405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128" y="3189637"/>
            <a:ext cx="721078" cy="7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F87A09-CA44-4AE2-BD83-55EAD75F4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8" t="12254" r="15562" b="14426"/>
          <a:stretch/>
        </p:blipFill>
        <p:spPr bwMode="auto">
          <a:xfrm>
            <a:off x="496207" y="3939562"/>
            <a:ext cx="719081" cy="7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aco Bell - Wikipedia">
            <a:extLst>
              <a:ext uri="{FF2B5EF4-FFF2-40B4-BE49-F238E27FC236}">
                <a16:creationId xmlns:a16="http://schemas.microsoft.com/office/drawing/2014/main" id="{1C621BBC-F470-4FEF-9B75-4329FDD70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37" y="2191010"/>
            <a:ext cx="421835" cy="6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87F41-1678-4AA0-B66B-98483558F5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465" y="2108613"/>
            <a:ext cx="725666" cy="812697"/>
          </a:xfrm>
          <a:prstGeom prst="rect">
            <a:avLst/>
          </a:prstGeom>
        </p:spPr>
      </p:pic>
      <p:pic>
        <p:nvPicPr>
          <p:cNvPr id="12" name="Picture 2" descr="YMCA Of Greater Indianapolis | Strengthening Community">
            <a:extLst>
              <a:ext uri="{FF2B5EF4-FFF2-40B4-BE49-F238E27FC236}">
                <a16:creationId xmlns:a16="http://schemas.microsoft.com/office/drawing/2014/main" id="{610DFC40-4B5A-4AE6-B95E-6F4E3C02D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7" r="20182"/>
          <a:stretch/>
        </p:blipFill>
        <p:spPr bwMode="auto">
          <a:xfrm>
            <a:off x="7488874" y="3339863"/>
            <a:ext cx="799378" cy="7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eet Olympia Sports | Olympia Sports">
            <a:extLst>
              <a:ext uri="{FF2B5EF4-FFF2-40B4-BE49-F238E27FC236}">
                <a16:creationId xmlns:a16="http://schemas.microsoft.com/office/drawing/2014/main" id="{C84FE1F5-DB79-45E3-A4EE-49D578DD1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9" r="4397"/>
          <a:stretch/>
        </p:blipFill>
        <p:spPr bwMode="auto">
          <a:xfrm>
            <a:off x="1658018" y="4091998"/>
            <a:ext cx="1608630" cy="55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idas (automotive service) - Wikipedia">
            <a:extLst>
              <a:ext uri="{FF2B5EF4-FFF2-40B4-BE49-F238E27FC236}">
                <a16:creationId xmlns:a16="http://schemas.microsoft.com/office/drawing/2014/main" id="{C65C45D8-B768-402C-A734-696F97AB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72" y="3253207"/>
            <a:ext cx="941479" cy="5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unkin Donuts logo and symbol, meaning, history, PNG">
            <a:extLst>
              <a:ext uri="{FF2B5EF4-FFF2-40B4-BE49-F238E27FC236}">
                <a16:creationId xmlns:a16="http://schemas.microsoft.com/office/drawing/2014/main" id="{CC227F08-358D-4538-9FF3-61A1B0076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988" y="1136508"/>
            <a:ext cx="981910" cy="7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After 20 Years of Frowns, IHOP's Logo Gets Happy | WIRED">
            <a:extLst>
              <a:ext uri="{FF2B5EF4-FFF2-40B4-BE49-F238E27FC236}">
                <a16:creationId xmlns:a16="http://schemas.microsoft.com/office/drawing/2014/main" id="{CD9F4955-4BD9-45EE-8065-69608684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296" y="2175872"/>
            <a:ext cx="886654" cy="6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ject 5">
            <a:extLst>
              <a:ext uri="{FF2B5EF4-FFF2-40B4-BE49-F238E27FC236}">
                <a16:creationId xmlns:a16="http://schemas.microsoft.com/office/drawing/2014/main" id="{A9056517-2BDA-4EF4-A03E-BED1558C3F6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12102" y="3330670"/>
            <a:ext cx="779036" cy="597605"/>
          </a:xfrm>
          <a:prstGeom prst="rect">
            <a:avLst/>
          </a:prstGeom>
        </p:spPr>
      </p:pic>
      <p:pic>
        <p:nvPicPr>
          <p:cNvPr id="19" name="object 8">
            <a:extLst>
              <a:ext uri="{FF2B5EF4-FFF2-40B4-BE49-F238E27FC236}">
                <a16:creationId xmlns:a16="http://schemas.microsoft.com/office/drawing/2014/main" id="{6E77C2C8-D7A4-4106-B215-27CF523A0991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61" y="3429352"/>
            <a:ext cx="941478" cy="482958"/>
          </a:xfrm>
          <a:prstGeom prst="rect">
            <a:avLst/>
          </a:prstGeom>
        </p:spPr>
      </p:pic>
      <p:pic>
        <p:nvPicPr>
          <p:cNvPr id="20" name="Picture 4" descr="Union University withdraws from CCCU | Baptist Press">
            <a:extLst>
              <a:ext uri="{FF2B5EF4-FFF2-40B4-BE49-F238E27FC236}">
                <a16:creationId xmlns:a16="http://schemas.microsoft.com/office/drawing/2014/main" id="{6DBD0C7E-9826-435D-8F73-3CB47CB1D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5219" y="4183940"/>
            <a:ext cx="1241525" cy="3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reschool and Kids New Years Resolutions">
            <a:extLst>
              <a:ext uri="{FF2B5EF4-FFF2-40B4-BE49-F238E27FC236}">
                <a16:creationId xmlns:a16="http://schemas.microsoft.com/office/drawing/2014/main" id="{B83A2475-84CC-4496-9187-A7385181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506" y="4046158"/>
            <a:ext cx="1297766" cy="5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CC4C2-6382-4619-A255-1B31761CFB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78127" y="3310780"/>
            <a:ext cx="664650" cy="7509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DF6360-25C2-49B6-894F-43DB675B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540" y="1148916"/>
            <a:ext cx="706255" cy="7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FC logo and symbol, meaning, history, PNG">
            <a:extLst>
              <a:ext uri="{FF2B5EF4-FFF2-40B4-BE49-F238E27FC236}">
                <a16:creationId xmlns:a16="http://schemas.microsoft.com/office/drawing/2014/main" id="{EE66F449-7F4F-4E48-913A-8FF76A3E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30" y="1205444"/>
            <a:ext cx="664650" cy="5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skin Robbins Logo, history, meaning, symbol, PNG">
            <a:extLst>
              <a:ext uri="{FF2B5EF4-FFF2-40B4-BE49-F238E27FC236}">
                <a16:creationId xmlns:a16="http://schemas.microsoft.com/office/drawing/2014/main" id="{BBE28C02-932C-4B90-AFC1-D0368CC05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9" r="22857"/>
          <a:stretch/>
        </p:blipFill>
        <p:spPr bwMode="auto">
          <a:xfrm>
            <a:off x="4139058" y="3363711"/>
            <a:ext cx="535197" cy="5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0BFBD1-5D07-4EB9-A4D7-29E567949D6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0205" y="963881"/>
            <a:ext cx="3989659" cy="1986756"/>
          </a:xfrm>
          <a:prstGeom prst="rect">
            <a:avLst/>
          </a:prstGeom>
        </p:spPr>
      </p:pic>
      <p:pic>
        <p:nvPicPr>
          <p:cNvPr id="4" name="Picture 2" descr="Jack in the Box - 837 North Market St, Wilmington, DE 19801 -  TrumpetRatings.com">
            <a:extLst>
              <a:ext uri="{FF2B5EF4-FFF2-40B4-BE49-F238E27FC236}">
                <a16:creationId xmlns:a16="http://schemas.microsoft.com/office/drawing/2014/main" id="{AE59DA1C-F975-5E1E-F692-3E176576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174" y="1160728"/>
            <a:ext cx="758989" cy="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BAAFE46-8648-9EE9-D3DE-7DAAE2CF9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53" y="2115287"/>
            <a:ext cx="940830" cy="7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70C2C1-60B3-CD36-3A2C-B96E95085926}"/>
              </a:ext>
            </a:extLst>
          </p:cNvPr>
          <p:cNvSpPr/>
          <p:nvPr/>
        </p:nvSpPr>
        <p:spPr bwMode="auto">
          <a:xfrm>
            <a:off x="3476861" y="1076706"/>
            <a:ext cx="1041747" cy="1922801"/>
          </a:xfrm>
          <a:prstGeom prst="rect">
            <a:avLst/>
          </a:prstGeom>
          <a:noFill/>
          <a:ln w="19050">
            <a:solidFill>
              <a:srgbClr val="02894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85973-4937-D6BE-0813-717CCFA1B3FC}"/>
              </a:ext>
            </a:extLst>
          </p:cNvPr>
          <p:cNvSpPr txBox="1"/>
          <p:nvPr/>
        </p:nvSpPr>
        <p:spPr>
          <a:xfrm>
            <a:off x="3476861" y="714368"/>
            <a:ext cx="10550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Newest Franchisees </a:t>
            </a:r>
          </a:p>
        </p:txBody>
      </p:sp>
      <p:pic>
        <p:nvPicPr>
          <p:cNvPr id="28" name="Picture 6" descr="Speedy Delivery Llc Careers And Employment | SEMA Data Co-op">
            <a:extLst>
              <a:ext uri="{FF2B5EF4-FFF2-40B4-BE49-F238E27FC236}">
                <a16:creationId xmlns:a16="http://schemas.microsoft.com/office/drawing/2014/main" id="{982C9A65-061F-6C81-7227-A18BDEF4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00" y="4130633"/>
            <a:ext cx="1398627" cy="4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449F196-FE24-F242-9309-1B56C8E427D4}"/>
              </a:ext>
            </a:extLst>
          </p:cNvPr>
          <p:cNvGrpSpPr/>
          <p:nvPr/>
        </p:nvGrpSpPr>
        <p:grpSpPr>
          <a:xfrm>
            <a:off x="4085957" y="2348356"/>
            <a:ext cx="874935" cy="35387"/>
            <a:chOff x="5775554" y="3550610"/>
            <a:chExt cx="1211580" cy="10365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679857-6AC2-874E-B5F4-8388E13E8E5E}"/>
                </a:ext>
              </a:extLst>
            </p:cNvPr>
            <p:cNvSpPr/>
            <p:nvPr/>
          </p:nvSpPr>
          <p:spPr bwMode="auto">
            <a:xfrm rot="10800000">
              <a:off x="5775554" y="3550610"/>
              <a:ext cx="223343" cy="103652"/>
            </a:xfrm>
            <a:prstGeom prst="rect">
              <a:avLst/>
            </a:prstGeom>
            <a:solidFill>
              <a:schemeClr val="accent1"/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A24C7B-16BB-B24E-9275-C84E7CA5D25F}"/>
                </a:ext>
              </a:extLst>
            </p:cNvPr>
            <p:cNvSpPr/>
            <p:nvPr/>
          </p:nvSpPr>
          <p:spPr bwMode="auto">
            <a:xfrm rot="10800000">
              <a:off x="5973201" y="3550610"/>
              <a:ext cx="223343" cy="103652"/>
            </a:xfrm>
            <a:prstGeom prst="rect">
              <a:avLst/>
            </a:prstGeom>
            <a:solidFill>
              <a:schemeClr val="accent2"/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3A2360-B7C6-5846-AF06-4281463C30F4}"/>
                </a:ext>
              </a:extLst>
            </p:cNvPr>
            <p:cNvSpPr/>
            <p:nvPr/>
          </p:nvSpPr>
          <p:spPr bwMode="auto">
            <a:xfrm rot="10800000">
              <a:off x="6170848" y="3550610"/>
              <a:ext cx="223343" cy="103652"/>
            </a:xfrm>
            <a:prstGeom prst="rect">
              <a:avLst/>
            </a:prstGeom>
            <a:solidFill>
              <a:schemeClr val="accent3"/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700277-AE5E-4F49-AC25-33B3C94A02C9}"/>
                </a:ext>
              </a:extLst>
            </p:cNvPr>
            <p:cNvSpPr/>
            <p:nvPr/>
          </p:nvSpPr>
          <p:spPr bwMode="auto">
            <a:xfrm rot="10800000">
              <a:off x="6368495" y="3550610"/>
              <a:ext cx="223343" cy="103652"/>
            </a:xfrm>
            <a:prstGeom prst="rect">
              <a:avLst/>
            </a:prstGeom>
            <a:solidFill>
              <a:schemeClr val="accent4"/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AE55FB-EA29-3142-85D4-EBE3EA88F34F}"/>
                </a:ext>
              </a:extLst>
            </p:cNvPr>
            <p:cNvSpPr/>
            <p:nvPr/>
          </p:nvSpPr>
          <p:spPr bwMode="auto">
            <a:xfrm rot="10800000">
              <a:off x="6566142" y="3550610"/>
              <a:ext cx="223343" cy="103652"/>
            </a:xfrm>
            <a:prstGeom prst="rect">
              <a:avLst/>
            </a:prstGeom>
            <a:solidFill>
              <a:schemeClr val="accent5"/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ED642-9E31-E74C-B026-6608A8C8CBDD}"/>
                </a:ext>
              </a:extLst>
            </p:cNvPr>
            <p:cNvSpPr/>
            <p:nvPr/>
          </p:nvSpPr>
          <p:spPr bwMode="auto">
            <a:xfrm rot="10800000">
              <a:off x="6763791" y="3550610"/>
              <a:ext cx="223343" cy="103652"/>
            </a:xfrm>
            <a:prstGeom prst="rect">
              <a:avLst/>
            </a:prstGeom>
            <a:solidFill>
              <a:schemeClr val="accent6"/>
            </a:solidFill>
            <a:ln w="317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B2022B4-1FB4-463E-82DD-FFF9325F47AD}"/>
              </a:ext>
            </a:extLst>
          </p:cNvPr>
          <p:cNvGrpSpPr/>
          <p:nvPr/>
        </p:nvGrpSpPr>
        <p:grpSpPr>
          <a:xfrm>
            <a:off x="3157739" y="973060"/>
            <a:ext cx="2437363" cy="2581383"/>
            <a:chOff x="3157739" y="910025"/>
            <a:chExt cx="2437363" cy="258138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94F515-FE45-794D-A605-D7D0002FAC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7739" y="910025"/>
              <a:ext cx="2437363" cy="2581383"/>
              <a:chOff x="1986740" y="2343151"/>
              <a:chExt cx="3665069" cy="3960814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1D07D8D-3D33-DF48-ACAE-B6DE2ED2C325}"/>
                  </a:ext>
                </a:extLst>
              </p:cNvPr>
              <p:cNvSpPr/>
              <p:nvPr/>
            </p:nvSpPr>
            <p:spPr bwMode="auto">
              <a:xfrm flipH="1">
                <a:off x="1986740" y="2343151"/>
                <a:ext cx="1765609" cy="1895395"/>
              </a:xfrm>
              <a:custGeom>
                <a:avLst/>
                <a:gdLst>
                  <a:gd name="connsiteX0" fmla="*/ 1765609 w 1765609"/>
                  <a:gd name="connsiteY0" fmla="*/ 0 h 1895395"/>
                  <a:gd name="connsiteX1" fmla="*/ 841762 w 1765609"/>
                  <a:gd name="connsiteY1" fmla="*/ 0 h 1895395"/>
                  <a:gd name="connsiteX2" fmla="*/ 475750 w 1765609"/>
                  <a:gd name="connsiteY2" fmla="*/ 0 h 1895395"/>
                  <a:gd name="connsiteX3" fmla="*/ 448097 w 1765609"/>
                  <a:gd name="connsiteY3" fmla="*/ 0 h 1895395"/>
                  <a:gd name="connsiteX4" fmla="*/ 0 w 1765609"/>
                  <a:gd name="connsiteY4" fmla="*/ 448097 h 1895395"/>
                  <a:gd name="connsiteX5" fmla="*/ 0 w 1765609"/>
                  <a:gd name="connsiteY5" fmla="*/ 523795 h 1895395"/>
                  <a:gd name="connsiteX6" fmla="*/ 0 w 1765609"/>
                  <a:gd name="connsiteY6" fmla="*/ 923503 h 1895395"/>
                  <a:gd name="connsiteX7" fmla="*/ 0 w 1765609"/>
                  <a:gd name="connsiteY7" fmla="*/ 1895395 h 1895395"/>
                  <a:gd name="connsiteX8" fmla="*/ 923847 w 1765609"/>
                  <a:gd name="connsiteY8" fmla="*/ 1895395 h 1895395"/>
                  <a:gd name="connsiteX9" fmla="*/ 1289859 w 1765609"/>
                  <a:gd name="connsiteY9" fmla="*/ 1895395 h 1895395"/>
                  <a:gd name="connsiteX10" fmla="*/ 1317512 w 1765609"/>
                  <a:gd name="connsiteY10" fmla="*/ 1895395 h 1895395"/>
                  <a:gd name="connsiteX11" fmla="*/ 1765609 w 1765609"/>
                  <a:gd name="connsiteY11" fmla="*/ 1447298 h 1895395"/>
                  <a:gd name="connsiteX12" fmla="*/ 1765609 w 1765609"/>
                  <a:gd name="connsiteY12" fmla="*/ 1371600 h 1895395"/>
                  <a:gd name="connsiteX13" fmla="*/ 1765609 w 1765609"/>
                  <a:gd name="connsiteY13" fmla="*/ 971892 h 18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5609" h="1895395">
                    <a:moveTo>
                      <a:pt x="1765609" y="0"/>
                    </a:moveTo>
                    <a:lnTo>
                      <a:pt x="841762" y="0"/>
                    </a:lnTo>
                    <a:lnTo>
                      <a:pt x="475750" y="0"/>
                    </a:lnTo>
                    <a:lnTo>
                      <a:pt x="448097" y="0"/>
                    </a:lnTo>
                    <a:cubicBezTo>
                      <a:pt x="200620" y="0"/>
                      <a:pt x="0" y="200620"/>
                      <a:pt x="0" y="448097"/>
                    </a:cubicBezTo>
                    <a:lnTo>
                      <a:pt x="0" y="523795"/>
                    </a:lnTo>
                    <a:lnTo>
                      <a:pt x="0" y="923503"/>
                    </a:lnTo>
                    <a:lnTo>
                      <a:pt x="0" y="1895395"/>
                    </a:lnTo>
                    <a:lnTo>
                      <a:pt x="923847" y="1895395"/>
                    </a:lnTo>
                    <a:lnTo>
                      <a:pt x="1289859" y="1895395"/>
                    </a:lnTo>
                    <a:lnTo>
                      <a:pt x="1317512" y="1895395"/>
                    </a:lnTo>
                    <a:cubicBezTo>
                      <a:pt x="1564989" y="1895395"/>
                      <a:pt x="1765609" y="1694775"/>
                      <a:pt x="1765609" y="1447298"/>
                    </a:cubicBezTo>
                    <a:lnTo>
                      <a:pt x="1765609" y="1371600"/>
                    </a:lnTo>
                    <a:lnTo>
                      <a:pt x="1765609" y="9718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66766C9-7B39-FD4B-BD2D-63DE136C5CF3}"/>
                  </a:ext>
                </a:extLst>
              </p:cNvPr>
              <p:cNvSpPr/>
              <p:nvPr/>
            </p:nvSpPr>
            <p:spPr bwMode="auto">
              <a:xfrm>
                <a:off x="3886200" y="2343151"/>
                <a:ext cx="1765609" cy="1895395"/>
              </a:xfrm>
              <a:custGeom>
                <a:avLst/>
                <a:gdLst>
                  <a:gd name="connsiteX0" fmla="*/ 1765609 w 1765609"/>
                  <a:gd name="connsiteY0" fmla="*/ 0 h 1895395"/>
                  <a:gd name="connsiteX1" fmla="*/ 841762 w 1765609"/>
                  <a:gd name="connsiteY1" fmla="*/ 0 h 1895395"/>
                  <a:gd name="connsiteX2" fmla="*/ 475750 w 1765609"/>
                  <a:gd name="connsiteY2" fmla="*/ 0 h 1895395"/>
                  <a:gd name="connsiteX3" fmla="*/ 448097 w 1765609"/>
                  <a:gd name="connsiteY3" fmla="*/ 0 h 1895395"/>
                  <a:gd name="connsiteX4" fmla="*/ 0 w 1765609"/>
                  <a:gd name="connsiteY4" fmla="*/ 448097 h 1895395"/>
                  <a:gd name="connsiteX5" fmla="*/ 0 w 1765609"/>
                  <a:gd name="connsiteY5" fmla="*/ 523795 h 1895395"/>
                  <a:gd name="connsiteX6" fmla="*/ 0 w 1765609"/>
                  <a:gd name="connsiteY6" fmla="*/ 923503 h 1895395"/>
                  <a:gd name="connsiteX7" fmla="*/ 0 w 1765609"/>
                  <a:gd name="connsiteY7" fmla="*/ 1895395 h 1895395"/>
                  <a:gd name="connsiteX8" fmla="*/ 923847 w 1765609"/>
                  <a:gd name="connsiteY8" fmla="*/ 1895395 h 1895395"/>
                  <a:gd name="connsiteX9" fmla="*/ 1289859 w 1765609"/>
                  <a:gd name="connsiteY9" fmla="*/ 1895395 h 1895395"/>
                  <a:gd name="connsiteX10" fmla="*/ 1317512 w 1765609"/>
                  <a:gd name="connsiteY10" fmla="*/ 1895395 h 1895395"/>
                  <a:gd name="connsiteX11" fmla="*/ 1765609 w 1765609"/>
                  <a:gd name="connsiteY11" fmla="*/ 1447298 h 1895395"/>
                  <a:gd name="connsiteX12" fmla="*/ 1765609 w 1765609"/>
                  <a:gd name="connsiteY12" fmla="*/ 1371600 h 1895395"/>
                  <a:gd name="connsiteX13" fmla="*/ 1765609 w 1765609"/>
                  <a:gd name="connsiteY13" fmla="*/ 971892 h 189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5609" h="1895395">
                    <a:moveTo>
                      <a:pt x="1765609" y="0"/>
                    </a:moveTo>
                    <a:lnTo>
                      <a:pt x="841762" y="0"/>
                    </a:lnTo>
                    <a:lnTo>
                      <a:pt x="475750" y="0"/>
                    </a:lnTo>
                    <a:lnTo>
                      <a:pt x="448097" y="0"/>
                    </a:lnTo>
                    <a:cubicBezTo>
                      <a:pt x="200620" y="0"/>
                      <a:pt x="0" y="200620"/>
                      <a:pt x="0" y="448097"/>
                    </a:cubicBezTo>
                    <a:lnTo>
                      <a:pt x="0" y="523795"/>
                    </a:lnTo>
                    <a:lnTo>
                      <a:pt x="0" y="923503"/>
                    </a:lnTo>
                    <a:lnTo>
                      <a:pt x="0" y="1895395"/>
                    </a:lnTo>
                    <a:lnTo>
                      <a:pt x="923847" y="1895395"/>
                    </a:lnTo>
                    <a:lnTo>
                      <a:pt x="1289859" y="1895395"/>
                    </a:lnTo>
                    <a:lnTo>
                      <a:pt x="1317512" y="1895395"/>
                    </a:lnTo>
                    <a:cubicBezTo>
                      <a:pt x="1564989" y="1895395"/>
                      <a:pt x="1765609" y="1694775"/>
                      <a:pt x="1765609" y="1447298"/>
                    </a:cubicBezTo>
                    <a:lnTo>
                      <a:pt x="1765609" y="1371600"/>
                    </a:lnTo>
                    <a:lnTo>
                      <a:pt x="1765609" y="97189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  <a:lumOff val="1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EDB35C2-71CD-0E4A-AB7A-889255D9C8E0}"/>
                  </a:ext>
                </a:extLst>
              </p:cNvPr>
              <p:cNvGrpSpPr/>
              <p:nvPr/>
            </p:nvGrpSpPr>
            <p:grpSpPr>
              <a:xfrm rot="10800000">
                <a:off x="1986740" y="4408570"/>
                <a:ext cx="3665069" cy="1895395"/>
                <a:chOff x="1986740" y="4987266"/>
                <a:chExt cx="3665069" cy="1895395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9A63B8C9-A793-0E4E-B032-DA9F0E6E90D5}"/>
                    </a:ext>
                  </a:extLst>
                </p:cNvPr>
                <p:cNvSpPr/>
                <p:nvPr/>
              </p:nvSpPr>
              <p:spPr bwMode="auto">
                <a:xfrm flipH="1">
                  <a:off x="1986740" y="4987266"/>
                  <a:ext cx="1765609" cy="1895395"/>
                </a:xfrm>
                <a:custGeom>
                  <a:avLst/>
                  <a:gdLst>
                    <a:gd name="connsiteX0" fmla="*/ 1765609 w 1765609"/>
                    <a:gd name="connsiteY0" fmla="*/ 0 h 1895395"/>
                    <a:gd name="connsiteX1" fmla="*/ 841762 w 1765609"/>
                    <a:gd name="connsiteY1" fmla="*/ 0 h 1895395"/>
                    <a:gd name="connsiteX2" fmla="*/ 475750 w 1765609"/>
                    <a:gd name="connsiteY2" fmla="*/ 0 h 1895395"/>
                    <a:gd name="connsiteX3" fmla="*/ 448097 w 1765609"/>
                    <a:gd name="connsiteY3" fmla="*/ 0 h 1895395"/>
                    <a:gd name="connsiteX4" fmla="*/ 0 w 1765609"/>
                    <a:gd name="connsiteY4" fmla="*/ 448097 h 1895395"/>
                    <a:gd name="connsiteX5" fmla="*/ 0 w 1765609"/>
                    <a:gd name="connsiteY5" fmla="*/ 523795 h 1895395"/>
                    <a:gd name="connsiteX6" fmla="*/ 0 w 1765609"/>
                    <a:gd name="connsiteY6" fmla="*/ 923503 h 1895395"/>
                    <a:gd name="connsiteX7" fmla="*/ 0 w 1765609"/>
                    <a:gd name="connsiteY7" fmla="*/ 1895395 h 1895395"/>
                    <a:gd name="connsiteX8" fmla="*/ 923847 w 1765609"/>
                    <a:gd name="connsiteY8" fmla="*/ 1895395 h 1895395"/>
                    <a:gd name="connsiteX9" fmla="*/ 1289859 w 1765609"/>
                    <a:gd name="connsiteY9" fmla="*/ 1895395 h 1895395"/>
                    <a:gd name="connsiteX10" fmla="*/ 1317512 w 1765609"/>
                    <a:gd name="connsiteY10" fmla="*/ 1895395 h 1895395"/>
                    <a:gd name="connsiteX11" fmla="*/ 1765609 w 1765609"/>
                    <a:gd name="connsiteY11" fmla="*/ 1447298 h 1895395"/>
                    <a:gd name="connsiteX12" fmla="*/ 1765609 w 1765609"/>
                    <a:gd name="connsiteY12" fmla="*/ 1371600 h 1895395"/>
                    <a:gd name="connsiteX13" fmla="*/ 1765609 w 1765609"/>
                    <a:gd name="connsiteY13" fmla="*/ 971892 h 189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5609" h="1895395">
                      <a:moveTo>
                        <a:pt x="1765609" y="0"/>
                      </a:moveTo>
                      <a:lnTo>
                        <a:pt x="841762" y="0"/>
                      </a:lnTo>
                      <a:lnTo>
                        <a:pt x="475750" y="0"/>
                      </a:lnTo>
                      <a:lnTo>
                        <a:pt x="448097" y="0"/>
                      </a:lnTo>
                      <a:cubicBezTo>
                        <a:pt x="200620" y="0"/>
                        <a:pt x="0" y="200620"/>
                        <a:pt x="0" y="448097"/>
                      </a:cubicBezTo>
                      <a:lnTo>
                        <a:pt x="0" y="523795"/>
                      </a:lnTo>
                      <a:lnTo>
                        <a:pt x="0" y="923503"/>
                      </a:lnTo>
                      <a:lnTo>
                        <a:pt x="0" y="1895395"/>
                      </a:lnTo>
                      <a:lnTo>
                        <a:pt x="923847" y="1895395"/>
                      </a:lnTo>
                      <a:lnTo>
                        <a:pt x="1289859" y="1895395"/>
                      </a:lnTo>
                      <a:lnTo>
                        <a:pt x="1317512" y="1895395"/>
                      </a:lnTo>
                      <a:cubicBezTo>
                        <a:pt x="1564989" y="1895395"/>
                        <a:pt x="1765609" y="1694775"/>
                        <a:pt x="1765609" y="1447298"/>
                      </a:cubicBezTo>
                      <a:lnTo>
                        <a:pt x="1765609" y="1371600"/>
                      </a:lnTo>
                      <a:lnTo>
                        <a:pt x="1765609" y="9718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75DC45BF-3342-B24A-B38E-C761C650CF35}"/>
                    </a:ext>
                  </a:extLst>
                </p:cNvPr>
                <p:cNvSpPr/>
                <p:nvPr/>
              </p:nvSpPr>
              <p:spPr bwMode="auto">
                <a:xfrm>
                  <a:off x="3886200" y="4987266"/>
                  <a:ext cx="1765609" cy="1895395"/>
                </a:xfrm>
                <a:custGeom>
                  <a:avLst/>
                  <a:gdLst>
                    <a:gd name="connsiteX0" fmla="*/ 1765609 w 1765609"/>
                    <a:gd name="connsiteY0" fmla="*/ 0 h 1895395"/>
                    <a:gd name="connsiteX1" fmla="*/ 841762 w 1765609"/>
                    <a:gd name="connsiteY1" fmla="*/ 0 h 1895395"/>
                    <a:gd name="connsiteX2" fmla="*/ 475750 w 1765609"/>
                    <a:gd name="connsiteY2" fmla="*/ 0 h 1895395"/>
                    <a:gd name="connsiteX3" fmla="*/ 448097 w 1765609"/>
                    <a:gd name="connsiteY3" fmla="*/ 0 h 1895395"/>
                    <a:gd name="connsiteX4" fmla="*/ 0 w 1765609"/>
                    <a:gd name="connsiteY4" fmla="*/ 448097 h 1895395"/>
                    <a:gd name="connsiteX5" fmla="*/ 0 w 1765609"/>
                    <a:gd name="connsiteY5" fmla="*/ 523795 h 1895395"/>
                    <a:gd name="connsiteX6" fmla="*/ 0 w 1765609"/>
                    <a:gd name="connsiteY6" fmla="*/ 923503 h 1895395"/>
                    <a:gd name="connsiteX7" fmla="*/ 0 w 1765609"/>
                    <a:gd name="connsiteY7" fmla="*/ 1895395 h 1895395"/>
                    <a:gd name="connsiteX8" fmla="*/ 923847 w 1765609"/>
                    <a:gd name="connsiteY8" fmla="*/ 1895395 h 1895395"/>
                    <a:gd name="connsiteX9" fmla="*/ 1289859 w 1765609"/>
                    <a:gd name="connsiteY9" fmla="*/ 1895395 h 1895395"/>
                    <a:gd name="connsiteX10" fmla="*/ 1317512 w 1765609"/>
                    <a:gd name="connsiteY10" fmla="*/ 1895395 h 1895395"/>
                    <a:gd name="connsiteX11" fmla="*/ 1765609 w 1765609"/>
                    <a:gd name="connsiteY11" fmla="*/ 1447298 h 1895395"/>
                    <a:gd name="connsiteX12" fmla="*/ 1765609 w 1765609"/>
                    <a:gd name="connsiteY12" fmla="*/ 1371600 h 1895395"/>
                    <a:gd name="connsiteX13" fmla="*/ 1765609 w 1765609"/>
                    <a:gd name="connsiteY13" fmla="*/ 971892 h 1895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5609" h="1895395">
                      <a:moveTo>
                        <a:pt x="1765609" y="0"/>
                      </a:moveTo>
                      <a:lnTo>
                        <a:pt x="841762" y="0"/>
                      </a:lnTo>
                      <a:lnTo>
                        <a:pt x="475750" y="0"/>
                      </a:lnTo>
                      <a:lnTo>
                        <a:pt x="448097" y="0"/>
                      </a:lnTo>
                      <a:cubicBezTo>
                        <a:pt x="200620" y="0"/>
                        <a:pt x="0" y="200620"/>
                        <a:pt x="0" y="448097"/>
                      </a:cubicBezTo>
                      <a:lnTo>
                        <a:pt x="0" y="523795"/>
                      </a:lnTo>
                      <a:lnTo>
                        <a:pt x="0" y="923503"/>
                      </a:lnTo>
                      <a:lnTo>
                        <a:pt x="0" y="1895395"/>
                      </a:lnTo>
                      <a:lnTo>
                        <a:pt x="923847" y="1895395"/>
                      </a:lnTo>
                      <a:lnTo>
                        <a:pt x="1289859" y="1895395"/>
                      </a:lnTo>
                      <a:lnTo>
                        <a:pt x="1317512" y="1895395"/>
                      </a:lnTo>
                      <a:cubicBezTo>
                        <a:pt x="1564989" y="1895395"/>
                        <a:pt x="1765609" y="1694775"/>
                        <a:pt x="1765609" y="1447298"/>
                      </a:cubicBezTo>
                      <a:lnTo>
                        <a:pt x="1765609" y="1371600"/>
                      </a:lnTo>
                      <a:lnTo>
                        <a:pt x="1765609" y="971892"/>
                      </a:lnTo>
                      <a:close/>
                    </a:path>
                  </a:pathLst>
                </a:custGeom>
                <a:solidFill>
                  <a:srgbClr val="5F8F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2A0BE2-8AC3-A244-80FC-150E8A931BEA}"/>
                </a:ext>
              </a:extLst>
            </p:cNvPr>
            <p:cNvSpPr/>
            <p:nvPr/>
          </p:nvSpPr>
          <p:spPr bwMode="auto">
            <a:xfrm>
              <a:off x="3437270" y="1280340"/>
              <a:ext cx="1878301" cy="184075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9B99D9-9EDF-2D45-9ECB-53D67B0E4F17}"/>
                </a:ext>
              </a:extLst>
            </p:cNvPr>
            <p:cNvSpPr txBox="1"/>
            <p:nvPr/>
          </p:nvSpPr>
          <p:spPr>
            <a:xfrm>
              <a:off x="3660913" y="2046828"/>
              <a:ext cx="143101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FRANCHISEE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D9C310-0D40-5745-901E-7177037E1FAB}"/>
              </a:ext>
            </a:extLst>
          </p:cNvPr>
          <p:cNvSpPr txBox="1"/>
          <p:nvPr/>
        </p:nvSpPr>
        <p:spPr>
          <a:xfrm>
            <a:off x="5999220" y="2627341"/>
            <a:ext cx="277819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324E1-E26E-364A-8617-AA024E717875}"/>
              </a:ext>
            </a:extLst>
          </p:cNvPr>
          <p:cNvSpPr txBox="1"/>
          <p:nvPr/>
        </p:nvSpPr>
        <p:spPr>
          <a:xfrm>
            <a:off x="5999220" y="2821217"/>
            <a:ext cx="2836908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project as a one off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Budderfly can leverage buying power and provide Project Management for hassle free install</a:t>
            </a:r>
          </a:p>
          <a:p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EB8D0B35-5DE1-D141-B2FC-BF3F61A913D4}"/>
              </a:ext>
            </a:extLst>
          </p:cNvPr>
          <p:cNvSpPr/>
          <p:nvPr/>
        </p:nvSpPr>
        <p:spPr bwMode="auto">
          <a:xfrm flipH="1">
            <a:off x="5791782" y="3010032"/>
            <a:ext cx="75348" cy="185719"/>
          </a:xfrm>
          <a:prstGeom prst="chevron">
            <a:avLst>
              <a:gd name="adj" fmla="val 6947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7178DA-49DE-D14E-8382-EE96A7C35DB5}"/>
              </a:ext>
            </a:extLst>
          </p:cNvPr>
          <p:cNvSpPr txBox="1"/>
          <p:nvPr/>
        </p:nvSpPr>
        <p:spPr>
          <a:xfrm>
            <a:off x="5999269" y="1061796"/>
            <a:ext cx="3051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CAPITAL EQUIPMENT INVESTMENT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D0A395-9813-3F49-ACE7-7C5A45D13932}"/>
              </a:ext>
            </a:extLst>
          </p:cNvPr>
          <p:cNvSpPr txBox="1"/>
          <p:nvPr/>
        </p:nvSpPr>
        <p:spPr>
          <a:xfrm>
            <a:off x="5999269" y="1344148"/>
            <a:ext cx="2912256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Significant Cash Outlays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fix or replace aging equipment instead of investing in the business or yourself</a:t>
            </a:r>
          </a:p>
          <a:p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AEFB314E-D737-D249-A849-5200AB88577D}"/>
              </a:ext>
            </a:extLst>
          </p:cNvPr>
          <p:cNvSpPr/>
          <p:nvPr/>
        </p:nvSpPr>
        <p:spPr bwMode="auto">
          <a:xfrm flipH="1">
            <a:off x="5784033" y="1401955"/>
            <a:ext cx="75348" cy="185719"/>
          </a:xfrm>
          <a:prstGeom prst="chevron">
            <a:avLst>
              <a:gd name="adj" fmla="val 6947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FAB4C9-EE2A-6140-8279-06C8B096A917}"/>
              </a:ext>
            </a:extLst>
          </p:cNvPr>
          <p:cNvSpPr txBox="1"/>
          <p:nvPr/>
        </p:nvSpPr>
        <p:spPr>
          <a:xfrm flipH="1">
            <a:off x="403555" y="2630205"/>
            <a:ext cx="23187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5F8F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ENERGY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7DF4AE-6240-F548-BA0D-6E26371EB35A}"/>
              </a:ext>
            </a:extLst>
          </p:cNvPr>
          <p:cNvSpPr txBox="1"/>
          <p:nvPr/>
        </p:nvSpPr>
        <p:spPr>
          <a:xfrm flipH="1">
            <a:off x="207576" y="2913550"/>
            <a:ext cx="251470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Business is a Fulltime Job</a:t>
            </a: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leaving little to no bandwidth for non-core, complicated energy decisions</a:t>
            </a:r>
          </a:p>
          <a:p>
            <a:pPr algn="r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BBF57C50-3EB9-6445-B9C0-EE60498B65F0}"/>
              </a:ext>
            </a:extLst>
          </p:cNvPr>
          <p:cNvSpPr/>
          <p:nvPr/>
        </p:nvSpPr>
        <p:spPr bwMode="auto">
          <a:xfrm>
            <a:off x="2870004" y="3010032"/>
            <a:ext cx="75348" cy="185719"/>
          </a:xfrm>
          <a:prstGeom prst="chevron">
            <a:avLst>
              <a:gd name="adj" fmla="val 6947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hevron 40">
            <a:extLst>
              <a:ext uri="{FF2B5EF4-FFF2-40B4-BE49-F238E27FC236}">
                <a16:creationId xmlns:a16="http://schemas.microsoft.com/office/drawing/2014/main" id="{A6638BB6-54CE-B448-A056-29434E3345B6}"/>
              </a:ext>
            </a:extLst>
          </p:cNvPr>
          <p:cNvSpPr/>
          <p:nvPr/>
        </p:nvSpPr>
        <p:spPr bwMode="auto">
          <a:xfrm>
            <a:off x="2877753" y="1401955"/>
            <a:ext cx="75348" cy="185719"/>
          </a:xfrm>
          <a:prstGeom prst="chevron">
            <a:avLst>
              <a:gd name="adj" fmla="val 6947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F89E27C5-1C9F-48D5-86DE-6CDD8EFFC1CD}"/>
              </a:ext>
            </a:extLst>
          </p:cNvPr>
          <p:cNvSpPr txBox="1">
            <a:spLocks/>
          </p:cNvSpPr>
          <p:nvPr/>
        </p:nvSpPr>
        <p:spPr>
          <a:xfrm>
            <a:off x="0" y="164592"/>
            <a:ext cx="9144001" cy="4953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MAJOR INDUSTRY CHALLENGES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B1AE2E2-C589-42E4-9B42-409262EFB4DB}"/>
              </a:ext>
            </a:extLst>
          </p:cNvPr>
          <p:cNvSpPr/>
          <p:nvPr/>
        </p:nvSpPr>
        <p:spPr>
          <a:xfrm>
            <a:off x="1" y="4249582"/>
            <a:ext cx="914400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b="1" dirty="0">
                <a:solidFill>
                  <a:srgbClr val="13653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BUDDERFLY:  is the only holistic energy management solution at no out-of-pocket cost</a:t>
            </a:r>
            <a:endParaRPr lang="en-US" b="1" dirty="0">
              <a:solidFill>
                <a:srgbClr val="13653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748CFE-7672-4B54-8748-B03B617E5FF2}"/>
              </a:ext>
            </a:extLst>
          </p:cNvPr>
          <p:cNvSpPr/>
          <p:nvPr/>
        </p:nvSpPr>
        <p:spPr>
          <a:xfrm>
            <a:off x="2572713" y="3747930"/>
            <a:ext cx="3581907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b="1" dirty="0">
                <a:solidFill>
                  <a:srgbClr val="13653B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INCREASING PRESSURE TO GO GREEN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86BFA2-2EC8-E640-94BF-79416BBF08E7}"/>
              </a:ext>
            </a:extLst>
          </p:cNvPr>
          <p:cNvSpPr txBox="1"/>
          <p:nvPr/>
        </p:nvSpPr>
        <p:spPr>
          <a:xfrm flipH="1">
            <a:off x="220334" y="1061796"/>
            <a:ext cx="250755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OF OPERATIONS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FCA24D-2F94-4EBE-A87B-8EEFE71B3FA7}"/>
              </a:ext>
            </a:extLst>
          </p:cNvPr>
          <p:cNvSpPr txBox="1"/>
          <p:nvPr/>
        </p:nvSpPr>
        <p:spPr>
          <a:xfrm flipH="1">
            <a:off x="314140" y="1344148"/>
            <a:ext cx="2413749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Rising Energy Expense </a:t>
            </a:r>
          </a:p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adds to overall cost of running the business</a:t>
            </a:r>
          </a:p>
          <a:p>
            <a:pPr algn="r"/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64C2-DC1A-4943-860F-D0F2A06524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4953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BUDDERFLY SOLUTION:  HOW IT WORKS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475608-AA9D-4906-ADD3-6237B94DCCFA}"/>
              </a:ext>
            </a:extLst>
          </p:cNvPr>
          <p:cNvSpPr txBox="1"/>
          <p:nvPr/>
        </p:nvSpPr>
        <p:spPr>
          <a:xfrm>
            <a:off x="3606404" y="1554287"/>
            <a:ext cx="5212548" cy="250781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defPPr>
              <a:defRPr lang="en-US"/>
            </a:defPPr>
            <a:lvl1pPr marL="171450" indent="-115888">
              <a:spcBef>
                <a:spcPts val="200"/>
              </a:spcBef>
              <a:buFont typeface="Arial" panose="020B0604020202020204" pitchFamily="34" charset="0"/>
              <a:buChar char="•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55562" indent="0">
              <a:spcBef>
                <a:spcPts val="8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Assume Franchisee energy billing</a:t>
            </a:r>
          </a:p>
          <a:p>
            <a:pPr marL="55562" indent="0">
              <a:spcBef>
                <a:spcPts val="8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Establish billing baseline from site kWh consumption history  </a:t>
            </a:r>
          </a:p>
          <a:p>
            <a:pPr marL="55562" indent="0">
              <a:spcBef>
                <a:spcPts val="8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Install efficiency upgrades at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no cost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Franchisee</a:t>
            </a:r>
          </a:p>
          <a:p>
            <a:pPr marL="55562" indent="0">
              <a:spcBef>
                <a:spcPts val="8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 Franchisee a 5% consumption savings on monthly bill</a:t>
            </a:r>
          </a:p>
          <a:p>
            <a:pPr marL="55562" indent="0">
              <a:spcBef>
                <a:spcPts val="8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Maintain upgrades via warranty at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no cost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Franchisee</a:t>
            </a:r>
          </a:p>
          <a:p>
            <a:pPr marL="55562" indent="0">
              <a:spcBef>
                <a:spcPts val="8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Ongoing upgrades and monitoring at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no cost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Franchisee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8C1B43-51EC-426B-BF22-C20B1DEB5E89}"/>
              </a:ext>
            </a:extLst>
          </p:cNvPr>
          <p:cNvSpPr txBox="1">
            <a:spLocks noChangeAspect="1"/>
          </p:cNvSpPr>
          <p:nvPr/>
        </p:nvSpPr>
        <p:spPr>
          <a:xfrm>
            <a:off x="3299315" y="1627996"/>
            <a:ext cx="209910" cy="198793"/>
          </a:xfrm>
          <a:prstGeom prst="ellipse">
            <a:avLst/>
          </a:prstGeom>
          <a:solidFill>
            <a:schemeClr val="accent1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62E285-F14C-41EC-9CEF-1491C842BBFB}"/>
              </a:ext>
            </a:extLst>
          </p:cNvPr>
          <p:cNvSpPr txBox="1">
            <a:spLocks noChangeAspect="1"/>
          </p:cNvSpPr>
          <p:nvPr/>
        </p:nvSpPr>
        <p:spPr>
          <a:xfrm>
            <a:off x="3299315" y="1973318"/>
            <a:ext cx="209910" cy="198793"/>
          </a:xfrm>
          <a:prstGeom prst="ellipse">
            <a:avLst/>
          </a:prstGeom>
          <a:solidFill>
            <a:schemeClr val="accent3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A4B3E7-D4D6-4AC7-A131-3AB13FC4F89B}"/>
              </a:ext>
            </a:extLst>
          </p:cNvPr>
          <p:cNvSpPr txBox="1">
            <a:spLocks noChangeAspect="1"/>
          </p:cNvSpPr>
          <p:nvPr/>
        </p:nvSpPr>
        <p:spPr>
          <a:xfrm>
            <a:off x="3299315" y="2318640"/>
            <a:ext cx="209910" cy="198793"/>
          </a:xfrm>
          <a:prstGeom prst="ellipse">
            <a:avLst/>
          </a:prstGeom>
          <a:solidFill>
            <a:schemeClr val="accent1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E396D7-CB59-4C77-86BF-D021789C7FEB}"/>
              </a:ext>
            </a:extLst>
          </p:cNvPr>
          <p:cNvSpPr txBox="1">
            <a:spLocks noChangeAspect="1"/>
          </p:cNvSpPr>
          <p:nvPr/>
        </p:nvSpPr>
        <p:spPr>
          <a:xfrm>
            <a:off x="3299315" y="2663962"/>
            <a:ext cx="209910" cy="198793"/>
          </a:xfrm>
          <a:prstGeom prst="ellipse">
            <a:avLst/>
          </a:prstGeom>
          <a:solidFill>
            <a:schemeClr val="accent3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BB4430-45FB-4445-98D3-1618AF2998C9}"/>
              </a:ext>
            </a:extLst>
          </p:cNvPr>
          <p:cNvSpPr txBox="1">
            <a:spLocks noChangeAspect="1"/>
          </p:cNvSpPr>
          <p:nvPr/>
        </p:nvSpPr>
        <p:spPr>
          <a:xfrm>
            <a:off x="3299315" y="3009284"/>
            <a:ext cx="209910" cy="198793"/>
          </a:xfrm>
          <a:prstGeom prst="ellipse">
            <a:avLst/>
          </a:prstGeom>
          <a:solidFill>
            <a:schemeClr val="accent1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1A013E-EE39-4B45-8FEA-DA0F8C1F9B97}"/>
              </a:ext>
            </a:extLst>
          </p:cNvPr>
          <p:cNvSpPr txBox="1">
            <a:spLocks noChangeAspect="1"/>
          </p:cNvSpPr>
          <p:nvPr/>
        </p:nvSpPr>
        <p:spPr>
          <a:xfrm>
            <a:off x="3299315" y="3354606"/>
            <a:ext cx="209910" cy="198793"/>
          </a:xfrm>
          <a:prstGeom prst="ellipse">
            <a:avLst/>
          </a:prstGeom>
          <a:solidFill>
            <a:schemeClr val="accent3"/>
          </a:solidFill>
          <a:ln w="9525">
            <a:noFill/>
            <a:prstDash val="dash"/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</a:t>
            </a:r>
            <a:endParaRPr lang="ru-RU" sz="11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E00E52-8DDD-412A-93D1-7255EE00BC5B}"/>
              </a:ext>
            </a:extLst>
          </p:cNvPr>
          <p:cNvSpPr/>
          <p:nvPr/>
        </p:nvSpPr>
        <p:spPr>
          <a:xfrm>
            <a:off x="4024879" y="4041177"/>
            <a:ext cx="4096545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Budderfly continually adds new savings solutions throughout the term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66928A-5B22-443B-B6A2-A05533671AEC}"/>
              </a:ext>
            </a:extLst>
          </p:cNvPr>
          <p:cNvSpPr txBox="1"/>
          <p:nvPr/>
        </p:nvSpPr>
        <p:spPr>
          <a:xfrm>
            <a:off x="905305" y="1609559"/>
            <a:ext cx="137409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225D38"/>
                </a:solidFill>
                <a:latin typeface="Calibri" panose="020F0502020204030204" pitchFamily="34" charset="0"/>
                <a:ea typeface="AECOM Sans Light" panose="020B0404020202020204" pitchFamily="34" charset="0"/>
                <a:cs typeface="Calibri" panose="020F0502020204030204" pitchFamily="34" charset="0"/>
              </a:rPr>
              <a:t>FRANCHISEE</a:t>
            </a:r>
            <a:endParaRPr lang="en-US" sz="1600" b="1" dirty="0">
              <a:solidFill>
                <a:srgbClr val="225D38"/>
              </a:solidFill>
              <a:latin typeface="Calibri" panose="020F0502020204030204" pitchFamily="34" charset="0"/>
              <a:ea typeface="AECOM Sans Light" panose="020B04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6D48A8-2712-43B5-A1F1-9C26A0CFB4BF}"/>
              </a:ext>
            </a:extLst>
          </p:cNvPr>
          <p:cNvGrpSpPr/>
          <p:nvPr/>
        </p:nvGrpSpPr>
        <p:grpSpPr>
          <a:xfrm>
            <a:off x="1090320" y="2064429"/>
            <a:ext cx="1004067" cy="1096039"/>
            <a:chOff x="474293" y="2807609"/>
            <a:chExt cx="1582181" cy="1773341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DCB35E7-31E4-49CA-A7FA-F93D1C919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610" y="3035614"/>
              <a:ext cx="1197864" cy="15453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3226E77-D7D5-4EA5-982C-06945864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93" y="2807609"/>
              <a:ext cx="1201073" cy="1548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9555746C-960C-46DA-900D-360ECAB440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59" y="3357620"/>
            <a:ext cx="1720388" cy="27575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EDC726A-2F0D-4228-9337-91D28461CC31}"/>
              </a:ext>
            </a:extLst>
          </p:cNvPr>
          <p:cNvSpPr/>
          <p:nvPr/>
        </p:nvSpPr>
        <p:spPr>
          <a:xfrm>
            <a:off x="3291566" y="939246"/>
            <a:ext cx="551963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BUDDERFLY does the rest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Franchisee can focus on their business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3A82702-B81F-4BDC-9B1D-454D6B847534}"/>
              </a:ext>
            </a:extLst>
          </p:cNvPr>
          <p:cNvSpPr/>
          <p:nvPr/>
        </p:nvSpPr>
        <p:spPr>
          <a:xfrm>
            <a:off x="234210" y="939246"/>
            <a:ext cx="296017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FRANCHISEE registers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executes simple EMO agreement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4953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PATENTED ENERGY BILLING SYSTEM MANAGES THE SOLUTION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16240B50-B7A9-4831-954A-3ED0A9B9535C}"/>
              </a:ext>
            </a:extLst>
          </p:cNvPr>
          <p:cNvGrpSpPr/>
          <p:nvPr/>
        </p:nvGrpSpPr>
        <p:grpSpPr>
          <a:xfrm>
            <a:off x="3144644" y="867232"/>
            <a:ext cx="5699509" cy="3816280"/>
            <a:chOff x="5615339" y="2195372"/>
            <a:chExt cx="11642090" cy="7747000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87F17A73-C83E-4C0A-BF94-5C8570D037C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5339" y="3693848"/>
              <a:ext cx="4752975" cy="6248398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482B37CF-9390-4235-AC99-4EA72005BD17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7788" y="3007971"/>
              <a:ext cx="4743449" cy="6248399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3C727973-2077-4EE0-B749-1B3B6DD77928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3490" y="2195372"/>
              <a:ext cx="4743449" cy="6248399"/>
            </a:xfrm>
            <a:prstGeom prst="rect">
              <a:avLst/>
            </a:prstGeom>
          </p:spPr>
        </p:pic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EB8A24C2-7A82-48A5-9C7B-BDBD87833E1F}"/>
              </a:ext>
            </a:extLst>
          </p:cNvPr>
          <p:cNvSpPr txBox="1"/>
          <p:nvPr/>
        </p:nvSpPr>
        <p:spPr>
          <a:xfrm>
            <a:off x="418170" y="1273532"/>
            <a:ext cx="2532911" cy="182742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6350" defTabSz="457200">
              <a:spcBef>
                <a:spcPts val="50"/>
              </a:spcBef>
            </a:pPr>
            <a:r>
              <a:rPr sz="1600" b="1" spc="73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b="1" spc="10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b="1" spc="1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1600" b="1" spc="75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b="1" spc="-8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43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600" b="1" spc="2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1600" b="1" spc="-8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1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1600" b="1" spc="10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b="1" spc="1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600" b="1" spc="10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1600" b="1" spc="-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sz="1600" b="1" spc="73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b="1" spc="1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sz="1600" b="1" spc="73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b="1" spc="18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1600" b="1" spc="-3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" marR="111443" algn="ctr" defTabSz="457200">
              <a:spcBef>
                <a:spcPts val="1135"/>
              </a:spcBef>
            </a:pPr>
            <a:r>
              <a:rPr lang="en-US"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Budderfly’s patented billing system makes sense. </a:t>
            </a:r>
          </a:p>
          <a:p>
            <a:pPr marL="6350" marR="111443" algn="ctr" defTabSz="457200">
              <a:spcBef>
                <a:spcPts val="1135"/>
              </a:spcBef>
            </a:pPr>
            <a:r>
              <a:rPr lang="en-US"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bill, one system, to streamline </a:t>
            </a:r>
            <a:r>
              <a:rPr lang="en-US"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utility bills </a:t>
            </a:r>
            <a:r>
              <a:rPr lang="en-US"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 one understandable, easy to use format</a:t>
            </a:r>
            <a:r>
              <a:rPr sz="1400" dirty="0">
                <a:solidFill>
                  <a:srgbClr val="1265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64C2-DC1A-4943-860F-D0F2A06524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4953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BUDDERFLY SOLUTION:  HISTORIC USAGE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E00E52-8DDD-412A-93D1-7255EE00BC5B}"/>
              </a:ext>
            </a:extLst>
          </p:cNvPr>
          <p:cNvSpPr/>
          <p:nvPr/>
        </p:nvSpPr>
        <p:spPr>
          <a:xfrm>
            <a:off x="2523725" y="4144220"/>
            <a:ext cx="4096545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Budderfly continually adds new savings solutions throughout the term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DC726A-2F0D-4228-9337-91D28461CC31}"/>
              </a:ext>
            </a:extLst>
          </p:cNvPr>
          <p:cNvSpPr/>
          <p:nvPr/>
        </p:nvSpPr>
        <p:spPr>
          <a:xfrm>
            <a:off x="1812181" y="587499"/>
            <a:ext cx="551963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 HISTORIC USAGE IS THE AMU</a:t>
            </a:r>
            <a:b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600" b="1" i="1" u="sng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verage </a:t>
            </a:r>
            <a:r>
              <a:rPr lang="en-US" sz="1600" b="1" i="1" u="sng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onthly </a:t>
            </a:r>
            <a:r>
              <a:rPr lang="en-US" sz="1600" b="1" i="1" u="sng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sage)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A973A1-A865-4E25-9124-D97F0BF3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26" y="1172274"/>
            <a:ext cx="4096545" cy="286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2D97FA-E2D4-4CBA-B91B-B19681AFD7C7}"/>
              </a:ext>
            </a:extLst>
          </p:cNvPr>
          <p:cNvSpPr/>
          <p:nvPr/>
        </p:nvSpPr>
        <p:spPr bwMode="auto">
          <a:xfrm>
            <a:off x="2990335" y="1178947"/>
            <a:ext cx="902043" cy="2865824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64C2-DC1A-4943-860F-D0F2A06524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9144000" cy="4953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BUDDERFLY SOLUTION:  GUARANTEED DISCOUNT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E00E52-8DDD-412A-93D1-7255EE00BC5B}"/>
              </a:ext>
            </a:extLst>
          </p:cNvPr>
          <p:cNvSpPr/>
          <p:nvPr/>
        </p:nvSpPr>
        <p:spPr>
          <a:xfrm>
            <a:off x="2523725" y="4144220"/>
            <a:ext cx="4096545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Budderfly continually adds new savings solutions throughout the term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DC726A-2F0D-4228-9337-91D28461CC31}"/>
              </a:ext>
            </a:extLst>
          </p:cNvPr>
          <p:cNvSpPr/>
          <p:nvPr/>
        </p:nvSpPr>
        <p:spPr>
          <a:xfrm>
            <a:off x="1812181" y="587499"/>
            <a:ext cx="5519637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GUARANTEED COMMITTED CONSUMPTION SAVING DISCOUNT</a:t>
            </a:r>
            <a:b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(CCSD reduces usage by 5%)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8E147713-FB38-4B32-AC01-086E874B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02" y="1336074"/>
            <a:ext cx="6553871" cy="26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3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64592"/>
            <a:ext cx="91440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6350" algn="ctr">
              <a:spcBef>
                <a:spcPts val="60"/>
              </a:spcBef>
            </a:pPr>
            <a:r>
              <a:rPr lang="en-US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BUDDERFLY MODEL IS SELF FUNDING</a:t>
            </a:r>
            <a:endParaRPr sz="2400" spc="38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300BAC6-F7A6-4672-8A93-A0EF34333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374438"/>
              </p:ext>
            </p:extLst>
          </p:nvPr>
        </p:nvGraphicFramePr>
        <p:xfrm>
          <a:off x="546982" y="1251342"/>
          <a:ext cx="3176976" cy="236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ight Arrow 3">
            <a:extLst>
              <a:ext uri="{FF2B5EF4-FFF2-40B4-BE49-F238E27FC236}">
                <a16:creationId xmlns:a16="http://schemas.microsoft.com/office/drawing/2014/main" id="{8FE48372-4EA2-4D5F-ADEE-58F2262D19A8}"/>
              </a:ext>
            </a:extLst>
          </p:cNvPr>
          <p:cNvSpPr/>
          <p:nvPr/>
        </p:nvSpPr>
        <p:spPr bwMode="auto">
          <a:xfrm>
            <a:off x="3442846" y="2214685"/>
            <a:ext cx="508001" cy="473728"/>
          </a:xfrm>
          <a:prstGeom prst="rightArrow">
            <a:avLst/>
          </a:prstGeom>
          <a:solidFill>
            <a:srgbClr val="225D3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814A5D-963E-4B94-AE9A-564839C83B48}"/>
              </a:ext>
            </a:extLst>
          </p:cNvPr>
          <p:cNvSpPr/>
          <p:nvPr/>
        </p:nvSpPr>
        <p:spPr bwMode="auto">
          <a:xfrm>
            <a:off x="2062841" y="2084166"/>
            <a:ext cx="1338970" cy="874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>
                <a:solidFill>
                  <a:srgbClr val="262626"/>
                </a:solidFill>
                <a:cs typeface="Calibri" panose="020F0502020204030204" pitchFamily="34" charset="0"/>
              </a:rPr>
              <a:t>Usage </a:t>
            </a:r>
          </a:p>
          <a:p>
            <a:pPr algn="ctr"/>
            <a:r>
              <a:rPr lang="en-GB" sz="1400" b="1" dirty="0">
                <a:solidFill>
                  <a:srgbClr val="262626"/>
                </a:solidFill>
                <a:cs typeface="Calibri" panose="020F0502020204030204" pitchFamily="34" charset="0"/>
              </a:rPr>
              <a:t>Savings</a:t>
            </a:r>
          </a:p>
          <a:p>
            <a:pPr algn="ctr"/>
            <a:r>
              <a:rPr lang="en-GB" sz="1400" b="1" dirty="0">
                <a:solidFill>
                  <a:srgbClr val="262626"/>
                </a:solidFill>
                <a:cs typeface="Calibri" panose="020F0502020204030204" pitchFamily="34" charset="0"/>
              </a:rPr>
              <a:t>30%</a:t>
            </a:r>
          </a:p>
          <a:p>
            <a:pPr algn="ctr"/>
            <a:endParaRPr lang="en-GB" sz="1600" b="1" dirty="0">
              <a:solidFill>
                <a:srgbClr val="262626"/>
              </a:solidFill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F76DB-8DC8-4E73-82B4-2340EE788E4F}"/>
              </a:ext>
            </a:extLst>
          </p:cNvPr>
          <p:cNvSpPr/>
          <p:nvPr/>
        </p:nvSpPr>
        <p:spPr bwMode="auto">
          <a:xfrm>
            <a:off x="584824" y="3450859"/>
            <a:ext cx="2995050" cy="659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Budderfly addresses remaining 70% with Renewables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5AC20-04FC-4796-82B3-7076D8548B66}"/>
              </a:ext>
            </a:extLst>
          </p:cNvPr>
          <p:cNvSpPr/>
          <p:nvPr/>
        </p:nvSpPr>
        <p:spPr bwMode="auto">
          <a:xfrm>
            <a:off x="463612" y="951395"/>
            <a:ext cx="3345958" cy="473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Franchisee’s Original Energy Expense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3C1DFC-5560-4AA3-A341-7AEDABFA7675}"/>
              </a:ext>
            </a:extLst>
          </p:cNvPr>
          <p:cNvSpPr/>
          <p:nvPr/>
        </p:nvSpPr>
        <p:spPr bwMode="auto">
          <a:xfrm>
            <a:off x="353258" y="4327403"/>
            <a:ext cx="8415720" cy="261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i="1" dirty="0">
                <a:latin typeface="Calibri" panose="020F0502020204030204" pitchFamily="34" charset="0"/>
                <a:cs typeface="Calibri" panose="020F0502020204030204" pitchFamily="34" charset="0"/>
              </a:rPr>
              <a:t>Typical example above showing 30% savings with Shared Savings threshold contractually set at 25% after year 4.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C926E-91C2-47F8-A76E-5835FD543BF3}"/>
              </a:ext>
            </a:extLst>
          </p:cNvPr>
          <p:cNvSpPr/>
          <p:nvPr/>
        </p:nvSpPr>
        <p:spPr bwMode="auto">
          <a:xfrm>
            <a:off x="3887060" y="3711102"/>
            <a:ext cx="4971770" cy="422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</a:rPr>
              <a:t>Wasted energy is converted into savings by Budderfly to covers upgrade components, installation, monitoring, maintenance costs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6F964D-6DB6-4AB8-91BB-15DA47E473B4}"/>
              </a:ext>
            </a:extLst>
          </p:cNvPr>
          <p:cNvSpPr/>
          <p:nvPr/>
        </p:nvSpPr>
        <p:spPr>
          <a:xfrm>
            <a:off x="10506" y="573686"/>
            <a:ext cx="9144000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i="1" dirty="0">
                <a:solidFill>
                  <a:srgbClr val="1365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BUDDERFLY Converts Energy Waste into Franchisee Savings, Significant Upgrades and Services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3653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F4DAD7-3009-45E2-8038-D7C0735BDE5A}"/>
              </a:ext>
            </a:extLst>
          </p:cNvPr>
          <p:cNvSpPr/>
          <p:nvPr/>
        </p:nvSpPr>
        <p:spPr bwMode="auto">
          <a:xfrm>
            <a:off x="4370522" y="951395"/>
            <a:ext cx="3905573" cy="47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Savings Funds Franchisee 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16645D-1D3B-4803-89E4-05AF3DC2178F}"/>
              </a:ext>
            </a:extLst>
          </p:cNvPr>
          <p:cNvGrpSpPr/>
          <p:nvPr/>
        </p:nvGrpSpPr>
        <p:grpSpPr>
          <a:xfrm>
            <a:off x="4269015" y="1378846"/>
            <a:ext cx="4496827" cy="1713619"/>
            <a:chOff x="4269015" y="1510579"/>
            <a:chExt cx="4496827" cy="1713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A5EE73-E97C-4791-AF63-B3DBE1863127}"/>
                </a:ext>
              </a:extLst>
            </p:cNvPr>
            <p:cNvSpPr/>
            <p:nvPr/>
          </p:nvSpPr>
          <p:spPr bwMode="auto">
            <a:xfrm>
              <a:off x="4269015" y="1510579"/>
              <a:ext cx="4496827" cy="1713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Committed Franchisee Discount:        5.0%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Energy Savings Pays for Upgrades:   20.0%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kern="0" dirty="0">
                  <a:solidFill>
                    <a:srgbClr val="262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Shared Savings 50/50 split:	         </a:t>
              </a:r>
              <a:r>
                <a:rPr lang="en-GB" sz="1400" b="1" kern="0" dirty="0">
                  <a:solidFill>
                    <a:srgbClr val="262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GB" b="1" kern="0" dirty="0">
                  <a:solidFill>
                    <a:srgbClr val="2626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5.0%  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7C3AED7-75B0-4B04-92C7-47E60173805B}"/>
                </a:ext>
              </a:extLst>
            </p:cNvPr>
            <p:cNvSpPr/>
            <p:nvPr/>
          </p:nvSpPr>
          <p:spPr bwMode="auto">
            <a:xfrm>
              <a:off x="4516989" y="1756997"/>
              <a:ext cx="2727702" cy="280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(Immediate upon first upgrade install)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9BB030-80B7-4348-823A-E1D525A772B6}"/>
                </a:ext>
              </a:extLst>
            </p:cNvPr>
            <p:cNvSpPr/>
            <p:nvPr/>
          </p:nvSpPr>
          <p:spPr bwMode="auto">
            <a:xfrm>
              <a:off x="4516989" y="2773560"/>
              <a:ext cx="2727702" cy="280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(50% Share starts after year 4)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5152D3-8935-4D38-8CBF-B28DA409E522}"/>
                </a:ext>
              </a:extLst>
            </p:cNvPr>
            <p:cNvSpPr/>
            <p:nvPr/>
          </p:nvSpPr>
          <p:spPr bwMode="auto">
            <a:xfrm>
              <a:off x="4516989" y="2286065"/>
              <a:ext cx="2727702" cy="280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(Waste convert into Franchisee value)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8E2BC6A-90E0-4E32-9A7B-28CEEC028C01}"/>
              </a:ext>
            </a:extLst>
          </p:cNvPr>
          <p:cNvSpPr/>
          <p:nvPr/>
        </p:nvSpPr>
        <p:spPr>
          <a:xfrm>
            <a:off x="4193966" y="2978063"/>
            <a:ext cx="4373456" cy="646331"/>
          </a:xfrm>
          <a:prstGeom prst="rect">
            <a:avLst/>
          </a:prstGeom>
          <a:solidFill>
            <a:srgbClr val="008000"/>
          </a:solidFill>
        </p:spPr>
        <p:txBody>
          <a:bodyPr wrap="square" tIns="91440" bIns="9144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Franchisee Benefit = 22.5% of Savings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5% committed upfront + no cost </a:t>
            </a:r>
            <a:r>
              <a:rPr lang="en-US" sz="1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upgrades + 50% shared savings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Custom 19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25D38"/>
      </a:accent1>
      <a:accent2>
        <a:srgbClr val="A7D968"/>
      </a:accent2>
      <a:accent3>
        <a:srgbClr val="489200"/>
      </a:accent3>
      <a:accent4>
        <a:srgbClr val="C8D648"/>
      </a:accent4>
      <a:accent5>
        <a:srgbClr val="005304"/>
      </a:accent5>
      <a:accent6>
        <a:srgbClr val="C8D648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smtClean="0">
            <a:solidFill>
              <a:schemeClr val="bg1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9">
    <a:dk1>
      <a:srgbClr val="262626"/>
    </a:dk1>
    <a:lt1>
      <a:srgbClr val="FFFFFF"/>
    </a:lt1>
    <a:dk2>
      <a:srgbClr val="262626"/>
    </a:dk2>
    <a:lt2>
      <a:srgbClr val="FFFFFF"/>
    </a:lt2>
    <a:accent1>
      <a:srgbClr val="225D38"/>
    </a:accent1>
    <a:accent2>
      <a:srgbClr val="A7D968"/>
    </a:accent2>
    <a:accent3>
      <a:srgbClr val="489200"/>
    </a:accent3>
    <a:accent4>
      <a:srgbClr val="C8D648"/>
    </a:accent4>
    <a:accent5>
      <a:srgbClr val="005304"/>
    </a:accent5>
    <a:accent6>
      <a:srgbClr val="C8D648"/>
    </a:accent6>
    <a:hlink>
      <a:srgbClr val="FFFFFF"/>
    </a:hlink>
    <a:folHlink>
      <a:srgbClr val="595959"/>
    </a:folHlink>
  </a:clrScheme>
  <a:fontScheme name="Custom 84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101A5D-7B4D-4D57-9A7E-A9C0A5241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6796A-C616-4169-93DE-1CD23F772C1A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9fb9264d-96da-4d0c-a9a2-eaade34d310b"/>
    <ds:schemaRef ds:uri="http://schemas.microsoft.com/office/infopath/2007/PartnerControls"/>
    <ds:schemaRef ds:uri="231d2303-c1a8-4541-a345-5097dda26df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F8429A-ACFD-453F-9DB7-4CBB9B31059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182863</TotalTime>
  <Words>1098</Words>
  <Application>Microsoft Office PowerPoint</Application>
  <PresentationFormat>On-screen Show (16:9)</PresentationFormat>
  <Paragraphs>201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Roboto</vt:lpstr>
      <vt:lpstr>Symbol</vt:lpstr>
      <vt:lpstr>Wingdings</vt:lpstr>
      <vt:lpstr>Default Theme</vt:lpstr>
      <vt:lpstr>Office Theme</vt:lpstr>
      <vt:lpstr>PowerPoint Presentation</vt:lpstr>
      <vt:lpstr>PowerPoint Presentation</vt:lpstr>
      <vt:lpstr>PowerPoint Presentation</vt:lpstr>
      <vt:lpstr>PowerPoint Presentation</vt:lpstr>
      <vt:lpstr>BUDDERFLY SOLUTION:  HOW IT WORKS</vt:lpstr>
      <vt:lpstr>PATENTED ENERGY BILLING SYSTEM MANAGES THE SOLUTION</vt:lpstr>
      <vt:lpstr>BUDDERFLY SOLUTION:  HISTORIC USAGE</vt:lpstr>
      <vt:lpstr>BUDDERFLY SOLUTION:  GUARANTEED DISCOUNT</vt:lpstr>
      <vt:lpstr>BUDDERFLY MODEL IS SELF FUNDING</vt:lpstr>
      <vt:lpstr>PowerPoint Presentation</vt:lpstr>
      <vt:lpstr>COMPREHENSIVE PORTFOLIO WITH 25+ SAVINGS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BUDDERFLY DELIVERS SUSTAINABILITY PR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Mike Leatherwood</cp:lastModifiedBy>
  <cp:revision>7078</cp:revision>
  <cp:lastPrinted>2021-11-10T22:33:32Z</cp:lastPrinted>
  <dcterms:created xsi:type="dcterms:W3CDTF">2015-09-08T18:46:55Z</dcterms:created>
  <dcterms:modified xsi:type="dcterms:W3CDTF">2022-10-03T18:42:36Z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0x010100661DD12D6A04ED48985905D8CC073608</vt:lpwstr>
  </property>
</Properties>
</file>