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3.jpg" ContentType="image/jpeg"/>
  <Override PartName="/ppt/media/image24.jpg" ContentType="image/jpeg"/>
  <Override PartName="/ppt/media/image25.jpg" ContentType="image/jpeg"/>
  <Override PartName="/ppt/media/image31.jpg" ContentType="image/jpeg"/>
  <Override PartName="/ppt/media/image32.JPG" ContentType="image/jpeg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media/image17.jpg" ContentType="image/jpeg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64" r:id="rId3"/>
    <p:sldId id="283" r:id="rId4"/>
    <p:sldId id="261" r:id="rId5"/>
    <p:sldId id="268" r:id="rId6"/>
    <p:sldId id="271" r:id="rId7"/>
    <p:sldId id="284" r:id="rId8"/>
    <p:sldId id="262" r:id="rId9"/>
    <p:sldId id="273" r:id="rId10"/>
    <p:sldId id="270" r:id="rId11"/>
    <p:sldId id="266" r:id="rId12"/>
    <p:sldId id="275" r:id="rId13"/>
    <p:sldId id="274" r:id="rId14"/>
    <p:sldId id="276" r:id="rId15"/>
    <p:sldId id="280" r:id="rId16"/>
    <p:sldId id="265" r:id="rId17"/>
    <p:sldId id="263" r:id="rId18"/>
    <p:sldId id="260" r:id="rId19"/>
    <p:sldId id="285" r:id="rId20"/>
    <p:sldId id="286" r:id="rId21"/>
    <p:sldId id="281" r:id="rId22"/>
    <p:sldId id="282" r:id="rId23"/>
    <p:sldId id="279" r:id="rId24"/>
  </p:sldIdLst>
  <p:sldSz cx="14630400" cy="8229600"/>
  <p:notesSz cx="14630400" cy="8229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A14"/>
    <a:srgbClr val="FEDE01"/>
    <a:srgbClr val="0071FF"/>
    <a:srgbClr val="9DC8F1"/>
    <a:srgbClr val="9FDAAA"/>
    <a:srgbClr val="54B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9" d="100"/>
          <a:sy n="69" d="100"/>
        </p:scale>
        <p:origin x="706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082169-42B3-4DBE-ACB6-537DE23A57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475F86-E677-4898-864F-3AEE833AD2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49BCD-7128-46AD-83BB-FF76AB30157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CEFE5-337D-44D9-B152-29D6CFC099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BE70A-3DAC-4702-8356-325D2A5778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2A483-ABD3-407E-8D62-0FCF1C073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036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F9381-76ED-4049-BC25-E598FAF59A9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03F5-5BF5-4E70-AF91-5BE6F362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1363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AA164-2B45-441B-A16A-C0D7C370C28A}" type="datetime1">
              <a:rPr lang="en-US" smtClean="0"/>
              <a:t>12/13/2022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C076E-329D-44EE-B3DE-88CC0C989394}" type="datetime1">
              <a:rPr lang="en-US" smtClean="0"/>
              <a:t>12/13/2022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68529-CA26-4907-8AB9-622AC14F7E84}" type="datetime1">
              <a:rPr lang="en-US" smtClean="0"/>
              <a:t>12/13/2022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7A315-B710-4F40-ACA8-FF1A8F75434E}" type="datetime1">
              <a:rPr lang="en-US" smtClean="0"/>
              <a:t>12/13/2022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950575" y="0"/>
            <a:ext cx="3679825" cy="8229600"/>
          </a:xfrm>
          <a:custGeom>
            <a:avLst/>
            <a:gdLst/>
            <a:ahLst/>
            <a:cxnLst/>
            <a:rect l="l" t="t" r="r" b="b"/>
            <a:pathLst>
              <a:path w="3679825" h="8229600">
                <a:moveTo>
                  <a:pt x="3679825" y="0"/>
                </a:moveTo>
                <a:lnTo>
                  <a:pt x="0" y="0"/>
                </a:lnTo>
                <a:lnTo>
                  <a:pt x="0" y="8229600"/>
                </a:lnTo>
                <a:lnTo>
                  <a:pt x="3679825" y="8229600"/>
                </a:lnTo>
                <a:lnTo>
                  <a:pt x="367982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50750" cy="82296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2350750" cy="8229600"/>
          </a:xfrm>
          <a:custGeom>
            <a:avLst/>
            <a:gdLst/>
            <a:ahLst/>
            <a:cxnLst/>
            <a:rect l="l" t="t" r="r" b="b"/>
            <a:pathLst>
              <a:path w="12350750" h="8229600">
                <a:moveTo>
                  <a:pt x="12350750" y="0"/>
                </a:moveTo>
                <a:lnTo>
                  <a:pt x="0" y="0"/>
                </a:lnTo>
                <a:lnTo>
                  <a:pt x="0" y="8229600"/>
                </a:lnTo>
                <a:lnTo>
                  <a:pt x="12350750" y="8229600"/>
                </a:lnTo>
                <a:lnTo>
                  <a:pt x="12350750" y="0"/>
                </a:lnTo>
                <a:close/>
              </a:path>
            </a:pathLst>
          </a:custGeom>
          <a:solidFill>
            <a:srgbClr val="000000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E45DE-B926-43F0-A101-EC354AFA0226}" type="datetime1">
              <a:rPr lang="en-US" smtClean="0"/>
              <a:t>12/13/2022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9A5010E-E7AF-5ABD-BDD3-3ABA935C0E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567" y="6906768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300" y="1441375"/>
            <a:ext cx="13639800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13167360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D7F13-7988-4954-A6C7-34B0283140BD}" type="datetime1">
              <a:rPr lang="en-US" smtClean="0"/>
              <a:t>12/13/2022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3250" y="0"/>
              <a:ext cx="767715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143750" y="0"/>
              <a:ext cx="7486650" cy="8229600"/>
            </a:xfrm>
            <a:custGeom>
              <a:avLst/>
              <a:gdLst/>
              <a:ahLst/>
              <a:cxnLst/>
              <a:rect l="l" t="t" r="r" b="b"/>
              <a:pathLst>
                <a:path w="7486650" h="8229600">
                  <a:moveTo>
                    <a:pt x="0" y="8229600"/>
                  </a:moveTo>
                  <a:lnTo>
                    <a:pt x="7486650" y="8229600"/>
                  </a:lnTo>
                  <a:lnTo>
                    <a:pt x="7486650" y="0"/>
                  </a:lnTo>
                  <a:lnTo>
                    <a:pt x="0" y="0"/>
                  </a:lnTo>
                  <a:lnTo>
                    <a:pt x="0" y="8229600"/>
                  </a:lnTo>
                  <a:close/>
                </a:path>
              </a:pathLst>
            </a:custGeom>
            <a:solidFill>
              <a:srgbClr val="FDCA14">
                <a:alpha val="34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143750" cy="8229600"/>
            </a:xfrm>
            <a:custGeom>
              <a:avLst/>
              <a:gdLst/>
              <a:ahLst/>
              <a:cxnLst/>
              <a:rect l="l" t="t" r="r" b="b"/>
              <a:pathLst>
                <a:path w="7143750" h="8229600">
                  <a:moveTo>
                    <a:pt x="7143750" y="0"/>
                  </a:moveTo>
                  <a:lnTo>
                    <a:pt x="0" y="0"/>
                  </a:lnTo>
                  <a:lnTo>
                    <a:pt x="0" y="8229600"/>
                  </a:lnTo>
                  <a:lnTo>
                    <a:pt x="7143750" y="8229600"/>
                  </a:lnTo>
                  <a:lnTo>
                    <a:pt x="7143750" y="0"/>
                  </a:lnTo>
                  <a:close/>
                </a:path>
              </a:pathLst>
            </a:custGeom>
            <a:solidFill>
              <a:srgbClr val="21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946900"/>
              <a:ext cx="5524500" cy="50800"/>
            </a:xfrm>
            <a:custGeom>
              <a:avLst/>
              <a:gdLst/>
              <a:ahLst/>
              <a:cxnLst/>
              <a:rect l="l" t="t" r="r" b="b"/>
              <a:pathLst>
                <a:path w="5524500" h="50800">
                  <a:moveTo>
                    <a:pt x="5524500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5524500" y="50800"/>
                  </a:lnTo>
                  <a:lnTo>
                    <a:pt x="5524500" y="0"/>
                  </a:lnTo>
                  <a:close/>
                </a:path>
              </a:pathLst>
            </a:custGeom>
            <a:solidFill>
              <a:srgbClr val="FEDE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7494" y="852089"/>
            <a:ext cx="6014720" cy="5582297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2700" marR="5080">
              <a:spcBef>
                <a:spcPts val="1290"/>
              </a:spcBef>
            </a:pPr>
            <a:r>
              <a:rPr lang="en-US" sz="8800" dirty="0">
                <a:solidFill>
                  <a:srgbClr val="FFFFFF"/>
                </a:solidFill>
                <a:latin typeface="Barlow Condensed" panose="00000506000000000000" pitchFamily="50" charset="0"/>
                <a:cs typeface="Trebuchet MS"/>
              </a:rPr>
              <a:t>4</a:t>
            </a:r>
            <a:r>
              <a:rPr lang="en-US" sz="8800" b="1" dirty="0">
                <a:solidFill>
                  <a:srgbClr val="FFFFFF"/>
                </a:solidFill>
                <a:latin typeface="Barlow Condensed" panose="00000506000000000000" pitchFamily="50" charset="0"/>
                <a:cs typeface="Trebuchet MS"/>
              </a:rPr>
              <a:t> Easy Steps to Increasing Profits and Revenue</a:t>
            </a:r>
            <a:endParaRPr lang="en-US" sz="8800" dirty="0">
              <a:latin typeface="Barlow Condensed" panose="00000506000000000000" pitchFamily="50" charset="0"/>
              <a:cs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A92B81-0A5A-B6E1-1D91-C4565130114C}"/>
              </a:ext>
            </a:extLst>
          </p:cNvPr>
          <p:cNvSpPr txBox="1"/>
          <p:nvPr/>
        </p:nvSpPr>
        <p:spPr>
          <a:xfrm>
            <a:off x="2792729" y="7075874"/>
            <a:ext cx="2838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Barlow" panose="00000500000000000000" pitchFamily="2" charset="0"/>
              </a:rPr>
              <a:t>Chris Evans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Barlow" panose="00000500000000000000" pitchFamily="2" charset="0"/>
              </a:rPr>
              <a:t>Director, Partnerships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Barlow" panose="00000500000000000000" pitchFamily="2" charset="0"/>
              </a:rPr>
              <a:t>AutoVitals</a:t>
            </a:r>
          </a:p>
        </p:txBody>
      </p:sp>
      <p:pic>
        <p:nvPicPr>
          <p:cNvPr id="14" name="Picture 13" descr="A person with a beard smiling&#10;&#10;Description automatically generated with low confidence">
            <a:extLst>
              <a:ext uri="{FF2B5EF4-FFF2-40B4-BE49-F238E27FC236}">
                <a16:creationId xmlns:a16="http://schemas.microsoft.com/office/drawing/2014/main" id="{CA39DCF7-9D45-5B88-89EC-F9E164DE7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6429" y="7086760"/>
            <a:ext cx="1131571" cy="101566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F02C445-40A1-52E2-FFB5-056CEAD14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6986637"/>
            <a:ext cx="22098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9C4B31D-5761-D7E0-16FA-93CCB1DB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483358"/>
            <a:ext cx="12192000" cy="594995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10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6106E3E-0F0C-2F20-835C-08AB7619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299" r="37833" b="35368"/>
          <a:stretch/>
        </p:blipFill>
        <p:spPr>
          <a:xfrm>
            <a:off x="6997700" y="3886199"/>
            <a:ext cx="1483360" cy="144780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86F80EA-463B-54B9-9E4C-3ABB45BF2787}"/>
              </a:ext>
            </a:extLst>
          </p:cNvPr>
          <p:cNvSpPr/>
          <p:nvPr/>
        </p:nvSpPr>
        <p:spPr>
          <a:xfrm>
            <a:off x="6609634" y="4343400"/>
            <a:ext cx="776131" cy="43433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989CF4C-9EAD-6B15-CFF5-BBF6EE0A0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9C4B31D-5761-D7E0-16FA-93CCB1DB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483358"/>
            <a:ext cx="12192000" cy="594995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11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pic>
        <p:nvPicPr>
          <p:cNvPr id="21" name="Picture 2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F16F888-E344-B955-D61D-0B25BE979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411" r="37396" b="60897"/>
          <a:stretch/>
        </p:blipFill>
        <p:spPr>
          <a:xfrm>
            <a:off x="6997700" y="2400300"/>
            <a:ext cx="1536700" cy="14097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8B004F9-9621-8439-DCAC-D73E6304F444}"/>
              </a:ext>
            </a:extLst>
          </p:cNvPr>
          <p:cNvSpPr/>
          <p:nvPr/>
        </p:nvSpPr>
        <p:spPr>
          <a:xfrm>
            <a:off x="7346234" y="2868930"/>
            <a:ext cx="776131" cy="43433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DDA9FAA-3D41-3A21-6603-414B1FBF0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2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12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94FE1-192D-92EF-3848-DBC225796DF7}"/>
              </a:ext>
            </a:extLst>
          </p:cNvPr>
          <p:cNvSpPr txBox="1"/>
          <p:nvPr/>
        </p:nvSpPr>
        <p:spPr>
          <a:xfrm>
            <a:off x="622300" y="1828800"/>
            <a:ext cx="135509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3. Utilize Automated Status Updates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Waiting for inspection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Creating estimate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Waiting for approval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Parts ordered/on hold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Waiting for work finished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Waiting for pickup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Barlow" panose="020B06040202020202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640DF-7AA0-B5B0-21DB-10F80CF85515}"/>
              </a:ext>
            </a:extLst>
          </p:cNvPr>
          <p:cNvSpPr txBox="1"/>
          <p:nvPr/>
        </p:nvSpPr>
        <p:spPr>
          <a:xfrm>
            <a:off x="1317728" y="5730638"/>
            <a:ext cx="57956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arlow" panose="020B0604020202020204" pitchFamily="2" charset="0"/>
              </a:rPr>
              <a:t>Reduces incoming calls by 67%!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3585C1-5ED1-AB0F-1433-6382F928DDDF}"/>
              </a:ext>
            </a:extLst>
          </p:cNvPr>
          <p:cNvGrpSpPr/>
          <p:nvPr/>
        </p:nvGrpSpPr>
        <p:grpSpPr>
          <a:xfrm>
            <a:off x="7754298" y="2671385"/>
            <a:ext cx="6843356" cy="4967034"/>
            <a:chOff x="7754298" y="2671385"/>
            <a:chExt cx="6843356" cy="4967034"/>
          </a:xfrm>
        </p:grpSpPr>
        <p:pic>
          <p:nvPicPr>
            <p:cNvPr id="15" name="Picture 14" descr="A person holding a phone&#10;&#10;Description automatically generated with low confidence">
              <a:extLst>
                <a:ext uri="{FF2B5EF4-FFF2-40B4-BE49-F238E27FC236}">
                  <a16:creationId xmlns:a16="http://schemas.microsoft.com/office/drawing/2014/main" id="{BE122D5B-1E40-E719-61FA-02A091871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78"/>
            <a:stretch/>
          </p:blipFill>
          <p:spPr>
            <a:xfrm>
              <a:off x="7754298" y="2671385"/>
              <a:ext cx="6843356" cy="4967034"/>
            </a:xfrm>
            <a:prstGeom prst="rect">
              <a:avLst/>
            </a:prstGeom>
          </p:spPr>
        </p:pic>
        <p:pic>
          <p:nvPicPr>
            <p:cNvPr id="18" name="Picture 17" descr="Graphical user interface, text, application, website&#10;&#10;Description automatically generated">
              <a:extLst>
                <a:ext uri="{FF2B5EF4-FFF2-40B4-BE49-F238E27FC236}">
                  <a16:creationId xmlns:a16="http://schemas.microsoft.com/office/drawing/2014/main" id="{F0DD98DC-A1D9-A482-C7BF-0E816F3A2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">
              <a:off x="12292324" y="3275386"/>
              <a:ext cx="1337758" cy="277618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1BE399D-0D94-16F7-BED8-944482E766DC}"/>
              </a:ext>
            </a:extLst>
          </p:cNvPr>
          <p:cNvSpPr txBox="1"/>
          <p:nvPr/>
        </p:nvSpPr>
        <p:spPr>
          <a:xfrm>
            <a:off x="8278135" y="2200940"/>
            <a:ext cx="5795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arlow" panose="020B0604020202020204" pitchFamily="2" charset="0"/>
              </a:rPr>
              <a:t>Also increases loyalty!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6BBC1-65EF-BAD7-3FE3-E9760F37D12C}"/>
              </a:ext>
            </a:extLst>
          </p:cNvPr>
          <p:cNvSpPr txBox="1"/>
          <p:nvPr/>
        </p:nvSpPr>
        <p:spPr>
          <a:xfrm>
            <a:off x="5715948" y="6479470"/>
            <a:ext cx="195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1FF"/>
                </a:solidFill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A3B691-BABE-8F40-9328-F79F6FF65D0B}"/>
              </a:ext>
            </a:extLst>
          </p:cNvPr>
          <p:cNvSpPr txBox="1"/>
          <p:nvPr/>
        </p:nvSpPr>
        <p:spPr>
          <a:xfrm>
            <a:off x="11797830" y="7836068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71FF"/>
                </a:solidFill>
                <a:latin typeface="Barlow" panose="00000500000000000000" pitchFamily="2" charset="0"/>
              </a:rPr>
              <a:t>*Service Desk Institute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9AE5AC8-6522-EA2B-5CA4-9DB15C58C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4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13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AAA05-4AF0-99EF-935B-D320C3B5FA53}"/>
              </a:ext>
            </a:extLst>
          </p:cNvPr>
          <p:cNvSpPr txBox="1"/>
          <p:nvPr/>
        </p:nvSpPr>
        <p:spPr>
          <a:xfrm>
            <a:off x="11912130" y="7830443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71FF"/>
                </a:solidFill>
                <a:latin typeface="Barlow" panose="00000500000000000000" pitchFamily="2" charset="0"/>
              </a:rPr>
              <a:t>*klara.com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F7C07A2-740C-4107-E8BB-B3B694B11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B2696-81BF-B054-BC70-AE44174BD68A}"/>
              </a:ext>
            </a:extLst>
          </p:cNvPr>
          <p:cNvSpPr txBox="1"/>
          <p:nvPr/>
        </p:nvSpPr>
        <p:spPr>
          <a:xfrm>
            <a:off x="8153399" y="1828800"/>
            <a:ext cx="59855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4. Leverage KPIs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Identify best practices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Guide struggling techs with proven success from their peers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Inspection rate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Ave pictures per RO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ARO $$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Goals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Barlow" panose="020B06040202020202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6F335C-0822-9875-10EE-D67706FF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4" y="1856766"/>
            <a:ext cx="7683429" cy="5401282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FBD94CF9-A04F-187F-0F3C-487D9849C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8" y="1681720"/>
            <a:ext cx="2816413" cy="239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27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14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B31327D-5E37-57DC-8842-D5ADE032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095F21C-04D7-E70E-4046-7DDD47EDC481}"/>
              </a:ext>
            </a:extLst>
          </p:cNvPr>
          <p:cNvGrpSpPr/>
          <p:nvPr/>
        </p:nvGrpSpPr>
        <p:grpSpPr>
          <a:xfrm>
            <a:off x="3886200" y="1432283"/>
            <a:ext cx="10134600" cy="5925972"/>
            <a:chOff x="2286000" y="1465426"/>
            <a:chExt cx="10134600" cy="592597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D2A8E23-6C9C-417C-A7D0-C2E2AB3F72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6"/>
            <a:stretch/>
          </p:blipFill>
          <p:spPr bwMode="auto">
            <a:xfrm>
              <a:off x="2286000" y="1465426"/>
              <a:ext cx="10134600" cy="592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B59A87C-751B-8C09-E629-38BC04E992EF}"/>
                </a:ext>
              </a:extLst>
            </p:cNvPr>
            <p:cNvSpPr/>
            <p:nvPr/>
          </p:nvSpPr>
          <p:spPr>
            <a:xfrm>
              <a:off x="3886200" y="16002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0E7A80B-D254-8F85-2867-175B695F44E4}"/>
                </a:ext>
              </a:extLst>
            </p:cNvPr>
            <p:cNvSpPr/>
            <p:nvPr/>
          </p:nvSpPr>
          <p:spPr>
            <a:xfrm>
              <a:off x="5562600" y="1600200"/>
              <a:ext cx="533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2525CD-8F2A-5E40-557F-D01FD2B11095}"/>
                </a:ext>
              </a:extLst>
            </p:cNvPr>
            <p:cNvSpPr/>
            <p:nvPr/>
          </p:nvSpPr>
          <p:spPr>
            <a:xfrm>
              <a:off x="7543800" y="1600200"/>
              <a:ext cx="533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3C5263-762C-E326-CAB5-263DB34881AA}"/>
                </a:ext>
              </a:extLst>
            </p:cNvPr>
            <p:cNvSpPr/>
            <p:nvPr/>
          </p:nvSpPr>
          <p:spPr>
            <a:xfrm>
              <a:off x="5562600" y="1600200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C5AA01-A07A-5481-3FC8-BEB5CF6B4137}"/>
                </a:ext>
              </a:extLst>
            </p:cNvPr>
            <p:cNvSpPr/>
            <p:nvPr/>
          </p:nvSpPr>
          <p:spPr>
            <a:xfrm>
              <a:off x="9563100" y="1621971"/>
              <a:ext cx="533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4EEEA5-AD0C-267E-323B-AD2F46F6708D}"/>
                </a:ext>
              </a:extLst>
            </p:cNvPr>
            <p:cNvSpPr/>
            <p:nvPr/>
          </p:nvSpPr>
          <p:spPr>
            <a:xfrm>
              <a:off x="11582400" y="1600199"/>
              <a:ext cx="533400" cy="174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72F704-6A76-2594-4BF9-4BE0A19C4BE3}"/>
                </a:ext>
              </a:extLst>
            </p:cNvPr>
            <p:cNvSpPr txBox="1"/>
            <p:nvPr/>
          </p:nvSpPr>
          <p:spPr>
            <a:xfrm>
              <a:off x="3810000" y="1568449"/>
              <a:ext cx="4572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#100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54423D-83F0-CAAB-A37E-8951C38E447D}"/>
                </a:ext>
              </a:extLst>
            </p:cNvPr>
            <p:cNvSpPr txBox="1"/>
            <p:nvPr/>
          </p:nvSpPr>
          <p:spPr>
            <a:xfrm>
              <a:off x="5454650" y="1576372"/>
              <a:ext cx="4572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#1001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248A28-EF05-7DEB-C9AC-6992608B3ADC}"/>
                </a:ext>
              </a:extLst>
            </p:cNvPr>
            <p:cNvSpPr txBox="1"/>
            <p:nvPr/>
          </p:nvSpPr>
          <p:spPr>
            <a:xfrm>
              <a:off x="7502525" y="1567542"/>
              <a:ext cx="4572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#2002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F952BA6-46A6-39FF-7879-14B88E733BBB}"/>
                </a:ext>
              </a:extLst>
            </p:cNvPr>
            <p:cNvSpPr txBox="1"/>
            <p:nvPr/>
          </p:nvSpPr>
          <p:spPr>
            <a:xfrm>
              <a:off x="9518650" y="1567541"/>
              <a:ext cx="4572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#2801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291167F-659D-A4FB-C288-791193624D90}"/>
                </a:ext>
              </a:extLst>
            </p:cNvPr>
            <p:cNvSpPr txBox="1"/>
            <p:nvPr/>
          </p:nvSpPr>
          <p:spPr>
            <a:xfrm>
              <a:off x="11523889" y="1567540"/>
              <a:ext cx="4572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#2501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639EA9-3A9D-0FE2-2548-00D69449E6C8}"/>
              </a:ext>
            </a:extLst>
          </p:cNvPr>
          <p:cNvSpPr txBox="1"/>
          <p:nvPr/>
        </p:nvSpPr>
        <p:spPr>
          <a:xfrm>
            <a:off x="228600" y="2255867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Multi-shop KPIs</a:t>
            </a:r>
            <a:endParaRPr lang="en-US" sz="3200" dirty="0">
              <a:latin typeface="Barlow" panose="020B06040202020202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ARO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Inspection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Inspection sent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Car count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% of pictures edited/explained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2401492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15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94FE1-192D-92EF-3848-DBC225796DF7}"/>
              </a:ext>
            </a:extLst>
          </p:cNvPr>
          <p:cNvSpPr txBox="1"/>
          <p:nvPr/>
        </p:nvSpPr>
        <p:spPr>
          <a:xfrm>
            <a:off x="622300" y="1828800"/>
            <a:ext cx="13550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5. Request Customer Reviews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Should be automated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Receive higher ratings.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Review requests generates 4.34 out of 5 stars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Unprompted reviews receive 3.89 out of 5 stars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Businesses with a 4.0 to 4.5-star rating earn an additional 28 percent in annual revenue, while 5-star businesses have below-average sales, sometimes earning less in revenue than 1 to 1.5-star businesses.</a:t>
            </a:r>
            <a:r>
              <a:rPr lang="en-US" sz="2400" dirty="0">
                <a:latin typeface="Barlow" panose="020B0604020202020204" pitchFamily="2" charset="0"/>
              </a:rPr>
              <a:t>*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Responding to negative reviews makes it more likely for 44.6 percent of consumers to visit a business.</a:t>
            </a:r>
            <a:r>
              <a:rPr lang="en-US" sz="2400" dirty="0">
                <a:latin typeface="Barlow" panose="020B0604020202020204" pitchFamily="2" charset="0"/>
              </a:rPr>
              <a:t>*</a:t>
            </a:r>
            <a:endParaRPr lang="en-US" sz="3200" dirty="0">
              <a:latin typeface="Barlow" panose="020B06040202020202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3A9A9A-EA90-80D5-F88F-FC3EAEEA1498}"/>
              </a:ext>
            </a:extLst>
          </p:cNvPr>
          <p:cNvSpPr txBox="1"/>
          <p:nvPr/>
        </p:nvSpPr>
        <p:spPr>
          <a:xfrm>
            <a:off x="12420600" y="7338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Barlow" panose="00000500000000000000" pitchFamily="2" charset="0"/>
              </a:rPr>
              <a:t>*reviewtrackers.com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B31327D-5E37-57DC-8842-D5ADE032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F2CA16A-2AF6-6505-A616-FA1222B8C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1860611"/>
            <a:ext cx="2209800" cy="8574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8DAE85-D59E-BC98-40D9-4AE283019908}"/>
              </a:ext>
            </a:extLst>
          </p:cNvPr>
          <p:cNvCxnSpPr>
            <a:cxnSpLocks/>
          </p:cNvCxnSpPr>
          <p:nvPr/>
        </p:nvCxnSpPr>
        <p:spPr>
          <a:xfrm flipV="1">
            <a:off x="10134600" y="1797428"/>
            <a:ext cx="2095500" cy="94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93A863-E713-AFEC-C6F2-951B8DC55D55}"/>
              </a:ext>
            </a:extLst>
          </p:cNvPr>
          <p:cNvCxnSpPr>
            <a:cxnSpLocks/>
          </p:cNvCxnSpPr>
          <p:nvPr/>
        </p:nvCxnSpPr>
        <p:spPr>
          <a:xfrm>
            <a:off x="10134600" y="1828800"/>
            <a:ext cx="20955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6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16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E3B24-A8E3-B8D1-9643-BBEB944E3873}"/>
              </a:ext>
            </a:extLst>
          </p:cNvPr>
          <p:cNvSpPr txBox="1"/>
          <p:nvPr/>
        </p:nvSpPr>
        <p:spPr>
          <a:xfrm>
            <a:off x="622300" y="1828800"/>
            <a:ext cx="1189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Which looks more personable?</a:t>
            </a:r>
          </a:p>
        </p:txBody>
      </p:sp>
      <p:pic>
        <p:nvPicPr>
          <p:cNvPr id="15" name="Picture 1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274AE46-52D3-FA23-BBAB-6C7085074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89" y="2489775"/>
            <a:ext cx="3793067" cy="4538133"/>
          </a:xfrm>
          <a:prstGeom prst="rect">
            <a:avLst/>
          </a:prstGeom>
        </p:spPr>
      </p:pic>
      <p:pic>
        <p:nvPicPr>
          <p:cNvPr id="17" name="Picture 1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CCD83F4-2A14-0B36-8A81-DD65D9B27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16" y="2508824"/>
            <a:ext cx="3818467" cy="4436533"/>
          </a:xfrm>
          <a:prstGeom prst="rect">
            <a:avLst/>
          </a:prstGeom>
        </p:spPr>
      </p:pic>
      <p:pic>
        <p:nvPicPr>
          <p:cNvPr id="19" name="Picture 1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90ED23D-9CEE-0905-0782-1C1DED299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490258"/>
            <a:ext cx="3822700" cy="4521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024783-7F28-100C-1FD7-5F217E0CF99C}"/>
              </a:ext>
            </a:extLst>
          </p:cNvPr>
          <p:cNvSpPr txBox="1"/>
          <p:nvPr/>
        </p:nvSpPr>
        <p:spPr>
          <a:xfrm>
            <a:off x="2119206" y="6991349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rlow Condensed ExtraBold" panose="020B0604020202020204" pitchFamily="2" charset="0"/>
              </a:rPr>
              <a:t>(A)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F12D1D-E34B-79FB-B6DC-51CDF4891850}"/>
              </a:ext>
            </a:extLst>
          </p:cNvPr>
          <p:cNvSpPr txBox="1"/>
          <p:nvPr/>
        </p:nvSpPr>
        <p:spPr>
          <a:xfrm>
            <a:off x="6252844" y="6945356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rlow Condensed ExtraBold" panose="020B0604020202020204" pitchFamily="2" charset="0"/>
              </a:rPr>
              <a:t>(B)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1DF37E-F071-EFE4-8FD4-B6C3FB9C9B7B}"/>
              </a:ext>
            </a:extLst>
          </p:cNvPr>
          <p:cNvSpPr txBox="1"/>
          <p:nvPr/>
        </p:nvSpPr>
        <p:spPr>
          <a:xfrm>
            <a:off x="10274722" y="6945357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rlow Condensed ExtraBold" panose="020B0604020202020204" pitchFamily="2" charset="0"/>
              </a:rPr>
              <a:t>(C)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0580B86-ED1D-AEC6-8D6B-7C5B8ADBC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17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33687E0-85DC-8955-820D-C406BAD43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0F1410-91CB-5CDD-9131-32AFE7F39B9A}"/>
              </a:ext>
            </a:extLst>
          </p:cNvPr>
          <p:cNvSpPr txBox="1"/>
          <p:nvPr/>
        </p:nvSpPr>
        <p:spPr>
          <a:xfrm>
            <a:off x="622300" y="4260115"/>
            <a:ext cx="118999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Automotive Averages: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National average - $374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AutoVitals shop average - $503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Barlow" panose="020B0604020202020204" pitchFamily="2" charset="0"/>
              </a:rPr>
              <a:t>Top 200 AutoVitals shop average - $962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Barlow" panose="020B06040202020202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D6BB87-D90F-0F85-859E-867976789733}"/>
              </a:ext>
            </a:extLst>
          </p:cNvPr>
          <p:cNvSpPr txBox="1"/>
          <p:nvPr/>
        </p:nvSpPr>
        <p:spPr>
          <a:xfrm>
            <a:off x="622300" y="1840479"/>
            <a:ext cx="615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0000500000000000000" pitchFamily="2" charset="0"/>
              </a:rPr>
              <a:t>What should be your ARO goal?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8664B-75E1-4B77-77F9-90CBD7F9CFF5}"/>
              </a:ext>
            </a:extLst>
          </p:cNvPr>
          <p:cNvSpPr txBox="1"/>
          <p:nvPr/>
        </p:nvSpPr>
        <p:spPr>
          <a:xfrm>
            <a:off x="8769849" y="1837054"/>
            <a:ext cx="524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arlow" panose="00000500000000000000" pitchFamily="2" charset="0"/>
              </a:rPr>
              <a:t>5x Your Labor Rate!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5B9DF-B9AB-8ABA-C633-EBEF51C218A6}"/>
              </a:ext>
            </a:extLst>
          </p:cNvPr>
          <p:cNvSpPr txBox="1"/>
          <p:nvPr/>
        </p:nvSpPr>
        <p:spPr>
          <a:xfrm>
            <a:off x="622300" y="2886075"/>
            <a:ext cx="112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rlow" panose="00000500000000000000" pitchFamily="2" charset="0"/>
              </a:rPr>
              <a:t>If your labor rate is $150/hr, then your goal should be $750…</a:t>
            </a:r>
          </a:p>
        </p:txBody>
      </p:sp>
      <p:pic>
        <p:nvPicPr>
          <p:cNvPr id="15" name="Picture 1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B082E2E0-D471-ED7D-920B-BFBF4238F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44200" y="3524248"/>
            <a:ext cx="2743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18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35747-5A83-2798-C7D7-5E63D223C0AA}"/>
              </a:ext>
            </a:extLst>
          </p:cNvPr>
          <p:cNvSpPr txBox="1"/>
          <p:nvPr/>
        </p:nvSpPr>
        <p:spPr>
          <a:xfrm>
            <a:off x="622299" y="1828800"/>
            <a:ext cx="136905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How do you get there – shop goals?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arlow" panose="020B0604020202020204" pitchFamily="2" charset="0"/>
              </a:rPr>
              <a:t>Advise your customers that they’ll receive an inspection.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arlow" panose="020B0604020202020204" pitchFamily="2" charset="0"/>
              </a:rPr>
              <a:t>Inspection rate 						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arlow" panose="020B0604020202020204" pitchFamily="2" charset="0"/>
              </a:rPr>
              <a:t>Inspection sent rate 						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arlow" panose="020B0604020202020204" pitchFamily="2" charset="0"/>
              </a:rPr>
              <a:t>Average pictures per inspection 				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arlow" panose="020B0604020202020204" pitchFamily="2" charset="0"/>
              </a:rPr>
              <a:t>% of pictures edited 						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arlow" panose="020B0604020202020204" pitchFamily="2" charset="0"/>
              </a:rPr>
              <a:t>Average # of recommendations 				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arlow" panose="020B0604020202020204" pitchFamily="2" charset="0"/>
              </a:rPr>
              <a:t>CRT (customer research time)				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28797-729D-18F6-4B2F-177B627B4A02}"/>
              </a:ext>
            </a:extLst>
          </p:cNvPr>
          <p:cNvSpPr txBox="1"/>
          <p:nvPr/>
        </p:nvSpPr>
        <p:spPr>
          <a:xfrm>
            <a:off x="9448800" y="2309631"/>
            <a:ext cx="3276600" cy="5155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sz="2400" dirty="0">
              <a:latin typeface="Barlow" panose="020B0604020202020204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Barlow" panose="020B0604020202020204" pitchFamily="2" charset="0"/>
              </a:rPr>
              <a:t>80% minimum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Barlow" panose="020B0604020202020204" pitchFamily="2" charset="0"/>
              </a:rPr>
              <a:t>80% minimum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Barlow" panose="020B0604020202020204" pitchFamily="2" charset="0"/>
              </a:rPr>
              <a:t>15 or more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Barlow" panose="020B0604020202020204" pitchFamily="2" charset="0"/>
              </a:rPr>
              <a:t>30-60%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Barlow" panose="020B0604020202020204" pitchFamily="2" charset="0"/>
              </a:rPr>
              <a:t>8-10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Barlow" panose="020B0604020202020204" pitchFamily="2" charset="0"/>
              </a:rPr>
              <a:t>240 sec minimum</a:t>
            </a:r>
            <a:endParaRPr lang="en-US" sz="24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44185AE-B819-BAE1-A159-7524A2DB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19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35747-5A83-2798-C7D7-5E63D223C0AA}"/>
              </a:ext>
            </a:extLst>
          </p:cNvPr>
          <p:cNvSpPr txBox="1"/>
          <p:nvPr/>
        </p:nvSpPr>
        <p:spPr>
          <a:xfrm>
            <a:off x="622299" y="1828800"/>
            <a:ext cx="6692901" cy="50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arlow" panose="020B0604020202020204" pitchFamily="2" charset="0"/>
              </a:rPr>
              <a:t>Major Notables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Pre-populated notes from the tech to the customer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Educational videos – the “why”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Internal chat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Smart markers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Recommendations automatically populate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Task manager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Guided mode for easy tech training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In-app notifications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Shop eyes only notes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Dedicated coach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44185AE-B819-BAE1-A159-7524A2DB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C23CA20-5950-AB12-B42A-4AF1B1536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65" y="1511732"/>
            <a:ext cx="5575123" cy="2920567"/>
          </a:xfrm>
          <a:prstGeom prst="rect">
            <a:avLst/>
          </a:prstGeom>
        </p:spPr>
      </p:pic>
      <p:pic>
        <p:nvPicPr>
          <p:cNvPr id="6" name="Content Placeholder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EED16B3-3FD4-4936-DCAF-E5CDF4688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070726"/>
            <a:ext cx="3797135" cy="2538085"/>
          </a:xfrm>
          <a:prstGeom prst="rect">
            <a:avLst/>
          </a:prstGeom>
        </p:spPr>
      </p:pic>
      <p:pic>
        <p:nvPicPr>
          <p:cNvPr id="7" name="Graphic 6" descr="Transfer with solid fill">
            <a:extLst>
              <a:ext uri="{FF2B5EF4-FFF2-40B4-BE49-F238E27FC236}">
                <a16:creationId xmlns:a16="http://schemas.microsoft.com/office/drawing/2014/main" id="{EC1DF7E4-8102-3985-50A6-A151DC2CD1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0259293" y="4208836"/>
            <a:ext cx="60506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152400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arlow Condensed SemiBold" panose="00000706000000000000" pitchFamily="50" charset="0"/>
              </a:rPr>
              <a:t>0</a:t>
            </a:r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2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F176AE4-6CAF-20F3-2BC6-59AAA7AEF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1CA2D-9C0C-90C3-69E9-DB192D139E94}"/>
              </a:ext>
            </a:extLst>
          </p:cNvPr>
          <p:cNvSpPr txBox="1"/>
          <p:nvPr/>
        </p:nvSpPr>
        <p:spPr>
          <a:xfrm>
            <a:off x="622300" y="1828800"/>
            <a:ext cx="9664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Barlow" panose="020B0604020202020204" pitchFamily="2" charset="0"/>
              </a:rPr>
              <a:t>What should your ARO goal be?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41D32-E142-99AE-11F9-A41241190BC2}"/>
              </a:ext>
            </a:extLst>
          </p:cNvPr>
          <p:cNvSpPr txBox="1"/>
          <p:nvPr/>
        </p:nvSpPr>
        <p:spPr>
          <a:xfrm>
            <a:off x="2705100" y="4410759"/>
            <a:ext cx="922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Barlow" panose="00000500000000000000" pitchFamily="2" charset="0"/>
              </a:rPr>
              <a:t>5x Your Labor Rate!!</a:t>
            </a:r>
          </a:p>
        </p:txBody>
      </p:sp>
    </p:spTree>
    <p:extLst>
      <p:ext uri="{BB962C8B-B14F-4D97-AF65-F5344CB8AC3E}">
        <p14:creationId xmlns:p14="http://schemas.microsoft.com/office/powerpoint/2010/main" val="183272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20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35747-5A83-2798-C7D7-5E63D223C0AA}"/>
              </a:ext>
            </a:extLst>
          </p:cNvPr>
          <p:cNvSpPr txBox="1"/>
          <p:nvPr/>
        </p:nvSpPr>
        <p:spPr>
          <a:xfrm>
            <a:off x="622299" y="1828800"/>
            <a:ext cx="11798301" cy="4614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arlow" panose="020B0604020202020204" pitchFamily="2" charset="0"/>
              </a:rPr>
              <a:t>Bottom line… A truly effective DVI will provide the following: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What you find during the inspection AND the “why”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The customer’s inspection interaction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+60 KPIs – You can’t manage what you can’t measure!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Technician comparisons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Multi-shop comparisons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Repair status updates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Keeps employees at their stations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rlow" panose="020B0604020202020204" pitchFamily="2" charset="0"/>
              </a:rPr>
              <a:t>Keeps your customers engaged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Barlow" panose="020B0604020202020204" pitchFamily="2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44185AE-B819-BAE1-A159-7524A2DB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pic>
        <p:nvPicPr>
          <p:cNvPr id="12" name="Picture 11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FBAA6E75-4C0F-6C11-9789-18110F991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99" y="3053549"/>
            <a:ext cx="6876102" cy="458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70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21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35747-5A83-2798-C7D7-5E63D223C0AA}"/>
              </a:ext>
            </a:extLst>
          </p:cNvPr>
          <p:cNvSpPr txBox="1"/>
          <p:nvPr/>
        </p:nvSpPr>
        <p:spPr>
          <a:xfrm>
            <a:off x="622299" y="1828800"/>
            <a:ext cx="13690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Integrations coming soon…</a:t>
            </a:r>
            <a:r>
              <a:rPr lang="en-US" sz="2400" dirty="0">
                <a:latin typeface="Barlow" panose="020B0604020202020204" pitchFamily="2" charset="0"/>
              </a:rPr>
              <a:t>						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44185AE-B819-BAE1-A159-7524A2DB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D0F5C-6611-5D59-5992-B84C33ECB1CF}"/>
              </a:ext>
            </a:extLst>
          </p:cNvPr>
          <p:cNvSpPr txBox="1"/>
          <p:nvPr/>
        </p:nvSpPr>
        <p:spPr>
          <a:xfrm>
            <a:off x="653101" y="2667000"/>
            <a:ext cx="685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Consumer Financing</a:t>
            </a:r>
            <a:endParaRPr lang="en-US" sz="2400" dirty="0">
              <a:latin typeface="Barlow" panose="020B0604020202020204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DC124F-16A2-86A8-A163-5982C5C3A612}"/>
              </a:ext>
            </a:extLst>
          </p:cNvPr>
          <p:cNvGrpSpPr/>
          <p:nvPr/>
        </p:nvGrpSpPr>
        <p:grpSpPr>
          <a:xfrm>
            <a:off x="6934200" y="1407455"/>
            <a:ext cx="5588000" cy="5983943"/>
            <a:chOff x="8304819" y="1407455"/>
            <a:chExt cx="5542015" cy="6060144"/>
          </a:xfrm>
        </p:grpSpPr>
        <p:pic>
          <p:nvPicPr>
            <p:cNvPr id="7" name="Picture 6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B829EAA8-F698-93CD-C83B-11B8D1679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4819" y="1407455"/>
              <a:ext cx="5542015" cy="6060144"/>
            </a:xfrm>
            <a:prstGeom prst="rect">
              <a:avLst/>
            </a:prstGeom>
          </p:spPr>
        </p:pic>
        <p:pic>
          <p:nvPicPr>
            <p:cNvPr id="8" name="Picture 7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C9A93CF9-BA69-AACC-0EF6-2D5E5B9D0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98" t="71489" r="5129" b="8173"/>
            <a:stretch/>
          </p:blipFill>
          <p:spPr>
            <a:xfrm>
              <a:off x="8582997" y="5757886"/>
              <a:ext cx="2514600" cy="1232475"/>
            </a:xfrm>
            <a:prstGeom prst="rect">
              <a:avLst/>
            </a:prstGeom>
          </p:spPr>
        </p:pic>
        <p:pic>
          <p:nvPicPr>
            <p:cNvPr id="12" name="Picture 11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2D6E3CBC-46D2-FD38-3BAA-D8D5BA6D2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71489" r="50502" b="8173"/>
            <a:stretch/>
          </p:blipFill>
          <p:spPr>
            <a:xfrm>
              <a:off x="11097597" y="5745600"/>
              <a:ext cx="2438401" cy="12103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9AAEE4-2C55-E1D3-C6B8-83BCE4A2B062}"/>
              </a:ext>
            </a:extLst>
          </p:cNvPr>
          <p:cNvSpPr txBox="1"/>
          <p:nvPr/>
        </p:nvSpPr>
        <p:spPr>
          <a:xfrm>
            <a:off x="609591" y="3406562"/>
            <a:ext cx="6858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Synchrony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EasyPay 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American First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Sunbit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360 Payments waterfall</a:t>
            </a:r>
            <a:endParaRPr lang="en-US" sz="2000" dirty="0">
              <a:latin typeface="Barlow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6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22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35747-5A83-2798-C7D7-5E63D223C0AA}"/>
              </a:ext>
            </a:extLst>
          </p:cNvPr>
          <p:cNvSpPr txBox="1"/>
          <p:nvPr/>
        </p:nvSpPr>
        <p:spPr>
          <a:xfrm>
            <a:off x="622299" y="1828800"/>
            <a:ext cx="13690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Integrations coming soon…</a:t>
            </a:r>
            <a:r>
              <a:rPr lang="en-US" sz="2400" dirty="0">
                <a:latin typeface="Barlow" panose="020B0604020202020204" pitchFamily="2" charset="0"/>
              </a:rPr>
              <a:t>						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44185AE-B819-BAE1-A159-7524A2DB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D0F5C-6611-5D59-5992-B84C33ECB1CF}"/>
              </a:ext>
            </a:extLst>
          </p:cNvPr>
          <p:cNvSpPr txBox="1"/>
          <p:nvPr/>
        </p:nvSpPr>
        <p:spPr>
          <a:xfrm>
            <a:off x="653101" y="2667000"/>
            <a:ext cx="685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Technology</a:t>
            </a:r>
            <a:endParaRPr lang="en-US" sz="2400" dirty="0">
              <a:latin typeface="Barlow" panose="020B06040202020202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9AAEE4-2C55-E1D3-C6B8-83BCE4A2B062}"/>
              </a:ext>
            </a:extLst>
          </p:cNvPr>
          <p:cNvSpPr txBox="1"/>
          <p:nvPr/>
        </p:nvSpPr>
        <p:spPr>
          <a:xfrm>
            <a:off x="609591" y="3406562"/>
            <a:ext cx="6858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Barlow" panose="020B0604020202020204" pitchFamily="2" charset="0"/>
              </a:rPr>
              <a:t>Repairify</a:t>
            </a:r>
            <a:endParaRPr lang="en-US" sz="2800" dirty="0">
              <a:latin typeface="Barlow" panose="020B06040202020202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Hunter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Grove Glove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Barlow" panose="020B0604020202020204" pitchFamily="2" charset="0"/>
              </a:rPr>
              <a:t>Autel</a:t>
            </a:r>
            <a:endParaRPr lang="en-US" sz="2800" dirty="0">
              <a:latin typeface="Barlow" panose="020B06040202020202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anose="020B0604020202020204" pitchFamily="2" charset="0"/>
              </a:rPr>
              <a:t>And more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F5CC45-1522-6137-28FD-0B76CCA7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005" y="2348855"/>
            <a:ext cx="3235012" cy="3427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EDEF23-2458-121B-2D63-CBA6291E3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929" y="5234724"/>
            <a:ext cx="2470261" cy="2011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2AAFAD-DC47-F025-AB4B-A2C48BA87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802" y="1899264"/>
            <a:ext cx="4071299" cy="5214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918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23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pic>
        <p:nvPicPr>
          <p:cNvPr id="16" name="Graphic 15" descr="Questions with solid fill">
            <a:extLst>
              <a:ext uri="{FF2B5EF4-FFF2-40B4-BE49-F238E27FC236}">
                <a16:creationId xmlns:a16="http://schemas.microsoft.com/office/drawing/2014/main" id="{41474C3B-4CA7-FB13-BB0E-E69FEF60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1882" y="2186421"/>
            <a:ext cx="4267200" cy="4267200"/>
          </a:xfrm>
          <a:prstGeom prst="rect">
            <a:avLst/>
          </a:prstGeom>
        </p:spPr>
      </p:pic>
      <p:pic>
        <p:nvPicPr>
          <p:cNvPr id="17" name="Graphic 16" descr="Questions with solid fill">
            <a:extLst>
              <a:ext uri="{FF2B5EF4-FFF2-40B4-BE49-F238E27FC236}">
                <a16:creationId xmlns:a16="http://schemas.microsoft.com/office/drawing/2014/main" id="{7C1C29E9-6EE1-9368-7B55-C6C8D9215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757" y="2119745"/>
            <a:ext cx="4267200" cy="42672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EAED454-6658-7EFF-EF5C-3FC2B8149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1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152400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arlow Condensed SemiBold" panose="00000706000000000000" pitchFamily="50" charset="0"/>
              </a:rPr>
              <a:t>0</a:t>
            </a:r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3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pic>
        <p:nvPicPr>
          <p:cNvPr id="15" name="Graphic 14" descr="Upward trend outline">
            <a:extLst>
              <a:ext uri="{FF2B5EF4-FFF2-40B4-BE49-F238E27FC236}">
                <a16:creationId xmlns:a16="http://schemas.microsoft.com/office/drawing/2014/main" id="{305F2559-F60D-21A4-1AD9-7467940B3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706" b="12070"/>
          <a:stretch/>
        </p:blipFill>
        <p:spPr>
          <a:xfrm>
            <a:off x="2286000" y="2651700"/>
            <a:ext cx="10134600" cy="49206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47642B-7A92-EFE5-D6B2-512A9AE2C70C}"/>
              </a:ext>
            </a:extLst>
          </p:cNvPr>
          <p:cNvSpPr/>
          <p:nvPr/>
        </p:nvSpPr>
        <p:spPr>
          <a:xfrm>
            <a:off x="4114800" y="5693092"/>
            <a:ext cx="1752600" cy="647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arlow" panose="00000500000000000000" pitchFamily="2" charset="0"/>
              </a:rPr>
              <a:t>Customer Engagement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B292B5-8934-E46D-1229-F4EF10252DDF}"/>
              </a:ext>
            </a:extLst>
          </p:cNvPr>
          <p:cNvSpPr/>
          <p:nvPr/>
        </p:nvSpPr>
        <p:spPr>
          <a:xfrm>
            <a:off x="4114800" y="6430327"/>
            <a:ext cx="1752600" cy="647700"/>
          </a:xfrm>
          <a:prstGeom prst="rect">
            <a:avLst/>
          </a:prstGeom>
          <a:solidFill>
            <a:srgbClr val="54B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arlow" panose="00000500000000000000" pitchFamily="2" charset="0"/>
              </a:rPr>
              <a:t>ARO $$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6D63ED-3308-86A3-03CE-F7C21D3B8789}"/>
              </a:ext>
            </a:extLst>
          </p:cNvPr>
          <p:cNvSpPr txBox="1"/>
          <p:nvPr/>
        </p:nvSpPr>
        <p:spPr>
          <a:xfrm>
            <a:off x="622300" y="1828800"/>
            <a:ext cx="2730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arlow" panose="020B0604020202020204" pitchFamily="2" charset="0"/>
              </a:rPr>
              <a:t>Don’t become a box checker when it comes to DVI!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0F40B1-47EE-045C-7AF0-6C3886CFEAE8}"/>
              </a:ext>
            </a:extLst>
          </p:cNvPr>
          <p:cNvSpPr/>
          <p:nvPr/>
        </p:nvSpPr>
        <p:spPr>
          <a:xfrm>
            <a:off x="12099163" y="2038350"/>
            <a:ext cx="1752600" cy="64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arlow" panose="00000500000000000000" pitchFamily="2" charset="0"/>
              </a:rPr>
              <a:t>Customer Satisfaction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14D0B4-C458-871A-D626-190F8A68BB4D}"/>
              </a:ext>
            </a:extLst>
          </p:cNvPr>
          <p:cNvSpPr/>
          <p:nvPr/>
        </p:nvSpPr>
        <p:spPr>
          <a:xfrm>
            <a:off x="12115800" y="2752725"/>
            <a:ext cx="1752600" cy="6477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arlow" panose="00000500000000000000" pitchFamily="2" charset="0"/>
              </a:rPr>
              <a:t>Profitability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0D8A09-1525-D0D2-39CD-0326DC17B0A6}"/>
              </a:ext>
            </a:extLst>
          </p:cNvPr>
          <p:cNvSpPr txBox="1"/>
          <p:nvPr/>
        </p:nvSpPr>
        <p:spPr>
          <a:xfrm>
            <a:off x="12005754" y="1672417"/>
            <a:ext cx="16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rlow" panose="00000500000000000000" pitchFamily="2" charset="0"/>
              </a:rPr>
              <a:t>By-products: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ECD45E-3AEC-A0A4-35EC-C29DE33E245C}"/>
              </a:ext>
            </a:extLst>
          </p:cNvPr>
          <p:cNvSpPr/>
          <p:nvPr/>
        </p:nvSpPr>
        <p:spPr>
          <a:xfrm>
            <a:off x="12115800" y="3467100"/>
            <a:ext cx="1752600" cy="647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arlow" panose="00000500000000000000" pitchFamily="2" charset="0"/>
              </a:rPr>
              <a:t>New Customers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E72E49-911F-022C-44E5-D8B1DCF7B608}"/>
              </a:ext>
            </a:extLst>
          </p:cNvPr>
          <p:cNvSpPr/>
          <p:nvPr/>
        </p:nvSpPr>
        <p:spPr>
          <a:xfrm>
            <a:off x="12119737" y="4180522"/>
            <a:ext cx="1752600" cy="647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arlow" panose="00000500000000000000" pitchFamily="2" charset="0"/>
              </a:rPr>
              <a:t>Retention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70C60C-96D4-5906-33FB-75441C683370}"/>
              </a:ext>
            </a:extLst>
          </p:cNvPr>
          <p:cNvSpPr/>
          <p:nvPr/>
        </p:nvSpPr>
        <p:spPr>
          <a:xfrm>
            <a:off x="12115800" y="4878644"/>
            <a:ext cx="1752600" cy="647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arlow" panose="00000500000000000000" pitchFamily="2" charset="0"/>
              </a:rPr>
              <a:t>Employee Satisfaction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F176AE4-6CAF-20F3-2BC6-59AAA7AEF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2099E-6 L 0.36718 -0.413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20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0.00078 L 0.36718 -0.4143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20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7" grpId="0" animBg="1"/>
      <p:bldP spid="38" grpId="0" animBg="1"/>
      <p:bldP spid="39" grpId="0"/>
      <p:bldP spid="40" grpId="0" animBg="1"/>
      <p:bldP spid="41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152400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arlow Condensed SemiBold" panose="00000706000000000000" pitchFamily="50" charset="0"/>
              </a:rPr>
              <a:t>0</a:t>
            </a:r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4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0A54616A-F4D9-71CA-F58F-6FC0CA73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9"/>
          <a:stretch/>
        </p:blipFill>
        <p:spPr>
          <a:xfrm>
            <a:off x="21771" y="2350398"/>
            <a:ext cx="14236610" cy="47947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43BFAE0-4F88-668B-A543-79399E6BB8F9}"/>
              </a:ext>
            </a:extLst>
          </p:cNvPr>
          <p:cNvGrpSpPr/>
          <p:nvPr/>
        </p:nvGrpSpPr>
        <p:grpSpPr>
          <a:xfrm>
            <a:off x="5867400" y="4572000"/>
            <a:ext cx="2209802" cy="1365080"/>
            <a:chOff x="5867400" y="4572000"/>
            <a:chExt cx="2209802" cy="136508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EF673E1-972F-061C-C116-7636879FA2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7400" y="4572000"/>
              <a:ext cx="685800" cy="762000"/>
            </a:xfrm>
            <a:prstGeom prst="straightConnector1">
              <a:avLst/>
            </a:prstGeom>
            <a:ln w="57150">
              <a:solidFill>
                <a:srgbClr val="9FDAA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3C3AE0-F72D-9297-CD72-A69303EF5B72}"/>
                </a:ext>
              </a:extLst>
            </p:cNvPr>
            <p:cNvSpPr txBox="1"/>
            <p:nvPr/>
          </p:nvSpPr>
          <p:spPr>
            <a:xfrm>
              <a:off x="6371590" y="5106083"/>
              <a:ext cx="1705612" cy="83099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9FDAAA"/>
                  </a:solidFill>
                </a:rPr>
                <a:t>Average Pics per RO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7F8652-784A-AD16-B857-3FB0FAABFA02}"/>
              </a:ext>
            </a:extLst>
          </p:cNvPr>
          <p:cNvGrpSpPr/>
          <p:nvPr/>
        </p:nvGrpSpPr>
        <p:grpSpPr>
          <a:xfrm>
            <a:off x="3399788" y="2757458"/>
            <a:ext cx="2086612" cy="1052542"/>
            <a:chOff x="6447788" y="5534796"/>
            <a:chExt cx="2010412" cy="976342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F00D01A-4FD6-BC01-F1F2-35C92C4F0EC6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2" y="5937080"/>
              <a:ext cx="380998" cy="574058"/>
            </a:xfrm>
            <a:prstGeom prst="straightConnector1">
              <a:avLst/>
            </a:prstGeom>
            <a:ln w="57150">
              <a:solidFill>
                <a:srgbClr val="9DC8F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4EEF30-C793-BE6F-8A78-AA2AB1C7E0DA}"/>
                </a:ext>
              </a:extLst>
            </p:cNvPr>
            <p:cNvSpPr txBox="1"/>
            <p:nvPr/>
          </p:nvSpPr>
          <p:spPr>
            <a:xfrm>
              <a:off x="6447788" y="5534796"/>
              <a:ext cx="1705612" cy="4616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9DC8F1"/>
                  </a:solidFill>
                </a:rPr>
                <a:t>ARO $$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1DC7B52-0205-DB14-8F5D-A3E61C09FEDE}"/>
              </a:ext>
            </a:extLst>
          </p:cNvPr>
          <p:cNvSpPr txBox="1"/>
          <p:nvPr/>
        </p:nvSpPr>
        <p:spPr>
          <a:xfrm>
            <a:off x="622300" y="1828800"/>
            <a:ext cx="1189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1. Number of Pictures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B782C28-4025-3E92-B79C-A70CCBDF9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9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152400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arlow Condensed SemiBold" panose="00000706000000000000" pitchFamily="50" charset="0"/>
              </a:rPr>
              <a:t>0</a:t>
            </a:r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5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E39A8-FD12-42D7-2607-ECB5B2D28DFB}"/>
              </a:ext>
            </a:extLst>
          </p:cNvPr>
          <p:cNvSpPr txBox="1"/>
          <p:nvPr/>
        </p:nvSpPr>
        <p:spPr>
          <a:xfrm>
            <a:off x="622300" y="1828800"/>
            <a:ext cx="1189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Are just any pictures ok to use?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E2E132-584B-E9D5-E8AD-C69EEFFF8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79" t="25600" r="62276" b="9704"/>
          <a:stretch/>
        </p:blipFill>
        <p:spPr>
          <a:xfrm>
            <a:off x="393422" y="2413575"/>
            <a:ext cx="6798036" cy="49760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666FC2-FE2B-0420-4C6E-CD9272BC2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24074" r="62500" b="8656"/>
          <a:stretch/>
        </p:blipFill>
        <p:spPr>
          <a:xfrm>
            <a:off x="7326630" y="2347744"/>
            <a:ext cx="6765246" cy="511985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DCDB8E7-6F95-0677-D648-38734B383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152400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arlow Condensed SemiBold" panose="00000706000000000000" pitchFamily="50" charset="0"/>
              </a:rPr>
              <a:t>0</a:t>
            </a:r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6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E39A8-FD12-42D7-2607-ECB5B2D28DFB}"/>
              </a:ext>
            </a:extLst>
          </p:cNvPr>
          <p:cNvSpPr txBox="1"/>
          <p:nvPr/>
        </p:nvSpPr>
        <p:spPr>
          <a:xfrm>
            <a:off x="622300" y="1828800"/>
            <a:ext cx="1189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2. Explain your Pictures</a:t>
            </a:r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33CDDD-AAC0-A930-DD42-5965DE5ED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 r="25000"/>
          <a:stretch/>
        </p:blipFill>
        <p:spPr>
          <a:xfrm>
            <a:off x="152400" y="2585024"/>
            <a:ext cx="14160487" cy="47424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131319-BB85-32B0-572D-9F0D336ECF29}"/>
              </a:ext>
            </a:extLst>
          </p:cNvPr>
          <p:cNvGrpSpPr/>
          <p:nvPr/>
        </p:nvGrpSpPr>
        <p:grpSpPr>
          <a:xfrm>
            <a:off x="7701916" y="4648200"/>
            <a:ext cx="2209802" cy="1365080"/>
            <a:chOff x="5867400" y="4572000"/>
            <a:chExt cx="2209802" cy="136508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7396BFA-9F3F-7FC5-620D-D6A893A33D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7400" y="4572000"/>
              <a:ext cx="685800" cy="762000"/>
            </a:xfrm>
            <a:prstGeom prst="straightConnector1">
              <a:avLst/>
            </a:prstGeom>
            <a:ln w="57150">
              <a:solidFill>
                <a:srgbClr val="9FDAA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416890-9C31-FB33-4828-9AF3BA5B04BC}"/>
                </a:ext>
              </a:extLst>
            </p:cNvPr>
            <p:cNvSpPr txBox="1"/>
            <p:nvPr/>
          </p:nvSpPr>
          <p:spPr>
            <a:xfrm>
              <a:off x="6371590" y="5106083"/>
              <a:ext cx="1705612" cy="83099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9FDAAA"/>
                  </a:solidFill>
                </a:rPr>
                <a:t>Average Edited Pics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D2375D-235A-D4B7-91CD-D16BD16A4237}"/>
              </a:ext>
            </a:extLst>
          </p:cNvPr>
          <p:cNvGrpSpPr/>
          <p:nvPr/>
        </p:nvGrpSpPr>
        <p:grpSpPr>
          <a:xfrm>
            <a:off x="2667000" y="2939211"/>
            <a:ext cx="2086612" cy="1052542"/>
            <a:chOff x="6447788" y="5534796"/>
            <a:chExt cx="2010412" cy="97634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A8EEA35-A624-4362-8FCF-4DE68C09DEB2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2" y="5937080"/>
              <a:ext cx="380998" cy="574058"/>
            </a:xfrm>
            <a:prstGeom prst="straightConnector1">
              <a:avLst/>
            </a:prstGeom>
            <a:ln w="57150">
              <a:solidFill>
                <a:srgbClr val="9DC8F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B64E92-C0E0-F00C-14ED-5F6DA68979CA}"/>
                </a:ext>
              </a:extLst>
            </p:cNvPr>
            <p:cNvSpPr txBox="1"/>
            <p:nvPr/>
          </p:nvSpPr>
          <p:spPr>
            <a:xfrm>
              <a:off x="6447788" y="5534796"/>
              <a:ext cx="1705612" cy="4616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9DC8F1"/>
                  </a:solidFill>
                </a:rPr>
                <a:t>ARO $$</a:t>
              </a:r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D4D6019-A0F6-57A0-7E0C-B3205E21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152400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arlow Condensed SemiBold" panose="00000706000000000000" pitchFamily="50" charset="0"/>
              </a:rPr>
              <a:t>0</a:t>
            </a:r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7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E39A8-FD12-42D7-2607-ECB5B2D28DFB}"/>
              </a:ext>
            </a:extLst>
          </p:cNvPr>
          <p:cNvSpPr txBox="1"/>
          <p:nvPr/>
        </p:nvSpPr>
        <p:spPr>
          <a:xfrm>
            <a:off x="622300" y="1828800"/>
            <a:ext cx="1189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2. Explain your Pictures (</a:t>
            </a:r>
            <a:r>
              <a:rPr lang="en-US" sz="3200" b="1" dirty="0" err="1">
                <a:latin typeface="Barlow" panose="020B0604020202020204" pitchFamily="2" charset="0"/>
              </a:rPr>
              <a:t>con’t</a:t>
            </a:r>
            <a:r>
              <a:rPr lang="en-US" sz="3200" b="1" dirty="0">
                <a:latin typeface="Barlow" panose="020B0604020202020204" pitchFamily="2" charset="0"/>
              </a:rPr>
              <a:t>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D4D6019-A0F6-57A0-7E0C-B3205E21E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7DFE9D-E9C0-7ED2-964B-02A30ED8788D}"/>
              </a:ext>
            </a:extLst>
          </p:cNvPr>
          <p:cNvGrpSpPr/>
          <p:nvPr/>
        </p:nvGrpSpPr>
        <p:grpSpPr>
          <a:xfrm>
            <a:off x="5562430" y="2518812"/>
            <a:ext cx="2404993" cy="4864099"/>
            <a:chOff x="8488149" y="1393226"/>
            <a:chExt cx="2404993" cy="4864099"/>
          </a:xfrm>
        </p:grpSpPr>
        <p:pic>
          <p:nvPicPr>
            <p:cNvPr id="6" name="Picture 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546EE85B-E1D7-32F8-3D69-F6248515E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149" y="1393226"/>
              <a:ext cx="2404993" cy="4864099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52000EF6-F137-33D1-A738-518EFD85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308" y="1690688"/>
              <a:ext cx="2102373" cy="431566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07CB209-A22B-5418-CB23-69101BC61DE3}"/>
              </a:ext>
            </a:extLst>
          </p:cNvPr>
          <p:cNvSpPr txBox="1"/>
          <p:nvPr/>
        </p:nvSpPr>
        <p:spPr>
          <a:xfrm>
            <a:off x="990600" y="2803548"/>
            <a:ext cx="450112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More content = increased trust and higher ARO!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Transparency with DVI builds trust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Educational content supports your recommendations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200185-AFFB-836E-9331-8199BD881FBC}"/>
              </a:ext>
            </a:extLst>
          </p:cNvPr>
          <p:cNvCxnSpPr>
            <a:cxnSpLocks/>
          </p:cNvCxnSpPr>
          <p:nvPr/>
        </p:nvCxnSpPr>
        <p:spPr>
          <a:xfrm flipH="1" flipV="1">
            <a:off x="8077030" y="4267200"/>
            <a:ext cx="1295400" cy="109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9E11DC-3C5C-A0FF-FB12-DC96976EF3E8}"/>
              </a:ext>
            </a:extLst>
          </p:cNvPr>
          <p:cNvCxnSpPr>
            <a:cxnSpLocks/>
          </p:cNvCxnSpPr>
          <p:nvPr/>
        </p:nvCxnSpPr>
        <p:spPr>
          <a:xfrm flipH="1">
            <a:off x="8077030" y="4950861"/>
            <a:ext cx="1295400" cy="213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BCB8ED-427E-51DA-8282-B82CB226E4E3}"/>
              </a:ext>
            </a:extLst>
          </p:cNvPr>
          <p:cNvCxnSpPr>
            <a:cxnSpLocks/>
          </p:cNvCxnSpPr>
          <p:nvPr/>
        </p:nvCxnSpPr>
        <p:spPr>
          <a:xfrm flipH="1">
            <a:off x="8077030" y="5638800"/>
            <a:ext cx="129540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10A179-AAA8-BCE8-4E0C-A549EB489DC9}"/>
              </a:ext>
            </a:extLst>
          </p:cNvPr>
          <p:cNvCxnSpPr>
            <a:cxnSpLocks/>
          </p:cNvCxnSpPr>
          <p:nvPr/>
        </p:nvCxnSpPr>
        <p:spPr>
          <a:xfrm flipH="1">
            <a:off x="8077030" y="6248400"/>
            <a:ext cx="129540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46F1B97-A219-8568-0718-5F0CD203BF4B}"/>
              </a:ext>
            </a:extLst>
          </p:cNvPr>
          <p:cNvSpPr txBox="1"/>
          <p:nvPr/>
        </p:nvSpPr>
        <p:spPr>
          <a:xfrm>
            <a:off x="9372429" y="6062266"/>
            <a:ext cx="304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“Why this is important” videos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0BCE35-80AD-8A8C-4373-F9933B653A59}"/>
              </a:ext>
            </a:extLst>
          </p:cNvPr>
          <p:cNvSpPr txBox="1"/>
          <p:nvPr/>
        </p:nvSpPr>
        <p:spPr>
          <a:xfrm>
            <a:off x="9372430" y="5454134"/>
            <a:ext cx="304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Explaining the pictures/videos</a:t>
            </a:r>
            <a:endParaRPr lang="en-US" sz="1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0D03A1-61A1-C673-591B-196789C5A994}"/>
              </a:ext>
            </a:extLst>
          </p:cNvPr>
          <p:cNvSpPr txBox="1"/>
          <p:nvPr/>
        </p:nvSpPr>
        <p:spPr>
          <a:xfrm>
            <a:off x="9372430" y="4766195"/>
            <a:ext cx="365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Canned notes explaining the issue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DDE7E2-1CD1-FED9-C9FC-53D1C1F253F2}"/>
              </a:ext>
            </a:extLst>
          </p:cNvPr>
          <p:cNvSpPr txBox="1"/>
          <p:nvPr/>
        </p:nvSpPr>
        <p:spPr>
          <a:xfrm>
            <a:off x="9372430" y="4095752"/>
            <a:ext cx="304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Canned condition notes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132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F75769D-678B-99A5-37F5-3D072FB1FF1B}"/>
              </a:ext>
            </a:extLst>
          </p:cNvPr>
          <p:cNvGrpSpPr/>
          <p:nvPr/>
        </p:nvGrpSpPr>
        <p:grpSpPr>
          <a:xfrm>
            <a:off x="134341" y="2438399"/>
            <a:ext cx="14361718" cy="4829693"/>
            <a:chOff x="134341" y="2438399"/>
            <a:chExt cx="14361718" cy="48296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6C6313-0AC5-770A-04CA-B6CD66850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43"/>
            <a:stretch/>
          </p:blipFill>
          <p:spPr>
            <a:xfrm>
              <a:off x="134341" y="2438399"/>
              <a:ext cx="14361718" cy="482969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ED79F9-1E36-99CF-268E-51EBF0DA2D5D}"/>
                </a:ext>
              </a:extLst>
            </p:cNvPr>
            <p:cNvSpPr/>
            <p:nvPr/>
          </p:nvSpPr>
          <p:spPr>
            <a:xfrm>
              <a:off x="12039600" y="3088496"/>
              <a:ext cx="762000" cy="188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152400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arlow Condensed SemiBold" panose="00000706000000000000" pitchFamily="50" charset="0"/>
              </a:rPr>
              <a:t>0</a:t>
            </a:r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8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89797A-9B3D-7BBA-07E5-74BC2BCBFFE3}"/>
              </a:ext>
            </a:extLst>
          </p:cNvPr>
          <p:cNvGrpSpPr/>
          <p:nvPr/>
        </p:nvGrpSpPr>
        <p:grpSpPr>
          <a:xfrm>
            <a:off x="2637788" y="2667000"/>
            <a:ext cx="2086612" cy="1052542"/>
            <a:chOff x="6447788" y="5534796"/>
            <a:chExt cx="2010412" cy="97634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ABAE28F-BE87-48B6-A24A-366B8C797F9A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2" y="5937080"/>
              <a:ext cx="380998" cy="574058"/>
            </a:xfrm>
            <a:prstGeom prst="straightConnector1">
              <a:avLst/>
            </a:prstGeom>
            <a:ln w="57150">
              <a:solidFill>
                <a:srgbClr val="9DC8F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FCD997-A240-8EF1-86C6-5F1FE328AFB6}"/>
                </a:ext>
              </a:extLst>
            </p:cNvPr>
            <p:cNvSpPr txBox="1"/>
            <p:nvPr/>
          </p:nvSpPr>
          <p:spPr>
            <a:xfrm>
              <a:off x="6447788" y="5534796"/>
              <a:ext cx="1705612" cy="4616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9DC8F1"/>
                  </a:solidFill>
                </a:rPr>
                <a:t>ARO $$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C9531C-6474-E7EC-FF6F-EA24E07E5AF9}"/>
              </a:ext>
            </a:extLst>
          </p:cNvPr>
          <p:cNvGrpSpPr/>
          <p:nvPr/>
        </p:nvGrpSpPr>
        <p:grpSpPr>
          <a:xfrm>
            <a:off x="6858000" y="5988739"/>
            <a:ext cx="2209802" cy="1365080"/>
            <a:chOff x="5867400" y="4572000"/>
            <a:chExt cx="2209802" cy="136508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15932EB-F9F7-4719-A7E4-EE2EA1E087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7400" y="4572000"/>
              <a:ext cx="685800" cy="762000"/>
            </a:xfrm>
            <a:prstGeom prst="straightConnector1">
              <a:avLst/>
            </a:prstGeom>
            <a:ln w="57150">
              <a:solidFill>
                <a:srgbClr val="9FDAA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560DBC-8E99-90B3-463C-0E31E5E76254}"/>
                </a:ext>
              </a:extLst>
            </p:cNvPr>
            <p:cNvSpPr txBox="1"/>
            <p:nvPr/>
          </p:nvSpPr>
          <p:spPr>
            <a:xfrm>
              <a:off x="6371590" y="5106083"/>
              <a:ext cx="1705612" cy="83099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9FDAAA"/>
                  </a:solidFill>
                </a:rPr>
                <a:t>Average CRT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7210001-BBAE-1BFF-9EA0-A4D9D91D5EDD}"/>
              </a:ext>
            </a:extLst>
          </p:cNvPr>
          <p:cNvSpPr txBox="1"/>
          <p:nvPr/>
        </p:nvSpPr>
        <p:spPr>
          <a:xfrm>
            <a:off x="622300" y="1828800"/>
            <a:ext cx="1189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rlow" panose="020B0604020202020204" pitchFamily="2" charset="0"/>
              </a:rPr>
              <a:t>3. Give your Customers Time to Review the Inspection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13E1F-E4BE-79F8-661E-F202CD2025C5}"/>
              </a:ext>
            </a:extLst>
          </p:cNvPr>
          <p:cNvSpPr txBox="1"/>
          <p:nvPr/>
        </p:nvSpPr>
        <p:spPr>
          <a:xfrm>
            <a:off x="848995" y="6911918"/>
            <a:ext cx="58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Barlow" panose="020B0604020202020204" pitchFamily="2" charset="0"/>
              </a:rPr>
              <a:t>Customer Research Time (CRT)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296217A-3643-9EB2-6745-4286A1041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2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8000"/>
            <a:ext cx="12522200" cy="889000"/>
          </a:xfrm>
          <a:custGeom>
            <a:avLst/>
            <a:gdLst/>
            <a:ahLst/>
            <a:cxnLst/>
            <a:rect l="l" t="t" r="r" b="b"/>
            <a:pathLst>
              <a:path w="12522200" h="889000">
                <a:moveTo>
                  <a:pt x="12522200" y="0"/>
                </a:moveTo>
                <a:lnTo>
                  <a:pt x="0" y="0"/>
                </a:lnTo>
                <a:lnTo>
                  <a:pt x="0" y="889000"/>
                </a:lnTo>
                <a:lnTo>
                  <a:pt x="12522200" y="889000"/>
                </a:lnTo>
                <a:lnTo>
                  <a:pt x="12522200" y="0"/>
                </a:lnTo>
                <a:close/>
              </a:path>
            </a:pathLst>
          </a:custGeom>
          <a:solidFill>
            <a:srgbClr val="FDCA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518454"/>
            <a:ext cx="10579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5000" dirty="0">
                <a:latin typeface="Barlow Condensed SemiBold" panose="00000706000000000000" pitchFamily="50" charset="0"/>
                <a:cs typeface="Tahoma"/>
              </a:rPr>
              <a:t>Customer Engagements = Profitable Growth </a:t>
            </a:r>
            <a:endParaRPr sz="5000" dirty="0">
              <a:latin typeface="Barlow Condensed SemiBold" panose="00000706000000000000" pitchFamily="50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467600"/>
            <a:ext cx="14630400" cy="381000"/>
            <a:chOff x="0" y="7467600"/>
            <a:chExt cx="14630400" cy="381000"/>
          </a:xfrm>
        </p:grpSpPr>
        <p:sp>
          <p:nvSpPr>
            <p:cNvPr id="10" name="object 10"/>
            <p:cNvSpPr/>
            <p:nvPr/>
          </p:nvSpPr>
          <p:spPr>
            <a:xfrm>
              <a:off x="0" y="7639049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69977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6997700" y="38100"/>
                  </a:lnTo>
                  <a:lnTo>
                    <a:pt x="6997700" y="0"/>
                  </a:lnTo>
                  <a:close/>
                </a:path>
                <a:path w="14630400" h="38100">
                  <a:moveTo>
                    <a:pt x="14630400" y="0"/>
                  </a:moveTo>
                  <a:lnTo>
                    <a:pt x="7632700" y="0"/>
                  </a:lnTo>
                  <a:lnTo>
                    <a:pt x="7632700" y="38100"/>
                  </a:lnTo>
                  <a:lnTo>
                    <a:pt x="14630400" y="38100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97700" y="7467600"/>
              <a:ext cx="635000" cy="381000"/>
            </a:xfrm>
            <a:custGeom>
              <a:avLst/>
              <a:gdLst/>
              <a:ahLst/>
              <a:cxnLst/>
              <a:rect l="l" t="t" r="r" b="b"/>
              <a:pathLst>
                <a:path w="635000" h="381000">
                  <a:moveTo>
                    <a:pt x="6350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35000" y="38100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6EDC71-6ED6-4A1E-AEEC-0EAF1E9DF0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119298" y="7562849"/>
            <a:ext cx="391804" cy="215444"/>
          </a:xfrm>
        </p:spPr>
        <p:txBody>
          <a:bodyPr/>
          <a:lstStyle/>
          <a:p>
            <a:pPr algn="ctr"/>
            <a:fld id="{B6F15528-21DE-4FAA-801E-634DDDAF4B2B}" type="slidenum">
              <a:rPr lang="en-US" sz="1400" b="1" smtClean="0">
                <a:solidFill>
                  <a:schemeClr val="tx1"/>
                </a:solidFill>
                <a:latin typeface="Barlow Condensed SemiBold" panose="00000706000000000000" pitchFamily="50" charset="0"/>
              </a:rPr>
              <a:pPr algn="ctr"/>
              <a:t>9</a:t>
            </a:fld>
            <a:endParaRPr lang="en-US" sz="1400" b="1" dirty="0">
              <a:solidFill>
                <a:schemeClr val="tx1"/>
              </a:solidFill>
              <a:latin typeface="Barlow Condensed SemiBold" panose="00000706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90B60-2DA4-B22E-366F-A6E113BA3010}"/>
              </a:ext>
            </a:extLst>
          </p:cNvPr>
          <p:cNvSpPr txBox="1"/>
          <p:nvPr/>
        </p:nvSpPr>
        <p:spPr>
          <a:xfrm>
            <a:off x="622300" y="1828800"/>
            <a:ext cx="701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Barlow" panose="020B0604020202020204" pitchFamily="2" charset="0"/>
              </a:rPr>
              <a:t>After sending the DVI, when should I contact my customer?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F2D799-F106-4C64-01B8-48C5B708F6D3}"/>
              </a:ext>
            </a:extLst>
          </p:cNvPr>
          <p:cNvSpPr txBox="1"/>
          <p:nvPr/>
        </p:nvSpPr>
        <p:spPr>
          <a:xfrm>
            <a:off x="1079500" y="4639569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Barlow" panose="00000500000000000000" pitchFamily="2" charset="0"/>
              </a:rPr>
              <a:t>When they’ve had at least 240 seconds to review the inspection!</a:t>
            </a:r>
          </a:p>
        </p:txBody>
      </p:sp>
      <p:pic>
        <p:nvPicPr>
          <p:cNvPr id="23" name="Picture 22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4F44965D-F1FA-0ABB-22F3-F68DC6F73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690660"/>
            <a:ext cx="5868943" cy="391165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3560B56-AD6C-4F5E-7410-E28601BDA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8000"/>
            <a:ext cx="1778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7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6" ma:contentTypeDescription="Create a new document." ma:contentTypeScope="" ma:versionID="cb48918adfcef87161ba27b5e1ec65de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1b3d014525cf0e481e720b9114ae285d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492DEB-21DC-41C7-A253-F90D59EA4DD6}"/>
</file>

<file path=customXml/itemProps2.xml><?xml version="1.0" encoding="utf-8"?>
<ds:datastoreItem xmlns:ds="http://schemas.openxmlformats.org/officeDocument/2006/customXml" ds:itemID="{54651E7A-3E3A-4E87-9484-395FBFAC04D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82398</TotalTime>
  <Words>773</Words>
  <Application>Microsoft Office PowerPoint</Application>
  <PresentationFormat>Custom</PresentationFormat>
  <Paragraphs>179</Paragraphs>
  <Slides>23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Barlow</vt:lpstr>
      <vt:lpstr>Barlow Condensed</vt:lpstr>
      <vt:lpstr>Barlow Condensed ExtraBold</vt:lpstr>
      <vt:lpstr>Barlow Condensed SemiBold</vt:lpstr>
      <vt:lpstr>Calibri</vt:lpstr>
      <vt:lpstr>Office Theme</vt:lpstr>
      <vt:lpstr>4 Easy Steps to Increasing Profits and Revenue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  <vt:lpstr>Customer Engagements = Profitable Growth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Consumer Engagement-PPT-Samples</dc:title>
  <dc:creator>Chris Evans</dc:creator>
  <cp:lastModifiedBy>Paul Evans</cp:lastModifiedBy>
  <cp:revision>43</cp:revision>
  <dcterms:created xsi:type="dcterms:W3CDTF">2022-04-04T21:28:53Z</dcterms:created>
  <dcterms:modified xsi:type="dcterms:W3CDTF">2022-12-14T16:05:59Z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2022-04-04T00:00:00Z</vt:filetime>
  </property>
  <property fmtid="{D5CDD505-2E9C-101B-9397-08002B2CF9AE}" pid="3" name="Creator">
    <vt:lpwstr>Adobe Illustrator 25.2 (Windows)</vt:lpwstr>
  </property>
  <property fmtid="{D5CDD505-2E9C-101B-9397-08002B2CF9AE}" pid="4" name="LastSaved">
    <vt:filetime>2022-04-04T00:00:00Z</vt:filetime>
  </property>
</Properties>
</file>