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391" r:id="rId2"/>
    <p:sldId id="402" r:id="rId3"/>
    <p:sldId id="390" r:id="rId4"/>
    <p:sldId id="395" r:id="rId5"/>
    <p:sldId id="396" r:id="rId6"/>
    <p:sldId id="397" r:id="rId7"/>
    <p:sldId id="404" r:id="rId8"/>
    <p:sldId id="9824" r:id="rId9"/>
    <p:sldId id="2145706492" r:id="rId10"/>
    <p:sldId id="9820" r:id="rId11"/>
    <p:sldId id="2145706491" r:id="rId12"/>
    <p:sldId id="292" r:id="rId13"/>
    <p:sldId id="291" r:id="rId14"/>
    <p:sldId id="9822" r:id="rId15"/>
    <p:sldId id="9823" r:id="rId16"/>
    <p:sldId id="2145706493" r:id="rId17"/>
    <p:sldId id="413" r:id="rId18"/>
    <p:sldId id="2145706494" r:id="rId19"/>
  </p:sldIdLst>
  <p:sldSz cx="9144000" cy="6858000" type="screen4x3"/>
  <p:notesSz cx="6858000" cy="9313863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Default Section" id="{D8112954-BFEC-4A77-B653-25202300D8BD}">
          <p14:sldIdLst>
            <p14:sldId id="391"/>
            <p14:sldId id="402"/>
            <p14:sldId id="390"/>
            <p14:sldId id="395"/>
            <p14:sldId id="396"/>
            <p14:sldId id="397"/>
            <p14:sldId id="404"/>
            <p14:sldId id="9824"/>
            <p14:sldId id="2145706492"/>
            <p14:sldId id="9820"/>
            <p14:sldId id="2145706491"/>
            <p14:sldId id="292"/>
            <p14:sldId id="291"/>
            <p14:sldId id="9822"/>
            <p14:sldId id="9823"/>
            <p14:sldId id="2145706493"/>
            <p14:sldId id="413"/>
            <p14:sldId id="214570649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ED209"/>
    <a:srgbClr val="9E9F9F"/>
    <a:srgbClr val="056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5550" autoAdjust="0"/>
  </p:normalViewPr>
  <p:slideViewPr>
    <p:cSldViewPr snapToGrid="0" snapToObjects="1">
      <p:cViewPr varScale="1">
        <p:scale>
          <a:sx n="62" d="100"/>
          <a:sy n="62" d="100"/>
        </p:scale>
        <p:origin x="152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xfrm>
            <a:off x="914400" y="4424085"/>
            <a:ext cx="5029200" cy="419123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764491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1pPr>
    <a:lvl2pPr indent="228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2pPr>
    <a:lvl3pPr indent="457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3pPr>
    <a:lvl4pPr indent="685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4pPr>
    <a:lvl5pPr indent="9144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spcBef>
        <a:spcPts val="400"/>
      </a:spcBef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88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838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oleObject" Target="../embeddings/oleObject1.bin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C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21039" y="6437705"/>
            <a:ext cx="217149" cy="20241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SIC -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342900" y="504825"/>
            <a:ext cx="7772400" cy="571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100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8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42900" y="1295400"/>
            <a:ext cx="6400800" cy="17526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>
              <a:spcBef>
                <a:spcPts val="0"/>
              </a:spcBef>
              <a:buSzTx/>
              <a:buFontTx/>
              <a:buNone/>
              <a:defRPr>
                <a:solidFill>
                  <a:srgbClr val="020202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8152" y="6446609"/>
            <a:ext cx="250037" cy="18460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89898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97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648200" y="1445279"/>
            <a:ext cx="4038600" cy="4466883"/>
          </a:xfrm>
          <a:prstGeom prst="rect">
            <a:avLst/>
          </a:prstGeom>
        </p:spPr>
        <p:txBody>
          <a:bodyPr/>
          <a:lstStyle>
            <a:lvl1pPr marL="0" indent="114300">
              <a:spcBef>
                <a:spcPts val="600"/>
              </a:spcBef>
              <a:buSzTx/>
              <a:buFontTx/>
              <a:buNone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895350" indent="-266700">
              <a:spcBef>
                <a:spcPts val="600"/>
              </a:spcBef>
              <a:buFontTx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1348738" indent="-320038">
              <a:spcBef>
                <a:spcPts val="600"/>
              </a:spcBef>
              <a:buFontTx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1841500" indent="-355600">
              <a:spcBef>
                <a:spcPts val="600"/>
              </a:spcBef>
              <a:buFontTx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2298700" indent="-355600">
              <a:spcBef>
                <a:spcPts val="600"/>
              </a:spcBef>
              <a:buFontTx/>
              <a:defRPr sz="2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Title Text"/>
          <p:cNvSpPr txBox="1">
            <a:spLocks noGrp="1"/>
          </p:cNvSpPr>
          <p:nvPr>
            <p:ph type="title"/>
          </p:nvPr>
        </p:nvSpPr>
        <p:spPr>
          <a:xfrm>
            <a:off x="457200" y="579437"/>
            <a:ext cx="8229600" cy="641204"/>
          </a:xfrm>
          <a:prstGeom prst="rect">
            <a:avLst/>
          </a:prstGeom>
        </p:spPr>
        <p:txBody>
          <a:bodyPr anchor="ctr"/>
          <a:lstStyle>
            <a:lvl1pPr algn="ctr">
              <a:defRPr sz="3600">
                <a:solidFill>
                  <a:srgbClr val="020202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88152" y="6446609"/>
            <a:ext cx="250037" cy="184607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159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1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 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226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227" name="Body Level One…"/>
          <p:cNvSpPr txBox="1">
            <a:spLocks noGrp="1"/>
          </p:cNvSpPr>
          <p:nvPr>
            <p:ph type="body" idx="1"/>
          </p:nvPr>
        </p:nvSpPr>
        <p:spPr>
          <a:xfrm>
            <a:off x="457597" y="2046110"/>
            <a:ext cx="8229205" cy="3810005"/>
          </a:xfrm>
          <a:prstGeom prst="rect">
            <a:avLst/>
          </a:prstGeom>
        </p:spPr>
        <p:txBody>
          <a:bodyPr/>
          <a:lstStyle>
            <a:lvl1pPr marL="285750" indent="-285750" defTabSz="408193">
              <a:spcBef>
                <a:spcPts val="400"/>
              </a:spcBef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 marL="965405" indent="-342900" defTabSz="408193">
              <a:spcBef>
                <a:spcPts val="400"/>
              </a:spcBef>
              <a:buSzPct val="100000"/>
              <a:buChar char="•"/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 marL="0" indent="0" defTabSz="408193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 marL="0" indent="0" defTabSz="408193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 marL="0" indent="0" defTabSz="408193">
              <a:spcBef>
                <a:spcPts val="400"/>
              </a:spcBef>
              <a:buSzTx/>
              <a:buNone/>
              <a:defRPr sz="1800"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8" name="Title Text"/>
          <p:cNvSpPr txBox="1">
            <a:spLocks noGrp="1"/>
          </p:cNvSpPr>
          <p:nvPr>
            <p:ph type="title"/>
          </p:nvPr>
        </p:nvSpPr>
        <p:spPr>
          <a:xfrm>
            <a:off x="457200" y="500413"/>
            <a:ext cx="8229600" cy="64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9E3039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</a:lstStyle>
          <a:p>
            <a:r>
              <a:t>Title Text</a:t>
            </a:r>
          </a:p>
        </p:txBody>
      </p:sp>
      <p:sp>
        <p:nvSpPr>
          <p:cNvPr id="22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457399" y="1156673"/>
            <a:ext cx="8229204" cy="39555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/>
          </a:p>
        </p:txBody>
      </p:sp>
      <p:sp>
        <p:nvSpPr>
          <p:cNvPr id="2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Picture 9" descr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239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240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1" y="1600203"/>
            <a:ext cx="8229601" cy="37523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  <a:lvl2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2pPr>
            <a:lvl3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3pPr>
            <a:lvl4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4pPr>
            <a:lvl5pPr>
              <a:defRPr>
                <a:solidFill>
                  <a:srgbClr val="000000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5281"/>
            <a:ext cx="8229600" cy="446688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</p:txBody>
      </p:sp>
      <p:sp>
        <p:nvSpPr>
          <p:cNvPr id="8" name="Title Placeholder 9"/>
          <p:cNvSpPr>
            <a:spLocks noGrp="1"/>
          </p:cNvSpPr>
          <p:nvPr>
            <p:ph type="title"/>
          </p:nvPr>
        </p:nvSpPr>
        <p:spPr>
          <a:xfrm>
            <a:off x="457200" y="579438"/>
            <a:ext cx="8229600" cy="641203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>
            <a:lvl1pPr>
              <a:defRPr>
                <a:solidFill>
                  <a:srgbClr val="CC003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6962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79745212"/>
              </p:ext>
            </p:extLst>
          </p:nvPr>
        </p:nvGraphicFramePr>
        <p:xfrm>
          <a:off x="1589" y="1590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think-cell Slide" r:id="rId5" imgW="347" imgH="346" progId="TCLayout.ActiveDocument.1">
                  <p:embed/>
                </p:oleObj>
              </mc:Choice>
              <mc:Fallback>
                <p:oleObj name="think-cell Slide" r:id="rId5" imgW="347" imgH="34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90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EA0DB097-42D8-4474-8BCE-D87EC4E33E05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>
            <a:off x="0" y="0"/>
            <a:ext cx="119063" cy="158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1500" b="0" i="0" baseline="0" dirty="0">
              <a:solidFill>
                <a:schemeClr val="bg1"/>
              </a:solidFill>
              <a:latin typeface="Franklin Gothic Medium" panose="020B0603020102020204" pitchFamily="34" charset="0"/>
              <a:ea typeface="+mj-ea"/>
              <a:cs typeface="+mj-cs"/>
              <a:sym typeface="Franklin Gothic Medium" panose="020B0603020102020204" pitchFamily="34" charset="0"/>
            </a:endParaRPr>
          </a:p>
        </p:txBody>
      </p:sp>
      <p:sp>
        <p:nvSpPr>
          <p:cNvPr id="2" name="2. Slide Title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5" name="doc id" hidden="1"/>
          <p:cNvSpPr>
            <a:spLocks noChangeArrowheads="1"/>
          </p:cNvSpPr>
          <p:nvPr/>
        </p:nvSpPr>
        <p:spPr bwMode="auto">
          <a:xfrm>
            <a:off x="8246610" y="51833"/>
            <a:ext cx="670614" cy="12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/>
          <a:lstStyle/>
          <a:p>
            <a:pPr algn="r" defTabSz="671441"/>
            <a:endParaRPr lang="x-none" sz="600" dirty="0">
              <a:solidFill>
                <a:srgbClr val="808080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307588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Page </a:t>
            </a:r>
            <a:fld id="{BB3A7350-3106-CA45-8AA5-0827E34C8556}" type="slidenum">
              <a:rPr lang="en-US" altLang="en-US"/>
              <a:pPr/>
              <a:t>‹#›</a:t>
            </a:fld>
            <a:r>
              <a:rPr lang="en-US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5663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6286500"/>
            <a:ext cx="9144000" cy="5715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14"/>
          <p:cNvSpPr/>
          <p:nvPr/>
        </p:nvSpPr>
        <p:spPr>
          <a:xfrm>
            <a:off x="0" y="117475"/>
            <a:ext cx="9144000" cy="46038"/>
          </a:xfrm>
          <a:prstGeom prst="rect">
            <a:avLst/>
          </a:prstGeom>
          <a:solidFill>
            <a:srgbClr val="CC0033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4" name="Rectangle 15"/>
          <p:cNvSpPr/>
          <p:nvPr/>
        </p:nvSpPr>
        <p:spPr>
          <a:xfrm>
            <a:off x="0" y="0"/>
            <a:ext cx="9144000" cy="117475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dirty="0"/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230215" y="6240756"/>
            <a:ext cx="322986" cy="23118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latin typeface="Franklin Gothic Book"/>
                <a:ea typeface="Franklin Gothic Book"/>
                <a:cs typeface="Franklin Gothic Book"/>
                <a:sym typeface="Franklin Gothic Book"/>
              </a:defRPr>
            </a:lvl1pPr>
          </a:lstStyle>
          <a:p>
            <a:fld id="{86CB4B4D-7CA3-9044-876B-883B54F8677D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62" r:id="rId4"/>
    <p:sldLayoutId id="2147483669" r:id="rId5"/>
    <p:sldLayoutId id="2147483670" r:id="rId6"/>
    <p:sldLayoutId id="2147483686" r:id="rId7"/>
    <p:sldLayoutId id="2147483692" r:id="rId8"/>
    <p:sldLayoutId id="2147483693" r:id="rId9"/>
  </p:sldLayoutIdLst>
  <p:transition spd="med"/>
  <p:txStyles>
    <p:titleStyle>
      <a:lvl1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1" i="0" u="none" strike="noStrike" cap="none" spc="0" baseline="0">
          <a:solidFill>
            <a:srgbClr val="006B5B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342900" marR="0" indent="-2286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1pPr>
      <a:lvl2pPr marL="788669" marR="0" indent="-274319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45000"/>
        <a:buFont typeface="Arial"/>
        <a:buChar char="○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2pPr>
      <a:lvl3pPr marL="1219200" marR="0" indent="-3048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▪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50000"/>
        <a:buFont typeface="Arial"/>
        <a:buChar char="◻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4pPr>
      <a:lvl5pPr marL="2220684" marR="0" indent="-391884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-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457200" rtl="0" latinLnBrk="0">
        <a:lnSpc>
          <a:spcPct val="100000"/>
        </a:lnSpc>
        <a:spcBef>
          <a:spcPts val="5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rgbClr val="595959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1pPr>
      <a:lvl2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2pPr>
      <a:lvl3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3pPr>
      <a:lvl4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4pPr>
      <a:lvl5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Franklin Gothic Book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6">
            <a:extLst>
              <a:ext uri="{FF2B5EF4-FFF2-40B4-BE49-F238E27FC236}">
                <a16:creationId xmlns:a16="http://schemas.microsoft.com/office/drawing/2014/main" id="{7CE93E8A-632C-4316-97CB-674CAA04A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"/>
            <a:ext cx="9144000" cy="610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3E367C-FE21-46BF-929A-BB71763CA64D}"/>
              </a:ext>
            </a:extLst>
          </p:cNvPr>
          <p:cNvSpPr txBox="1"/>
          <p:nvPr/>
        </p:nvSpPr>
        <p:spPr>
          <a:xfrm>
            <a:off x="820738" y="657225"/>
            <a:ext cx="7656512" cy="4513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  <a:defRPr/>
            </a:pPr>
            <a:endParaRPr lang="en-US" sz="4000" b="1" kern="900" dirty="0">
              <a:solidFill>
                <a:schemeClr val="bg1"/>
              </a:solidFill>
              <a:latin typeface="+mj-lt"/>
              <a:cs typeface="Futura Std ExtraBold"/>
            </a:endParaRPr>
          </a:p>
          <a:p>
            <a:pPr algn="ctr">
              <a:lnSpc>
                <a:spcPts val="5000"/>
              </a:lnSpc>
              <a:defRPr/>
            </a:pPr>
            <a:endParaRPr lang="en-US" sz="4000" b="1" kern="900" dirty="0">
              <a:solidFill>
                <a:schemeClr val="bg1"/>
              </a:solidFill>
              <a:latin typeface="+mj-lt"/>
              <a:cs typeface="Futura Std ExtraBold"/>
            </a:endParaRPr>
          </a:p>
          <a:p>
            <a:pPr algn="ctr">
              <a:lnSpc>
                <a:spcPts val="5000"/>
              </a:lnSpc>
              <a:defRPr/>
            </a:pPr>
            <a:endParaRPr lang="en-US" sz="4000" b="1" kern="900" dirty="0">
              <a:solidFill>
                <a:schemeClr val="bg1"/>
              </a:solidFill>
              <a:latin typeface="+mj-lt"/>
              <a:cs typeface="Futura Std ExtraBold"/>
            </a:endParaRPr>
          </a:p>
          <a:p>
            <a:pPr algn="ctr">
              <a:lnSpc>
                <a:spcPts val="5000"/>
              </a:lnSpc>
              <a:defRPr/>
            </a:pPr>
            <a:r>
              <a:rPr lang="en-US" sz="4000" b="1" kern="900" dirty="0">
                <a:solidFill>
                  <a:schemeClr val="bg1"/>
                </a:solidFill>
                <a:latin typeface="+mj-lt"/>
                <a:cs typeface="Futura Std ExtraBold"/>
              </a:rPr>
              <a:t>MDA</a:t>
            </a:r>
          </a:p>
          <a:p>
            <a:pPr algn="ctr">
              <a:lnSpc>
                <a:spcPts val="5000"/>
              </a:lnSpc>
              <a:defRPr/>
            </a:pPr>
            <a:r>
              <a:rPr lang="en-US" sz="4000" b="1" kern="900" dirty="0">
                <a:solidFill>
                  <a:schemeClr val="bg1"/>
                </a:solidFill>
                <a:latin typeface="+mj-lt"/>
                <a:cs typeface="Futura Std ExtraBold"/>
              </a:rPr>
              <a:t>2022 VAE</a:t>
            </a:r>
          </a:p>
          <a:p>
            <a:pPr algn="ctr">
              <a:lnSpc>
                <a:spcPts val="5000"/>
              </a:lnSpc>
              <a:defRPr/>
            </a:pPr>
            <a:endParaRPr lang="en-US" sz="4000" b="1" kern="900" dirty="0">
              <a:solidFill>
                <a:schemeClr val="bg1"/>
              </a:solidFill>
              <a:latin typeface="+mj-lt"/>
              <a:cs typeface="Futura Std ExtraBold"/>
            </a:endParaRPr>
          </a:p>
          <a:p>
            <a:pPr algn="ctr">
              <a:lnSpc>
                <a:spcPts val="5000"/>
              </a:lnSpc>
              <a:defRPr/>
            </a:pPr>
            <a:endParaRPr lang="en-US" sz="3200" i="1" kern="900" dirty="0">
              <a:solidFill>
                <a:schemeClr val="bg1"/>
              </a:solidFill>
              <a:latin typeface="+mj-lt"/>
              <a:cs typeface="Futura Std ExtraBold"/>
            </a:endParaRPr>
          </a:p>
        </p:txBody>
      </p:sp>
      <p:sp>
        <p:nvSpPr>
          <p:cNvPr id="9220" name="Slide Number Placeholder 1">
            <a:extLst>
              <a:ext uri="{FF2B5EF4-FFF2-40B4-BE49-F238E27FC236}">
                <a16:creationId xmlns:a16="http://schemas.microsoft.com/office/drawing/2014/main" id="{5D511D03-252B-46B2-8C3B-1736D3D32E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742950" indent="-285750">
              <a:spcBef>
                <a:spcPct val="20000"/>
              </a:spcBef>
              <a:buSzPct val="45000"/>
              <a:buFont typeface="Wingdings" panose="05000000000000000000" pitchFamily="2" charset="2"/>
              <a:buChar char=""/>
              <a:defRPr sz="20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143000" indent="-228600">
              <a:spcBef>
                <a:spcPct val="20000"/>
              </a:spcBef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1600200" indent="-228600">
              <a:spcBef>
                <a:spcPct val="20000"/>
              </a:spcBef>
              <a:buSzPct val="50000"/>
              <a:buFont typeface="Wingdings" panose="05000000000000000000" pitchFamily="2" charset="2"/>
              <a:buChar char=""/>
              <a:defRPr sz="1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2057400" indent="-228600">
              <a:spcBef>
                <a:spcPct val="20000"/>
              </a:spcBef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Lucida Grande" charset="0"/>
              <a:buChar char="-"/>
              <a:defRPr sz="14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800"/>
              <a:t>Page </a:t>
            </a:r>
            <a:fld id="{31697C05-BD1D-4672-BABF-D688930B6574}" type="slidenum">
              <a:rPr lang="en-US" altLang="en-US" sz="8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800"/>
          </a:p>
        </p:txBody>
      </p:sp>
    </p:spTree>
    <p:extLst>
      <p:ext uri="{BB962C8B-B14F-4D97-AF65-F5344CB8AC3E}">
        <p14:creationId xmlns:p14="http://schemas.microsoft.com/office/powerpoint/2010/main" val="2271082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dvance Auto Parts…">
            <a:extLst>
              <a:ext uri="{FF2B5EF4-FFF2-40B4-BE49-F238E27FC236}">
                <a16:creationId xmlns:a16="http://schemas.microsoft.com/office/drawing/2014/main" id="{F94BBEE8-57ED-40E2-8064-4B6EBBA9D516}"/>
              </a:ext>
            </a:extLst>
          </p:cNvPr>
          <p:cNvSpPr txBox="1">
            <a:spLocks/>
          </p:cNvSpPr>
          <p:nvPr/>
        </p:nvSpPr>
        <p:spPr>
          <a:xfrm>
            <a:off x="291449" y="407504"/>
            <a:ext cx="6983994" cy="671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8574" tIns="28574" rIns="28574" bIns="28574">
            <a:normAutofit/>
          </a:bodyPr>
          <a:lstStyle>
            <a:lvl1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C00100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285743" hangingPunct="1">
              <a:defRPr sz="3600"/>
            </a:pPr>
            <a:r>
              <a:rPr lang="en-US" sz="2000" dirty="0"/>
              <a:t>July/August Steering and Suspension Meineke Exclusive Promotion Winners!!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260FE8B-8EBB-441E-A619-4BDBB0828B82}"/>
              </a:ext>
            </a:extLst>
          </p:cNvPr>
          <p:cNvSpPr/>
          <p:nvPr/>
        </p:nvSpPr>
        <p:spPr>
          <a:xfrm>
            <a:off x="6565756" y="1436127"/>
            <a:ext cx="233796" cy="239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205813-5B82-4D67-A454-EDC4F0E8FBBA}"/>
              </a:ext>
            </a:extLst>
          </p:cNvPr>
          <p:cNvSpPr/>
          <p:nvPr/>
        </p:nvSpPr>
        <p:spPr>
          <a:xfrm>
            <a:off x="8375601" y="1042031"/>
            <a:ext cx="294314" cy="581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3D24BB-1847-4F2E-986C-07AE2A579AA1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4109349" y="3742267"/>
            <a:ext cx="4873783" cy="2460707"/>
          </a:xfrm>
        </p:spPr>
        <p:txBody>
          <a:bodyPr>
            <a:normAutofit/>
          </a:bodyPr>
          <a:lstStyle/>
          <a:p>
            <a:r>
              <a:rPr lang="en-US" sz="900" b="1" dirty="0" err="1">
                <a:solidFill>
                  <a:srgbClr val="C00000"/>
                </a:solidFill>
                <a:latin typeface="Corbel" panose="020B0503020204020204" pitchFamily="34" charset="0"/>
                <a:ea typeface="STHupo" panose="020B0503020204020204" pitchFamily="2" charset="-122"/>
                <a:cs typeface="Aharoni" panose="02010803020104030203" pitchFamily="2" charset="-79"/>
              </a:rPr>
              <a:t>Utku</a:t>
            </a:r>
            <a:r>
              <a:rPr lang="en-US" sz="900" b="1" dirty="0">
                <a:solidFill>
                  <a:srgbClr val="C00000"/>
                </a:solidFill>
                <a:latin typeface="Corbel" panose="020B0503020204020204" pitchFamily="34" charset="0"/>
                <a:ea typeface="STHupo" panose="020B0503020204020204" pitchFamily="2" charset="-122"/>
                <a:cs typeface="Aharoni" panose="02010803020104030203" pitchFamily="2" charset="-79"/>
              </a:rPr>
              <a:t> Alp 1675 – Milwaukee,   WI                                             Jeff Richardson 1888 – Holyoke, MA</a:t>
            </a:r>
          </a:p>
          <a:p>
            <a:endParaRPr lang="en-US" sz="900" b="1" dirty="0">
              <a:solidFill>
                <a:srgbClr val="C00000"/>
              </a:solidFill>
              <a:latin typeface="Corbel" panose="020B0503020204020204" pitchFamily="34" charset="0"/>
              <a:ea typeface="STHupo" panose="020B0503020204020204" pitchFamily="2" charset="-122"/>
              <a:cs typeface="Aharoni" panose="02010803020104030203" pitchFamily="2" charset="-79"/>
            </a:endParaRPr>
          </a:p>
          <a:p>
            <a:r>
              <a:rPr lang="en-US" sz="900" b="1" dirty="0">
                <a:solidFill>
                  <a:srgbClr val="C00000"/>
                </a:solidFill>
                <a:latin typeface="Corbel" panose="020B0503020204020204" pitchFamily="34" charset="0"/>
                <a:ea typeface="STHupo" panose="020B0503020204020204" pitchFamily="2" charset="-122"/>
                <a:cs typeface="Aharoni" panose="02010803020104030203" pitchFamily="2" charset="-79"/>
              </a:rPr>
              <a:t>Philip </a:t>
            </a:r>
            <a:r>
              <a:rPr lang="en-US" sz="900" b="1" dirty="0" err="1">
                <a:solidFill>
                  <a:srgbClr val="C00000"/>
                </a:solidFill>
                <a:latin typeface="Corbel" panose="020B0503020204020204" pitchFamily="34" charset="0"/>
                <a:ea typeface="STHupo" panose="020B0503020204020204" pitchFamily="2" charset="-122"/>
                <a:cs typeface="Aharoni" panose="02010803020104030203" pitchFamily="2" charset="-79"/>
              </a:rPr>
              <a:t>Scheidler</a:t>
            </a:r>
            <a:r>
              <a:rPr lang="en-US" sz="900" b="1" dirty="0">
                <a:solidFill>
                  <a:srgbClr val="C00000"/>
                </a:solidFill>
                <a:latin typeface="Corbel" panose="020B0503020204020204" pitchFamily="34" charset="0"/>
                <a:ea typeface="STHupo" panose="020B0503020204020204" pitchFamily="2" charset="-122"/>
                <a:cs typeface="Aharoni" panose="02010803020104030203" pitchFamily="2" charset="-79"/>
              </a:rPr>
              <a:t> 2919 – Muncie, IN			Jim Sloan 2005 – Broken Arrow, OK</a:t>
            </a:r>
          </a:p>
          <a:p>
            <a:endParaRPr lang="en-US" sz="900" b="1" dirty="0">
              <a:solidFill>
                <a:srgbClr val="C00000"/>
              </a:solidFill>
              <a:latin typeface="Corbel" panose="020B0503020204020204" pitchFamily="34" charset="0"/>
              <a:ea typeface="STHupo" panose="020B0503020204020204" pitchFamily="2" charset="-122"/>
              <a:cs typeface="Aharoni" panose="02010803020104030203" pitchFamily="2" charset="-79"/>
            </a:endParaRPr>
          </a:p>
          <a:p>
            <a:r>
              <a:rPr lang="en-US" sz="900" b="1" dirty="0">
                <a:solidFill>
                  <a:srgbClr val="C00000"/>
                </a:solidFill>
                <a:latin typeface="Corbel" panose="020B0503020204020204" pitchFamily="34" charset="0"/>
                <a:ea typeface="STHupo" panose="020B0503020204020204" pitchFamily="2" charset="-122"/>
                <a:cs typeface="Aharoni" panose="02010803020104030203" pitchFamily="2" charset="-79"/>
              </a:rPr>
              <a:t>Brendan Sullivan 1377 – Overland Park, KS		Paul Hammond 342 – Charlottesville, VA</a:t>
            </a:r>
          </a:p>
          <a:p>
            <a:endParaRPr lang="en-US" sz="900" b="1" dirty="0">
              <a:solidFill>
                <a:srgbClr val="C00000"/>
              </a:solidFill>
              <a:latin typeface="Corbel" panose="020B0503020204020204" pitchFamily="34" charset="0"/>
              <a:ea typeface="STHupo" panose="020B0503020204020204" pitchFamily="2" charset="-122"/>
              <a:cs typeface="Aharoni" panose="02010803020104030203" pitchFamily="2" charset="-79"/>
            </a:endParaRPr>
          </a:p>
          <a:p>
            <a:r>
              <a:rPr lang="en-US" sz="900" b="1" dirty="0">
                <a:solidFill>
                  <a:srgbClr val="C00000"/>
                </a:solidFill>
                <a:latin typeface="Corbel" panose="020B0503020204020204" pitchFamily="34" charset="0"/>
                <a:ea typeface="STHupo" panose="020B0503020204020204" pitchFamily="2" charset="-122"/>
                <a:cs typeface="Aharoni" panose="02010803020104030203" pitchFamily="2" charset="-79"/>
              </a:rPr>
              <a:t>Paul Hammond 584 – Hampton, VA                                      Castor Cooper 730 – Gastonia, NC</a:t>
            </a:r>
          </a:p>
          <a:p>
            <a:endParaRPr lang="en-US" sz="900" b="1" dirty="0">
              <a:solidFill>
                <a:srgbClr val="C00000"/>
              </a:solidFill>
              <a:latin typeface="Corbel" panose="020B0503020204020204" pitchFamily="34" charset="0"/>
              <a:ea typeface="STHupo" panose="020B0503020204020204" pitchFamily="2" charset="-122"/>
              <a:cs typeface="Aharoni" panose="02010803020104030203" pitchFamily="2" charset="-79"/>
            </a:endParaRPr>
          </a:p>
          <a:p>
            <a:r>
              <a:rPr lang="en-US" sz="900" b="1" dirty="0">
                <a:solidFill>
                  <a:srgbClr val="C00000"/>
                </a:solidFill>
                <a:latin typeface="Corbel" panose="020B0503020204020204" pitchFamily="34" charset="0"/>
                <a:ea typeface="STHupo" panose="020B0503020204020204" pitchFamily="2" charset="-122"/>
                <a:cs typeface="Aharoni" panose="02010803020104030203" pitchFamily="2" charset="-79"/>
              </a:rPr>
              <a:t>Mark Nelson 2602 – Bluefield, WV                                          Matthew Gates 1114 – Portsmouth, NH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0AD635-EFFE-410F-8BAF-31465C3D1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9" y="1154465"/>
            <a:ext cx="3776132" cy="5048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A1654F-E282-4289-A8F6-42C09473A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4007" y="1154465"/>
            <a:ext cx="4873783" cy="217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22609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C93AC7-62EF-4664-998C-2FAF43786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Investing in Our Partnership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7758AD-CF03-45AC-9A46-365F80A92675}"/>
              </a:ext>
            </a:extLst>
          </p:cNvPr>
          <p:cNvSpPr txBox="1"/>
          <p:nvPr/>
        </p:nvSpPr>
        <p:spPr>
          <a:xfrm>
            <a:off x="595223" y="991199"/>
            <a:ext cx="6939720" cy="5609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Targeted Categories that received price reductions in 2022</a:t>
            </a:r>
          </a:p>
          <a:p>
            <a:endParaRPr lang="en-US" sz="135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Bearings, Seals, Hub Assemblies                   			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Brakes - Calipers                            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Brakes - Hydraulics                          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Chassis Parts (including CQ Blue)                                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Climate Control - Heating &amp; Air Conditioning  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Cooling System - Parts &amp; Components          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Cooling System - Water Pumps and Hardware    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DORMAN-branded products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Exhaust                                      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Ignition/Emission - Air Injection &amp; O2 Sensors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Ignition/Emission - Fuel Injection Components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Ignition/Emission -Spark Plugs                   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Oil Filters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Brake Hardware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Ignition/Emission – Ignition Components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Performance Parts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Power Steering &amp; Components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CV Axles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Belts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Radiators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AC Compressors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Fuel Pumps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 err="1"/>
              <a:t>Wiresets</a:t>
            </a:r>
            <a:endParaRPr lang="en-US" sz="105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Timing Belt Kits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TPMS Sensors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Thermostats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Radiator Fan Assemblies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Hoses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050" dirty="0"/>
              <a:t>Radiator Caps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40798259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1ABB1F78-A9F6-D74C-9193-2078BD169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20073" y="2175867"/>
            <a:ext cx="3482109" cy="226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365125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1187450" indent="-365125">
              <a:spcBef>
                <a:spcPct val="20000"/>
              </a:spcBef>
              <a:buSzPct val="45000"/>
              <a:buFont typeface="Wingdings" pitchFamily="2" charset="2"/>
              <a:buChar char="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828800" indent="-365125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2559050" indent="-365125">
              <a:spcBef>
                <a:spcPct val="20000"/>
              </a:spcBef>
              <a:buSzPct val="50000"/>
              <a:buFont typeface="Wingdings" pitchFamily="2" charset="2"/>
              <a:buChar char=""/>
              <a:defRPr sz="2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3290888" indent="-365125">
              <a:spcBef>
                <a:spcPct val="20000"/>
              </a:spcBef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37480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42052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46624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51196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pPr marL="85574" indent="0" defTabSz="342291">
              <a:buNone/>
              <a:defRPr/>
            </a:pPr>
            <a:endParaRPr lang="en-US" altLang="en-US" sz="1400" dirty="0">
              <a:solidFill>
                <a:prstClr val="black"/>
              </a:solidFill>
            </a:endParaRPr>
          </a:p>
          <a:p>
            <a:r>
              <a:rPr lang="en-US" altLang="en-US" sz="1800" b="1" dirty="0">
                <a:solidFill>
                  <a:prstClr val="black"/>
                </a:solidFill>
              </a:rPr>
              <a:t>100 Unedited OE Information </a:t>
            </a:r>
          </a:p>
          <a:p>
            <a:r>
              <a:rPr lang="en-US" altLang="en-US" sz="1800" b="1" dirty="0">
                <a:solidFill>
                  <a:prstClr val="black"/>
                </a:solidFill>
              </a:rPr>
              <a:t>Smarter Search Leading Coverage</a:t>
            </a:r>
          </a:p>
          <a:p>
            <a:r>
              <a:rPr lang="en-US" altLang="en-US" sz="1800" b="1" dirty="0">
                <a:solidFill>
                  <a:prstClr val="black"/>
                </a:solidFill>
              </a:rPr>
              <a:t>Revolutionary Platform</a:t>
            </a:r>
            <a:endParaRPr lang="en-US" sz="1800" dirty="0"/>
          </a:p>
          <a:p>
            <a:r>
              <a:rPr lang="en-US" altLang="en-US" sz="1800" b="1" dirty="0">
                <a:solidFill>
                  <a:prstClr val="black"/>
                </a:solidFill>
              </a:rPr>
              <a:t>More Features Shops Need</a:t>
            </a:r>
            <a:endParaRPr lang="en-US" altLang="en-US" sz="1800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C922A0-E997-4687-8717-D057C393E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210" y="426626"/>
            <a:ext cx="4031580" cy="971466"/>
          </a:xfrm>
          <a:prstGeom prst="rect">
            <a:avLst/>
          </a:prstGeom>
        </p:spPr>
      </p:pic>
      <p:pic>
        <p:nvPicPr>
          <p:cNvPr id="1027" name="Picture 3" descr="cid:image003.jpg@01D67C4C.2FF0B070">
            <a:extLst>
              <a:ext uri="{FF2B5EF4-FFF2-40B4-BE49-F238E27FC236}">
                <a16:creationId xmlns:a16="http://schemas.microsoft.com/office/drawing/2014/main" id="{C9603B8C-82B0-4A6F-B3FE-9643B45AB4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3" r="11732"/>
          <a:stretch/>
        </p:blipFill>
        <p:spPr bwMode="auto">
          <a:xfrm>
            <a:off x="3362036" y="1876326"/>
            <a:ext cx="5467928" cy="35389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71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>
            <a:extLst>
              <a:ext uri="{FF2B5EF4-FFF2-40B4-BE49-F238E27FC236}">
                <a16:creationId xmlns:a16="http://schemas.microsoft.com/office/drawing/2014/main" id="{1ABB1F78-A9F6-D74C-9193-2078BD169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38544" y="2067878"/>
            <a:ext cx="3371272" cy="2722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47688" indent="-365125">
              <a:spcBef>
                <a:spcPct val="20000"/>
              </a:spcBef>
              <a:buFont typeface="Arial" panose="020B0604020202020204" pitchFamily="34" charset="0"/>
              <a:buChar char="•"/>
              <a:defRPr sz="38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1pPr>
            <a:lvl2pPr marL="1187450" indent="-365125">
              <a:spcBef>
                <a:spcPct val="20000"/>
              </a:spcBef>
              <a:buSzPct val="45000"/>
              <a:buFont typeface="Wingdings" pitchFamily="2" charset="2"/>
              <a:buChar char=""/>
              <a:defRPr sz="3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2pPr>
            <a:lvl3pPr marL="1828800" indent="-365125">
              <a:spcBef>
                <a:spcPct val="20000"/>
              </a:spcBef>
              <a:buFont typeface="Wingdings" pitchFamily="2" charset="2"/>
              <a:buChar char="§"/>
              <a:defRPr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3pPr>
            <a:lvl4pPr marL="2559050" indent="-365125">
              <a:spcBef>
                <a:spcPct val="20000"/>
              </a:spcBef>
              <a:buSzPct val="50000"/>
              <a:buFont typeface="Wingdings" pitchFamily="2" charset="2"/>
              <a:buChar char=""/>
              <a:defRPr sz="26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4pPr>
            <a:lvl5pPr marL="3290888" indent="-365125">
              <a:spcBef>
                <a:spcPct val="20000"/>
              </a:spcBef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5pPr>
            <a:lvl6pPr marL="37480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6pPr>
            <a:lvl7pPr marL="42052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7pPr>
            <a:lvl8pPr marL="46624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8pPr>
            <a:lvl9pPr marL="5119688" indent="-365125" defTabSz="730250" eaLnBrk="0" fontAlgn="base" hangingPunct="0">
              <a:spcBef>
                <a:spcPct val="20000"/>
              </a:spcBef>
              <a:spcAft>
                <a:spcPct val="0"/>
              </a:spcAft>
              <a:buFont typeface="Lucida Grande" panose="020B0600040502020204" pitchFamily="34" charset="0"/>
              <a:buChar char="-"/>
              <a:defRPr sz="2200">
                <a:solidFill>
                  <a:schemeClr val="tx1"/>
                </a:solidFill>
                <a:latin typeface="Franklin Gothic Book" panose="020B0503020102020204" pitchFamily="34" charset="0"/>
                <a:ea typeface="MS PGothic" panose="020B0600070205080204" pitchFamily="34" charset="-128"/>
                <a:cs typeface="Franklin Gothic Book" panose="020B0503020102020204" pitchFamily="34" charset="0"/>
              </a:defRPr>
            </a:lvl9pPr>
          </a:lstStyle>
          <a:p>
            <a:r>
              <a:rPr lang="en-US" altLang="en-US" sz="1800" b="1" dirty="0">
                <a:solidFill>
                  <a:prstClr val="black"/>
                </a:solidFill>
              </a:rPr>
              <a:t>Explain Service and Repairs – Bring Service Recommendations to Life</a:t>
            </a:r>
            <a:endParaRPr lang="en-US" altLang="en-US" sz="1800" dirty="0">
              <a:solidFill>
                <a:prstClr val="black"/>
              </a:solidFill>
            </a:endParaRPr>
          </a:p>
          <a:p>
            <a:r>
              <a:rPr lang="en-US" altLang="en-US" sz="1800" b="1" dirty="0">
                <a:solidFill>
                  <a:prstClr val="black"/>
                </a:solidFill>
              </a:rPr>
              <a:t>Increase Customer Confidence </a:t>
            </a:r>
            <a:r>
              <a:rPr lang="en-US" altLang="en-US" sz="1800" dirty="0">
                <a:solidFill>
                  <a:prstClr val="black"/>
                </a:solidFill>
              </a:rPr>
              <a:t>–</a:t>
            </a:r>
            <a:r>
              <a:rPr lang="en-US" altLang="en-US" sz="1800" b="1" dirty="0">
                <a:solidFill>
                  <a:prstClr val="black"/>
                </a:solidFill>
              </a:rPr>
              <a:t>Many Ways to Share</a:t>
            </a:r>
            <a:r>
              <a:rPr lang="en-US" altLang="en-US" sz="1800" dirty="0">
                <a:solidFill>
                  <a:prstClr val="black"/>
                </a:solidFill>
              </a:rPr>
              <a:t> </a:t>
            </a:r>
          </a:p>
          <a:p>
            <a:r>
              <a:rPr lang="en-US" altLang="en-US" sz="1800" b="1" dirty="0">
                <a:solidFill>
                  <a:prstClr val="black"/>
                </a:solidFill>
              </a:rPr>
              <a:t>Help Increase Your Close Rate </a:t>
            </a:r>
            <a:endParaRPr lang="en-US" altLang="en-US" sz="1800" dirty="0">
              <a:solidFill>
                <a:prstClr val="black"/>
              </a:solidFill>
            </a:endParaRPr>
          </a:p>
          <a:p>
            <a:pPr defTabSz="342291">
              <a:buFontTx/>
              <a:buChar char="-"/>
              <a:defRPr/>
            </a:pPr>
            <a:endParaRPr lang="en-US" altLang="en-US" sz="1781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D53D4C-6581-4FF3-8B6B-8E22F9CE97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674" y="381207"/>
            <a:ext cx="6204655" cy="9692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cid:image004.jpg@01D67C4C.2FF0B070">
            <a:extLst>
              <a:ext uri="{FF2B5EF4-FFF2-40B4-BE49-F238E27FC236}">
                <a16:creationId xmlns:a16="http://schemas.microsoft.com/office/drawing/2014/main" id="{D42118B5-5B1A-428B-82B9-CE1363947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32"/>
          <a:stretch/>
        </p:blipFill>
        <p:spPr bwMode="auto">
          <a:xfrm>
            <a:off x="3232728" y="1722932"/>
            <a:ext cx="5585432" cy="35387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364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63D7382">
            <a:hlinkClick r:id="" action="ppaction://media"/>
            <a:extLst>
              <a:ext uri="{FF2B5EF4-FFF2-40B4-BE49-F238E27FC236}">
                <a16:creationId xmlns:a16="http://schemas.microsoft.com/office/drawing/2014/main" id="{FB1AF383-6956-4252-B9E3-0EBB2658EE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2425" y="902759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78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9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C2229D-2A52-4759-B3DC-2496D1206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0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15457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86F04C-4CB3-468F-9B49-D337EAEEA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524" y="205173"/>
            <a:ext cx="6845652" cy="5112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374A56-D08F-4A6C-8210-AA1714628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174" y="5213039"/>
            <a:ext cx="6852002" cy="95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415342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4E35FD-D089-400F-AD55-3446AB143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209" y="775252"/>
            <a:ext cx="8865704" cy="4890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544216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752541-EB2A-4ED0-8B3F-B2ABF4128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369" y="614737"/>
            <a:ext cx="4143073" cy="2539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471922-45E4-489F-A395-E1B516B9C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02" y="3429001"/>
            <a:ext cx="3662044" cy="2470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B6DCE-AD3C-4DC2-AF3B-B31892C39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804" y="614737"/>
            <a:ext cx="3441915" cy="23031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B5DBAA-1837-43EC-A87C-FCC548B60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215811"/>
            <a:ext cx="4397339" cy="29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6990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FF5FDD0-CBC9-4020-87C8-DDD79EB0B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600" y="296333"/>
            <a:ext cx="5206999" cy="592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7489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0DBE0B-A22D-4584-A843-84DDA6D53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3659" y="1574997"/>
            <a:ext cx="4044833" cy="398136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67026-33FE-4039-A407-61F99478C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652" y="1285461"/>
            <a:ext cx="4578626" cy="456044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Best in Class Product – </a:t>
            </a:r>
            <a:r>
              <a:rPr lang="en-US" b="1" i="1" dirty="0" err="1"/>
              <a:t>DieHard</a:t>
            </a:r>
            <a:endParaRPr lang="en-US" b="1" i="1" dirty="0"/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 Consignment Stocking Options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Special MDPCI Battery Stocking Pricing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Marketing Support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 err="1"/>
              <a:t>DieHard</a:t>
            </a:r>
            <a:r>
              <a:rPr lang="en-US" dirty="0"/>
              <a:t> Assurance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Battery Tester Program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4C2A5736-7A35-4A75-A8A4-0BC8AFF26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28907"/>
            <a:ext cx="8229600" cy="68492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Winning Strategy</a:t>
            </a:r>
          </a:p>
        </p:txBody>
      </p:sp>
    </p:spTree>
    <p:extLst>
      <p:ext uri="{BB962C8B-B14F-4D97-AF65-F5344CB8AC3E}">
        <p14:creationId xmlns:p14="http://schemas.microsoft.com/office/powerpoint/2010/main" val="1593180737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A194B2A-9C14-48D9-A858-BC57A6C8D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77" y="258835"/>
            <a:ext cx="8229600" cy="641204"/>
          </a:xfrm>
        </p:spPr>
        <p:txBody>
          <a:bodyPr>
            <a:normAutofit/>
          </a:bodyPr>
          <a:lstStyle/>
          <a:p>
            <a:r>
              <a:rPr lang="en-US" b="0" dirty="0">
                <a:solidFill>
                  <a:srgbClr val="C00000"/>
                </a:solidFill>
              </a:rPr>
              <a:t>Stocking Pricing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5FF018-8BF3-4CB6-A4DD-896D1EF80E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454" y="5087006"/>
            <a:ext cx="3490546" cy="1178245"/>
          </a:xfrm>
          <a:prstGeom prst="rect">
            <a:avLst/>
          </a:prstGeom>
        </p:spPr>
      </p:pic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47B23876-B0D1-4CE7-AAC4-102906023F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617793"/>
              </p:ext>
            </p:extLst>
          </p:nvPr>
        </p:nvGraphicFramePr>
        <p:xfrm>
          <a:off x="1513490" y="949291"/>
          <a:ext cx="6106510" cy="69244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53255">
                  <a:extLst>
                    <a:ext uri="{9D8B030D-6E8A-4147-A177-3AD203B41FA5}">
                      <a16:colId xmlns:a16="http://schemas.microsoft.com/office/drawing/2014/main" val="3464325087"/>
                    </a:ext>
                  </a:extLst>
                </a:gridCol>
                <a:gridCol w="3053255">
                  <a:extLst>
                    <a:ext uri="{9D8B030D-6E8A-4147-A177-3AD203B41FA5}">
                      <a16:colId xmlns:a16="http://schemas.microsoft.com/office/drawing/2014/main" val="482760520"/>
                    </a:ext>
                  </a:extLst>
                </a:gridCol>
              </a:tblGrid>
              <a:tr h="31446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Most Silver Batteries*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$89.99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394"/>
                  </a:ext>
                </a:extLst>
              </a:tr>
              <a:tr h="377983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With MDPCI Max Rebates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$72.44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411141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842534E-D958-40F8-8586-E2428D4E8C51}"/>
              </a:ext>
            </a:extLst>
          </p:cNvPr>
          <p:cNvSpPr txBox="1"/>
          <p:nvPr/>
        </p:nvSpPr>
        <p:spPr>
          <a:xfrm>
            <a:off x="1524000" y="1614190"/>
            <a:ext cx="609600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2-year free replacement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D5D22782-DAB5-4136-921A-E8DE0A0F69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498262"/>
              </p:ext>
            </p:extLst>
          </p:nvPr>
        </p:nvGraphicFramePr>
        <p:xfrm>
          <a:off x="1502980" y="1857782"/>
          <a:ext cx="60960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1299525926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3231122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0" dirty="0">
                          <a:latin typeface="Franklin Gothic Medium" panose="020B0603020102020204" pitchFamily="34" charset="0"/>
                        </a:rPr>
                        <a:t>Most Gold Batteries*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$109.19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78991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With MDPCI Max Rebates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$87.90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5195134"/>
                  </a:ext>
                </a:extLst>
              </a:tr>
            </a:tbl>
          </a:graphicData>
        </a:graphic>
      </p:graphicFrame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185B9326-A8D4-4CC8-B315-9CC9C04EEE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8322774"/>
              </p:ext>
            </p:extLst>
          </p:nvPr>
        </p:nvGraphicFramePr>
        <p:xfrm>
          <a:off x="1502980" y="2854001"/>
          <a:ext cx="6096000" cy="8884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652881277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1556705470"/>
                    </a:ext>
                  </a:extLst>
                </a:gridCol>
              </a:tblGrid>
              <a:tr h="40079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Most Platinum Robust Batteries*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$124.79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147107"/>
                  </a:ext>
                </a:extLst>
              </a:tr>
              <a:tr h="449275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With MDPCI Max Rebates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$100.46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3965919"/>
                  </a:ext>
                </a:extLst>
              </a:tr>
            </a:tbl>
          </a:graphicData>
        </a:graphic>
      </p:graphicFrame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7AD4AB5C-36F2-4524-8F8B-3F4442B51A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009416"/>
              </p:ext>
            </p:extLst>
          </p:nvPr>
        </p:nvGraphicFramePr>
        <p:xfrm>
          <a:off x="1502980" y="4011982"/>
          <a:ext cx="6096000" cy="975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268250648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590598141"/>
                    </a:ext>
                  </a:extLst>
                </a:gridCol>
              </a:tblGrid>
              <a:tr h="413719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Franklin Gothic Medium" panose="020B0603020102020204" pitchFamily="34" charset="0"/>
                        </a:rPr>
                        <a:t>Most Platinum AGM Batteries*</a:t>
                      </a:r>
                    </a:p>
                    <a:p>
                      <a:endParaRPr lang="en-US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bg1"/>
                          </a:solidFill>
                          <a:latin typeface="Franklin Gothic Medium" panose="020B0603020102020204" pitchFamily="34" charset="0"/>
                        </a:rPr>
                        <a:t>$155.99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2522315"/>
                  </a:ext>
                </a:extLst>
              </a:tr>
              <a:tr h="413719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With MDPCI Max Rebates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i="1" dirty="0">
                          <a:latin typeface="Franklin Gothic Medium" panose="020B0603020102020204" pitchFamily="34" charset="0"/>
                        </a:rPr>
                        <a:t>$125.57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1204149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D18A8052-B4C3-4BB7-8DA3-7083F2101588}"/>
              </a:ext>
            </a:extLst>
          </p:cNvPr>
          <p:cNvSpPr txBox="1"/>
          <p:nvPr/>
        </p:nvSpPr>
        <p:spPr>
          <a:xfrm>
            <a:off x="1502980" y="2614327"/>
            <a:ext cx="609600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3-year free replacement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7EDA34-D232-4400-AC49-CFB51F2338CA}"/>
              </a:ext>
            </a:extLst>
          </p:cNvPr>
          <p:cNvSpPr txBox="1"/>
          <p:nvPr/>
        </p:nvSpPr>
        <p:spPr>
          <a:xfrm>
            <a:off x="1513490" y="3768200"/>
            <a:ext cx="609600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4-year free replacement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6059DC-605A-405C-AB43-26D2F013E96F}"/>
              </a:ext>
            </a:extLst>
          </p:cNvPr>
          <p:cNvSpPr txBox="1"/>
          <p:nvPr/>
        </p:nvSpPr>
        <p:spPr>
          <a:xfrm>
            <a:off x="1504092" y="4969725"/>
            <a:ext cx="6096000" cy="26160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* 3-year free replacement</a:t>
            </a:r>
          </a:p>
        </p:txBody>
      </p:sp>
    </p:spTree>
    <p:extLst>
      <p:ext uri="{BB962C8B-B14F-4D97-AF65-F5344CB8AC3E}">
        <p14:creationId xmlns:p14="http://schemas.microsoft.com/office/powerpoint/2010/main" val="329405435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9D65610-381F-418C-A2CC-C4E1C6D494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470" y="258835"/>
            <a:ext cx="8229600" cy="641204"/>
          </a:xfrm>
        </p:spPr>
        <p:txBody>
          <a:bodyPr/>
          <a:lstStyle/>
          <a:p>
            <a:pPr algn="l"/>
            <a:r>
              <a:rPr lang="en-US" b="0" dirty="0">
                <a:solidFill>
                  <a:srgbClr val="C00000"/>
                </a:solidFill>
              </a:rPr>
              <a:t>Complimentary Marketing Support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1781A9-A1DA-4F4A-B725-4AC4E68F128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381000" y="2589932"/>
            <a:ext cx="4038600" cy="1837592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solidFill>
                  <a:srgbClr val="C00000"/>
                </a:solidFill>
              </a:rPr>
              <a:t>We’ve got you covered!!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3A442B-762C-4537-A0D3-A01FEF621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130" y="1137429"/>
            <a:ext cx="4214447" cy="474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0965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9FA2524-A998-4BA1-9055-9EE22FC0F349}"/>
              </a:ext>
            </a:extLst>
          </p:cNvPr>
          <p:cNvSpPr txBox="1">
            <a:spLocks/>
          </p:cNvSpPr>
          <p:nvPr/>
        </p:nvSpPr>
        <p:spPr>
          <a:xfrm>
            <a:off x="149470" y="258835"/>
            <a:ext cx="8229600" cy="641204"/>
          </a:xfrm>
          <a:prstGeom prst="rect">
            <a:avLst/>
          </a:prstGeom>
        </p:spPr>
        <p:txBody>
          <a:bodyPr/>
          <a:lstStyle>
            <a:lvl1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en-US" sz="3600" b="0" dirty="0" err="1">
                <a:solidFill>
                  <a:srgbClr val="C00000"/>
                </a:solidFill>
                <a:latin typeface="Franklin Gothic Medium" panose="020B0603020102020204" pitchFamily="34" charset="0"/>
              </a:rPr>
              <a:t>DieHard</a:t>
            </a:r>
            <a:r>
              <a:rPr lang="en-US" sz="3600" b="0" dirty="0">
                <a:solidFill>
                  <a:srgbClr val="C00000"/>
                </a:solidFill>
                <a:latin typeface="Franklin Gothic Medium" panose="020B0603020102020204" pitchFamily="34" charset="0"/>
              </a:rPr>
              <a:t> Assurance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DA5660-F3AC-43C4-8FA2-4128AD864304}"/>
              </a:ext>
            </a:extLst>
          </p:cNvPr>
          <p:cNvSpPr/>
          <p:nvPr/>
        </p:nvSpPr>
        <p:spPr>
          <a:xfrm>
            <a:off x="282630" y="733657"/>
            <a:ext cx="6173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Franklin Gothic Book" panose="020B0503020102020204" pitchFamily="34" charset="0"/>
              </a:rPr>
              <a:t>Protect your customers with industry-leading battery coverage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2C650A-EBAB-4353-8B41-1E574ADD0CB7}"/>
              </a:ext>
            </a:extLst>
          </p:cNvPr>
          <p:cNvSpPr txBox="1"/>
          <p:nvPr/>
        </p:nvSpPr>
        <p:spPr>
          <a:xfrm>
            <a:off x="393539" y="1135847"/>
            <a:ext cx="4987353" cy="517064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Included Marketing Materials </a:t>
            </a: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b="1" dirty="0">
                <a:solidFill>
                  <a:srgbClr val="C00000"/>
                </a:solidFill>
              </a:rPr>
              <a:t>FREE</a:t>
            </a:r>
            <a:r>
              <a:rPr lang="en-US" sz="1600" b="1" dirty="0"/>
              <a:t> Battery Replacement, and the following coverage up to $125: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24 months or 24,000 mile coverage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24-hour jump starts and towing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Travel coverage up to $250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No cost to you or your customer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Flat tire changes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Fluid delivery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Lock out assistance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600" b="1" dirty="0"/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Get </a:t>
            </a: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FREE</a:t>
            </a: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marketing materials to help increase your battery sales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Bi-Fold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Mirror Hanger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Counter Top Display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Counter Top Insert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1600" b="1" dirty="0"/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Special resources for you and your customers 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b="1" dirty="0"/>
              <a:t>Learn more about </a:t>
            </a:r>
            <a:r>
              <a:rPr lang="en-US" sz="1600" b="1" dirty="0" err="1"/>
              <a:t>DieHard</a:t>
            </a:r>
            <a:r>
              <a:rPr lang="en-US" sz="1600" b="1" dirty="0"/>
              <a:t> Assurance </a:t>
            </a:r>
            <a:endParaRPr kumimoji="0" lang="en-US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A59CEF-D929-4965-950F-5E7FC329C5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0892" y="2547664"/>
            <a:ext cx="3679427" cy="27195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62FEA8-DB7D-4565-B38C-D59E2927D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728" y="5248937"/>
            <a:ext cx="3481754" cy="49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3794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19D84-8EF7-45A7-A091-9AF98CB5D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54" y="328979"/>
            <a:ext cx="7772400" cy="571500"/>
          </a:xfrm>
        </p:spPr>
        <p:txBody>
          <a:bodyPr>
            <a:normAutofit fontScale="90000"/>
          </a:bodyPr>
          <a:lstStyle/>
          <a:p>
            <a:r>
              <a:rPr lang="en-US" dirty="0"/>
              <a:t>Battery Tester 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54DD97-9CB2-4FAD-B4D9-59E74DC0D4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4" y="1143282"/>
            <a:ext cx="4163378" cy="45714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AA4C97-DDAE-4104-B86A-459EC2A6C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370" y="1143282"/>
            <a:ext cx="4309905" cy="493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1172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d-F5FB9BBD-2BEF-4F0A-91DF-8B5F540FDE72" descr="Image.jpeg">
            <a:extLst>
              <a:ext uri="{FF2B5EF4-FFF2-40B4-BE49-F238E27FC236}">
                <a16:creationId xmlns:a16="http://schemas.microsoft.com/office/drawing/2014/main" id="{98EC1AAA-8CDA-4716-8B43-A18C105FD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3" y="220132"/>
            <a:ext cx="8873067" cy="601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37862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dvance Auto Parts…">
            <a:extLst>
              <a:ext uri="{FF2B5EF4-FFF2-40B4-BE49-F238E27FC236}">
                <a16:creationId xmlns:a16="http://schemas.microsoft.com/office/drawing/2014/main" id="{F94BBEE8-57ED-40E2-8064-4B6EBBA9D516}"/>
              </a:ext>
            </a:extLst>
          </p:cNvPr>
          <p:cNvSpPr txBox="1">
            <a:spLocks/>
          </p:cNvSpPr>
          <p:nvPr/>
        </p:nvSpPr>
        <p:spPr>
          <a:xfrm>
            <a:off x="291449" y="407504"/>
            <a:ext cx="6983994" cy="671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8574" tIns="28574" rIns="28574" bIns="28574">
            <a:normAutofit/>
          </a:bodyPr>
          <a:lstStyle>
            <a:lvl1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C00100"/>
                </a:solidFill>
                <a:uFillTx/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lvl1pPr>
            <a:lvl2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457189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000" b="1" i="0" u="none" strike="noStrike" cap="none" spc="0" baseline="0">
                <a:solidFill>
                  <a:srgbClr val="006B5B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285743" hangingPunct="1">
              <a:defRPr sz="3600"/>
            </a:pPr>
            <a:r>
              <a:rPr lang="en-US" sz="2400" dirty="0"/>
              <a:t>Meineke Exclusive Promo - October/November!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9F478E3-E550-4C0B-AC31-C3CD9AE4E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366722"/>
            <a:ext cx="3774281" cy="1134778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60FE8B-8EBB-441E-A619-4BDBB0828B82}"/>
              </a:ext>
            </a:extLst>
          </p:cNvPr>
          <p:cNvSpPr/>
          <p:nvPr/>
        </p:nvSpPr>
        <p:spPr>
          <a:xfrm>
            <a:off x="6565756" y="1436127"/>
            <a:ext cx="233796" cy="239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4205813-5B82-4D67-A454-EDC4F0E8FBBA}"/>
              </a:ext>
            </a:extLst>
          </p:cNvPr>
          <p:cNvSpPr/>
          <p:nvPr/>
        </p:nvSpPr>
        <p:spPr>
          <a:xfrm>
            <a:off x="8375601" y="1042031"/>
            <a:ext cx="294314" cy="5815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DE559-5D7D-401A-8CFB-C4E5CEAD8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94" y="914186"/>
            <a:ext cx="3924502" cy="50485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7CFCD3-5273-4ECC-8A8E-451EF856B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544" y="1042031"/>
            <a:ext cx="4119764" cy="305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634173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6wkpTJE0ESFa95G3JEk8Q"/>
</p:tagLst>
</file>

<file path=ppt/theme/theme1.xml><?xml version="1.0" encoding="utf-8"?>
<a:theme xmlns:a="http://schemas.openxmlformats.org/drawingml/2006/main" name="Title Master">
  <a:themeElements>
    <a:clrScheme name="Title Mas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itle Mas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itle Mas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itle Master">
  <a:themeElements>
    <a:clrScheme name="Title Mas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itle Mas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itle Mas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124DC199BAD240AE5C86757F23A378" ma:contentTypeVersion="16" ma:contentTypeDescription="Create a new document." ma:contentTypeScope="" ma:versionID="cb48918adfcef87161ba27b5e1ec65de">
  <xsd:schema xmlns:xsd="http://www.w3.org/2001/XMLSchema" xmlns:xs="http://www.w3.org/2001/XMLSchema" xmlns:p="http://schemas.microsoft.com/office/2006/metadata/properties" xmlns:ns2="53b7c027-e93b-44b7-bf09-830e9f61eaa0" xmlns:ns3="588a2ab9-90a0-4a2d-8135-ab7bfe566fdd" targetNamespace="http://schemas.microsoft.com/office/2006/metadata/properties" ma:root="true" ma:fieldsID="1b3d014525cf0e481e720b9114ae285d" ns2:_="" ns3:_="">
    <xsd:import namespace="53b7c027-e93b-44b7-bf09-830e9f61eaa0"/>
    <xsd:import namespace="588a2ab9-90a0-4a2d-8135-ab7bfe566f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b7c027-e93b-44b7-bf09-830e9f61ea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62348a0-ce81-4631-ad02-f999ee87ed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a2ab9-90a0-4a2d-8135-ab7bfe566fd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ad8cc9-66e7-43da-a634-8e4e674dfcc3}" ma:internalName="TaxCatchAll" ma:showField="CatchAllData" ma:web="588a2ab9-90a0-4a2d-8135-ab7bfe566f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88a2ab9-90a0-4a2d-8135-ab7bfe566fdd" xsi:nil="true"/>
    <lcf76f155ced4ddcb4097134ff3c332f xmlns="53b7c027-e93b-44b7-bf09-830e9f61eaa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5C171AA-6F10-43E1-BF51-207E4EB32F75}"/>
</file>

<file path=customXml/itemProps2.xml><?xml version="1.0" encoding="utf-8"?>
<ds:datastoreItem xmlns:ds="http://schemas.openxmlformats.org/officeDocument/2006/customXml" ds:itemID="{B13338D1-B8AD-49A4-BC53-0A27E57C7C30}"/>
</file>

<file path=customXml/itemProps3.xml><?xml version="1.0" encoding="utf-8"?>
<ds:datastoreItem xmlns:ds="http://schemas.openxmlformats.org/officeDocument/2006/customXml" ds:itemID="{2B1FB079-0860-4086-9651-91426CEC7F93}"/>
</file>

<file path=docProps/app.xml><?xml version="1.0" encoding="utf-8"?>
<Properties xmlns="http://schemas.openxmlformats.org/officeDocument/2006/extended-properties" xmlns:vt="http://schemas.openxmlformats.org/officeDocument/2006/docPropsVTypes">
  <TotalTime>27002</TotalTime>
  <Words>445</Words>
  <Application>Microsoft Office PowerPoint</Application>
  <PresentationFormat>On-screen Show (4:3)</PresentationFormat>
  <Paragraphs>113</Paragraphs>
  <Slides>18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Corbel</vt:lpstr>
      <vt:lpstr>Franklin Gothic Book</vt:lpstr>
      <vt:lpstr>Franklin Gothic Medium</vt:lpstr>
      <vt:lpstr>Helvetica</vt:lpstr>
      <vt:lpstr>Wingdings</vt:lpstr>
      <vt:lpstr>Title Master</vt:lpstr>
      <vt:lpstr>think-cell Slide</vt:lpstr>
      <vt:lpstr>PowerPoint Presentation</vt:lpstr>
      <vt:lpstr>PowerPoint Presentation</vt:lpstr>
      <vt:lpstr>Winning Strategy</vt:lpstr>
      <vt:lpstr>Stocking Pricing</vt:lpstr>
      <vt:lpstr>Complimentary Marketing Support</vt:lpstr>
      <vt:lpstr>PowerPoint Presentation</vt:lpstr>
      <vt:lpstr>Battery Tester Program</vt:lpstr>
      <vt:lpstr>PowerPoint Presentation</vt:lpstr>
      <vt:lpstr>PowerPoint Presentation</vt:lpstr>
      <vt:lpstr>PowerPoint Presentation</vt:lpstr>
      <vt:lpstr>Investing in Our Partnership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Masini</dc:creator>
  <cp:lastModifiedBy>Pete Masini</cp:lastModifiedBy>
  <cp:revision>99</cp:revision>
  <cp:lastPrinted>2021-10-04T03:27:43Z</cp:lastPrinted>
  <dcterms:created xsi:type="dcterms:W3CDTF">2021-01-27T00:40:09Z</dcterms:created>
  <dcterms:modified xsi:type="dcterms:W3CDTF">2022-12-09T19:31:32Z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0x01010094124DC199BAD240AE5C86757F23A378</vt:lpwstr>
  </property>
</Properties>
</file>